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drawing1.xml" ContentType="application/vnd.ms-office.drawingml.diagramDrawing+xml"/>
  <Override PartName="/ppt/diagrams/layout2.xml" ContentType="application/vnd.openxmlformats-officedocument.drawingml.diagramLayout+xml"/>
  <Override PartName="/ppt/theme/theme1.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diagrams/drawing2.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0" r:id="rId12"/>
    <p:sldId id="279" r:id="rId13"/>
    <p:sldId id="281" r:id="rId14"/>
    <p:sldId id="268" r:id="rId15"/>
    <p:sldId id="269" r:id="rId16"/>
    <p:sldId id="270" r:id="rId17"/>
    <p:sldId id="278" r:id="rId18"/>
    <p:sldId id="271" r:id="rId19"/>
    <p:sldId id="272" r:id="rId20"/>
    <p:sldId id="282" r:id="rId21"/>
    <p:sldId id="283" r:id="rId22"/>
    <p:sldId id="273" r:id="rId23"/>
    <p:sldId id="274" r:id="rId24"/>
    <p:sldId id="275" r:id="rId25"/>
    <p:sldId id="276" r:id="rId26"/>
    <p:sldId id="277" r:id="rId27"/>
    <p:sldId id="285" r:id="rId28"/>
    <p:sldId id="284"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53961-BFD9-404C-8137-5A689128EA33}" type="doc">
      <dgm:prSet loTypeId="urn:microsoft.com/office/officeart/2005/8/layout/process1" loCatId="process" qsTypeId="urn:microsoft.com/office/officeart/2005/8/quickstyle/simple1" qsCatId="simple" csTypeId="urn:microsoft.com/office/officeart/2005/8/colors/accent1_2" csCatId="accent1" phldr="1"/>
      <dgm:spPr/>
    </dgm:pt>
    <dgm:pt modelId="{DF9D7771-64B8-4D58-9B4B-3E763FBD26AC}">
      <dgm:prSet phldrT="[Text]"/>
      <dgm:spPr/>
      <dgm:t>
        <a:bodyPr/>
        <a:lstStyle/>
        <a:p>
          <a:r>
            <a:rPr lang="ro-RO" b="1" dirty="0" smtClean="0"/>
            <a:t>ENCODARE</a:t>
          </a:r>
          <a:endParaRPr lang="en-US" b="1" dirty="0"/>
        </a:p>
      </dgm:t>
    </dgm:pt>
    <dgm:pt modelId="{C2DCAE23-AD1D-475F-8958-847DC62BDB9A}" type="parTrans" cxnId="{31824766-EC24-47F1-82AF-93E753731CB1}">
      <dgm:prSet/>
      <dgm:spPr/>
      <dgm:t>
        <a:bodyPr/>
        <a:lstStyle/>
        <a:p>
          <a:endParaRPr lang="en-US" b="1"/>
        </a:p>
      </dgm:t>
    </dgm:pt>
    <dgm:pt modelId="{53E7B1E5-120F-4833-B2F0-8BBAE974F2E6}" type="sibTrans" cxnId="{31824766-EC24-47F1-82AF-93E753731CB1}">
      <dgm:prSet/>
      <dgm:spPr/>
      <dgm:t>
        <a:bodyPr/>
        <a:lstStyle/>
        <a:p>
          <a:endParaRPr lang="en-US" b="1"/>
        </a:p>
      </dgm:t>
    </dgm:pt>
    <dgm:pt modelId="{E39BF405-E48B-45E5-BF50-335D8D79D37F}">
      <dgm:prSet phldrT="[Text]"/>
      <dgm:spPr/>
      <dgm:t>
        <a:bodyPr/>
        <a:lstStyle/>
        <a:p>
          <a:r>
            <a:rPr lang="ro-RO" b="1" dirty="0" smtClean="0"/>
            <a:t>STOCARE</a:t>
          </a:r>
          <a:endParaRPr lang="en-US" b="1" dirty="0"/>
        </a:p>
      </dgm:t>
    </dgm:pt>
    <dgm:pt modelId="{58E356D5-3DCD-4A3D-BDDD-0A314C68F997}" type="parTrans" cxnId="{D4DBBD37-6B26-4041-B757-2947155F3DE4}">
      <dgm:prSet/>
      <dgm:spPr/>
      <dgm:t>
        <a:bodyPr/>
        <a:lstStyle/>
        <a:p>
          <a:endParaRPr lang="en-US" b="1"/>
        </a:p>
      </dgm:t>
    </dgm:pt>
    <dgm:pt modelId="{51355FB8-05BF-48C2-BCCE-E736BB815C73}" type="sibTrans" cxnId="{D4DBBD37-6B26-4041-B757-2947155F3DE4}">
      <dgm:prSet/>
      <dgm:spPr/>
      <dgm:t>
        <a:bodyPr/>
        <a:lstStyle/>
        <a:p>
          <a:endParaRPr lang="en-US" b="1"/>
        </a:p>
      </dgm:t>
    </dgm:pt>
    <dgm:pt modelId="{107F1273-F67A-44D9-AB63-FF1BE5CD38F4}">
      <dgm:prSet phldrT="[Text]"/>
      <dgm:spPr/>
      <dgm:t>
        <a:bodyPr/>
        <a:lstStyle/>
        <a:p>
          <a:r>
            <a:rPr lang="ro-RO" b="1" dirty="0" smtClean="0"/>
            <a:t>REACTUALIZARE</a:t>
          </a:r>
          <a:endParaRPr lang="en-US" b="1" dirty="0"/>
        </a:p>
      </dgm:t>
    </dgm:pt>
    <dgm:pt modelId="{F890079D-299F-4A4F-8208-AE2B83B8157B}" type="parTrans" cxnId="{6E8D1E96-BBE3-43B6-A1A9-517BF3632CF4}">
      <dgm:prSet/>
      <dgm:spPr/>
      <dgm:t>
        <a:bodyPr/>
        <a:lstStyle/>
        <a:p>
          <a:endParaRPr lang="en-US" b="1"/>
        </a:p>
      </dgm:t>
    </dgm:pt>
    <dgm:pt modelId="{463B9202-B106-48E9-96C8-271E10BE869C}" type="sibTrans" cxnId="{6E8D1E96-BBE3-43B6-A1A9-517BF3632CF4}">
      <dgm:prSet/>
      <dgm:spPr/>
      <dgm:t>
        <a:bodyPr/>
        <a:lstStyle/>
        <a:p>
          <a:endParaRPr lang="en-US" b="1"/>
        </a:p>
      </dgm:t>
    </dgm:pt>
    <dgm:pt modelId="{78960EF4-B98B-4171-9220-B71978E09767}" type="pres">
      <dgm:prSet presAssocID="{5FA53961-BFD9-404C-8137-5A689128EA33}" presName="Name0" presStyleCnt="0">
        <dgm:presLayoutVars>
          <dgm:dir/>
          <dgm:resizeHandles val="exact"/>
        </dgm:presLayoutVars>
      </dgm:prSet>
      <dgm:spPr/>
    </dgm:pt>
    <dgm:pt modelId="{EA52B27E-71B5-4796-BC17-250FB5770723}" type="pres">
      <dgm:prSet presAssocID="{DF9D7771-64B8-4D58-9B4B-3E763FBD26AC}" presName="node" presStyleLbl="node1" presStyleIdx="0" presStyleCnt="3" custScaleY="52778">
        <dgm:presLayoutVars>
          <dgm:bulletEnabled val="1"/>
        </dgm:presLayoutVars>
      </dgm:prSet>
      <dgm:spPr/>
      <dgm:t>
        <a:bodyPr/>
        <a:lstStyle/>
        <a:p>
          <a:endParaRPr lang="en-US"/>
        </a:p>
      </dgm:t>
    </dgm:pt>
    <dgm:pt modelId="{0E465564-B89A-4535-9BDA-FEE4B490C181}" type="pres">
      <dgm:prSet presAssocID="{53E7B1E5-120F-4833-B2F0-8BBAE974F2E6}" presName="sibTrans" presStyleLbl="sibTrans2D1" presStyleIdx="0" presStyleCnt="2"/>
      <dgm:spPr/>
      <dgm:t>
        <a:bodyPr/>
        <a:lstStyle/>
        <a:p>
          <a:endParaRPr lang="en-US"/>
        </a:p>
      </dgm:t>
    </dgm:pt>
    <dgm:pt modelId="{5D04B73B-C3D9-4797-827F-62F727D2AE13}" type="pres">
      <dgm:prSet presAssocID="{53E7B1E5-120F-4833-B2F0-8BBAE974F2E6}" presName="connectorText" presStyleLbl="sibTrans2D1" presStyleIdx="0" presStyleCnt="2"/>
      <dgm:spPr/>
      <dgm:t>
        <a:bodyPr/>
        <a:lstStyle/>
        <a:p>
          <a:endParaRPr lang="en-US"/>
        </a:p>
      </dgm:t>
    </dgm:pt>
    <dgm:pt modelId="{88C37E7F-2D9A-4E30-AB01-DB07A6626226}" type="pres">
      <dgm:prSet presAssocID="{E39BF405-E48B-45E5-BF50-335D8D79D37F}" presName="node" presStyleLbl="node1" presStyleIdx="1" presStyleCnt="3" custScaleY="56799">
        <dgm:presLayoutVars>
          <dgm:bulletEnabled val="1"/>
        </dgm:presLayoutVars>
      </dgm:prSet>
      <dgm:spPr/>
      <dgm:t>
        <a:bodyPr/>
        <a:lstStyle/>
        <a:p>
          <a:endParaRPr lang="en-US"/>
        </a:p>
      </dgm:t>
    </dgm:pt>
    <dgm:pt modelId="{C4EFE1AB-554E-4821-BDA4-FB9E638BCC8E}" type="pres">
      <dgm:prSet presAssocID="{51355FB8-05BF-48C2-BCCE-E736BB815C73}" presName="sibTrans" presStyleLbl="sibTrans2D1" presStyleIdx="1" presStyleCnt="2"/>
      <dgm:spPr/>
      <dgm:t>
        <a:bodyPr/>
        <a:lstStyle/>
        <a:p>
          <a:endParaRPr lang="en-US"/>
        </a:p>
      </dgm:t>
    </dgm:pt>
    <dgm:pt modelId="{DEA4EA95-1417-427A-920F-F550B6DBBB57}" type="pres">
      <dgm:prSet presAssocID="{51355FB8-05BF-48C2-BCCE-E736BB815C73}" presName="connectorText" presStyleLbl="sibTrans2D1" presStyleIdx="1" presStyleCnt="2"/>
      <dgm:spPr/>
      <dgm:t>
        <a:bodyPr/>
        <a:lstStyle/>
        <a:p>
          <a:endParaRPr lang="en-US"/>
        </a:p>
      </dgm:t>
    </dgm:pt>
    <dgm:pt modelId="{82A1295A-9382-408C-A3AC-C52AE775DFC0}" type="pres">
      <dgm:prSet presAssocID="{107F1273-F67A-44D9-AB63-FF1BE5CD38F4}" presName="node" presStyleLbl="node1" presStyleIdx="2" presStyleCnt="3" custScaleY="56799">
        <dgm:presLayoutVars>
          <dgm:bulletEnabled val="1"/>
        </dgm:presLayoutVars>
      </dgm:prSet>
      <dgm:spPr/>
      <dgm:t>
        <a:bodyPr/>
        <a:lstStyle/>
        <a:p>
          <a:endParaRPr lang="en-US"/>
        </a:p>
      </dgm:t>
    </dgm:pt>
  </dgm:ptLst>
  <dgm:cxnLst>
    <dgm:cxn modelId="{01C35987-E6A6-427C-90A2-3AA784B06750}" type="presOf" srcId="{107F1273-F67A-44D9-AB63-FF1BE5CD38F4}" destId="{82A1295A-9382-408C-A3AC-C52AE775DFC0}" srcOrd="0" destOrd="0" presId="urn:microsoft.com/office/officeart/2005/8/layout/process1"/>
    <dgm:cxn modelId="{E7CA5A3F-E8C1-4848-BC16-40212C8D8A71}" type="presOf" srcId="{51355FB8-05BF-48C2-BCCE-E736BB815C73}" destId="{C4EFE1AB-554E-4821-BDA4-FB9E638BCC8E}" srcOrd="0" destOrd="0" presId="urn:microsoft.com/office/officeart/2005/8/layout/process1"/>
    <dgm:cxn modelId="{31824766-EC24-47F1-82AF-93E753731CB1}" srcId="{5FA53961-BFD9-404C-8137-5A689128EA33}" destId="{DF9D7771-64B8-4D58-9B4B-3E763FBD26AC}" srcOrd="0" destOrd="0" parTransId="{C2DCAE23-AD1D-475F-8958-847DC62BDB9A}" sibTransId="{53E7B1E5-120F-4833-B2F0-8BBAE974F2E6}"/>
    <dgm:cxn modelId="{D4DBBD37-6B26-4041-B757-2947155F3DE4}" srcId="{5FA53961-BFD9-404C-8137-5A689128EA33}" destId="{E39BF405-E48B-45E5-BF50-335D8D79D37F}" srcOrd="1" destOrd="0" parTransId="{58E356D5-3DCD-4A3D-BDDD-0A314C68F997}" sibTransId="{51355FB8-05BF-48C2-BCCE-E736BB815C73}"/>
    <dgm:cxn modelId="{D7F05CE9-234E-4130-B47D-80C3663DC458}" type="presOf" srcId="{53E7B1E5-120F-4833-B2F0-8BBAE974F2E6}" destId="{0E465564-B89A-4535-9BDA-FEE4B490C181}" srcOrd="0" destOrd="0" presId="urn:microsoft.com/office/officeart/2005/8/layout/process1"/>
    <dgm:cxn modelId="{6E8D1E96-BBE3-43B6-A1A9-517BF3632CF4}" srcId="{5FA53961-BFD9-404C-8137-5A689128EA33}" destId="{107F1273-F67A-44D9-AB63-FF1BE5CD38F4}" srcOrd="2" destOrd="0" parTransId="{F890079D-299F-4A4F-8208-AE2B83B8157B}" sibTransId="{463B9202-B106-48E9-96C8-271E10BE869C}"/>
    <dgm:cxn modelId="{8FDA1876-0713-4165-85AD-F8E2DF756BF8}" type="presOf" srcId="{E39BF405-E48B-45E5-BF50-335D8D79D37F}" destId="{88C37E7F-2D9A-4E30-AB01-DB07A6626226}" srcOrd="0" destOrd="0" presId="urn:microsoft.com/office/officeart/2005/8/layout/process1"/>
    <dgm:cxn modelId="{FA8A4697-22FD-4AB6-B034-E3804B3B4615}" type="presOf" srcId="{53E7B1E5-120F-4833-B2F0-8BBAE974F2E6}" destId="{5D04B73B-C3D9-4797-827F-62F727D2AE13}" srcOrd="1" destOrd="0" presId="urn:microsoft.com/office/officeart/2005/8/layout/process1"/>
    <dgm:cxn modelId="{4AD5341D-384C-4554-984E-1E11B6CE2941}" type="presOf" srcId="{DF9D7771-64B8-4D58-9B4B-3E763FBD26AC}" destId="{EA52B27E-71B5-4796-BC17-250FB5770723}" srcOrd="0" destOrd="0" presId="urn:microsoft.com/office/officeart/2005/8/layout/process1"/>
    <dgm:cxn modelId="{85DC98DE-F061-4193-AA87-4140BC40E7F0}" type="presOf" srcId="{5FA53961-BFD9-404C-8137-5A689128EA33}" destId="{78960EF4-B98B-4171-9220-B71978E09767}" srcOrd="0" destOrd="0" presId="urn:microsoft.com/office/officeart/2005/8/layout/process1"/>
    <dgm:cxn modelId="{D153F427-367E-4234-8DCD-4953652B73AC}" type="presOf" srcId="{51355FB8-05BF-48C2-BCCE-E736BB815C73}" destId="{DEA4EA95-1417-427A-920F-F550B6DBBB57}" srcOrd="1" destOrd="0" presId="urn:microsoft.com/office/officeart/2005/8/layout/process1"/>
    <dgm:cxn modelId="{3E356F3C-C4DA-455C-8F91-E516085E2987}" type="presParOf" srcId="{78960EF4-B98B-4171-9220-B71978E09767}" destId="{EA52B27E-71B5-4796-BC17-250FB5770723}" srcOrd="0" destOrd="0" presId="urn:microsoft.com/office/officeart/2005/8/layout/process1"/>
    <dgm:cxn modelId="{DA5C1BEC-AEB4-440A-A906-19C1368AE372}" type="presParOf" srcId="{78960EF4-B98B-4171-9220-B71978E09767}" destId="{0E465564-B89A-4535-9BDA-FEE4B490C181}" srcOrd="1" destOrd="0" presId="urn:microsoft.com/office/officeart/2005/8/layout/process1"/>
    <dgm:cxn modelId="{CB56C97F-8D27-48BD-813F-9C649A5DF07B}" type="presParOf" srcId="{0E465564-B89A-4535-9BDA-FEE4B490C181}" destId="{5D04B73B-C3D9-4797-827F-62F727D2AE13}" srcOrd="0" destOrd="0" presId="urn:microsoft.com/office/officeart/2005/8/layout/process1"/>
    <dgm:cxn modelId="{851FE08C-7C6C-4C03-9AA6-DB4B476E0145}" type="presParOf" srcId="{78960EF4-B98B-4171-9220-B71978E09767}" destId="{88C37E7F-2D9A-4E30-AB01-DB07A6626226}" srcOrd="2" destOrd="0" presId="urn:microsoft.com/office/officeart/2005/8/layout/process1"/>
    <dgm:cxn modelId="{EA6149A0-6254-43B2-B704-C65F0AC86DF7}" type="presParOf" srcId="{78960EF4-B98B-4171-9220-B71978E09767}" destId="{C4EFE1AB-554E-4821-BDA4-FB9E638BCC8E}" srcOrd="3" destOrd="0" presId="urn:microsoft.com/office/officeart/2005/8/layout/process1"/>
    <dgm:cxn modelId="{FA69396A-C4E7-44A7-8F88-0823F7C0ABCE}" type="presParOf" srcId="{C4EFE1AB-554E-4821-BDA4-FB9E638BCC8E}" destId="{DEA4EA95-1417-427A-920F-F550B6DBBB57}" srcOrd="0" destOrd="0" presId="urn:microsoft.com/office/officeart/2005/8/layout/process1"/>
    <dgm:cxn modelId="{E5652565-31C6-45CE-BE70-1F792C924224}" type="presParOf" srcId="{78960EF4-B98B-4171-9220-B71978E09767}" destId="{82A1295A-9382-408C-A3AC-C52AE775DFC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D9D9B0-2654-401F-B378-02DB86EBC03B}"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B1922C08-CBB5-4FF6-8D7D-32082C2F200F}">
      <dgm:prSet phldrT="[Text]"/>
      <dgm:spPr/>
      <dgm:t>
        <a:bodyPr/>
        <a:lstStyle/>
        <a:p>
          <a:r>
            <a:rPr lang="ro-RO" b="1">
              <a:latin typeface="Georgia" panose="02040502050405020303" pitchFamily="18" charset="0"/>
            </a:rPr>
            <a:t>Memorie</a:t>
          </a:r>
          <a:endParaRPr lang="en-US" b="1">
            <a:latin typeface="Georgia" panose="02040502050405020303" pitchFamily="18" charset="0"/>
          </a:endParaRPr>
        </a:p>
      </dgm:t>
    </dgm:pt>
    <dgm:pt modelId="{A89334C1-E338-4C8B-B8D9-858BAE378210}" type="parTrans" cxnId="{A3E19767-2985-410B-A2A4-70CC8778E4B5}">
      <dgm:prSet/>
      <dgm:spPr/>
      <dgm:t>
        <a:bodyPr/>
        <a:lstStyle/>
        <a:p>
          <a:endParaRPr lang="en-US" b="1">
            <a:latin typeface="Georgia" panose="02040502050405020303" pitchFamily="18" charset="0"/>
          </a:endParaRPr>
        </a:p>
      </dgm:t>
    </dgm:pt>
    <dgm:pt modelId="{24FD9A82-8DE2-4A0B-A043-D8701F4608E6}" type="sibTrans" cxnId="{A3E19767-2985-410B-A2A4-70CC8778E4B5}">
      <dgm:prSet/>
      <dgm:spPr/>
      <dgm:t>
        <a:bodyPr/>
        <a:lstStyle/>
        <a:p>
          <a:endParaRPr lang="en-US" b="1">
            <a:latin typeface="Georgia" panose="02040502050405020303" pitchFamily="18" charset="0"/>
          </a:endParaRPr>
        </a:p>
      </dgm:t>
    </dgm:pt>
    <dgm:pt modelId="{D4A54040-3F02-457E-957A-06CED4CC690C}">
      <dgm:prSet phldrT="[Text]"/>
      <dgm:spPr/>
      <dgm:t>
        <a:bodyPr/>
        <a:lstStyle/>
        <a:p>
          <a:r>
            <a:rPr lang="ro-RO" b="1">
              <a:latin typeface="Georgia" panose="02040502050405020303" pitchFamily="18" charset="0"/>
            </a:rPr>
            <a:t>Explicită (declarativă)</a:t>
          </a:r>
          <a:endParaRPr lang="en-US" b="1">
            <a:latin typeface="Georgia" panose="02040502050405020303" pitchFamily="18" charset="0"/>
          </a:endParaRPr>
        </a:p>
      </dgm:t>
    </dgm:pt>
    <dgm:pt modelId="{067BBA17-4D41-4379-BBC3-36DDE7BEABD1}" type="parTrans" cxnId="{79C1427A-E1C5-47A7-A238-736A5658A79D}">
      <dgm:prSet/>
      <dgm:spPr/>
      <dgm:t>
        <a:bodyPr/>
        <a:lstStyle/>
        <a:p>
          <a:endParaRPr lang="en-US" b="1">
            <a:latin typeface="Georgia" panose="02040502050405020303" pitchFamily="18" charset="0"/>
          </a:endParaRPr>
        </a:p>
      </dgm:t>
    </dgm:pt>
    <dgm:pt modelId="{FE1AFB47-CC0E-47C4-B71E-B42071E5B1CE}" type="sibTrans" cxnId="{79C1427A-E1C5-47A7-A238-736A5658A79D}">
      <dgm:prSet/>
      <dgm:spPr/>
      <dgm:t>
        <a:bodyPr/>
        <a:lstStyle/>
        <a:p>
          <a:endParaRPr lang="en-US" b="1">
            <a:latin typeface="Georgia" panose="02040502050405020303" pitchFamily="18" charset="0"/>
          </a:endParaRPr>
        </a:p>
      </dgm:t>
    </dgm:pt>
    <dgm:pt modelId="{218DA4FC-F226-4C8D-8682-A0D98E9424D4}">
      <dgm:prSet phldrT="[Text]"/>
      <dgm:spPr/>
      <dgm:t>
        <a:bodyPr/>
        <a:lstStyle/>
        <a:p>
          <a:r>
            <a:rPr lang="ro-RO" b="1">
              <a:latin typeface="Georgia" panose="02040502050405020303" pitchFamily="18" charset="0"/>
            </a:rPr>
            <a:t>Episodică</a:t>
          </a:r>
          <a:endParaRPr lang="en-US" b="1">
            <a:latin typeface="Georgia" panose="02040502050405020303" pitchFamily="18" charset="0"/>
          </a:endParaRPr>
        </a:p>
      </dgm:t>
    </dgm:pt>
    <dgm:pt modelId="{74136489-5FBF-4F43-B15E-919102BB8473}" type="parTrans" cxnId="{E56D8215-AB46-4B5C-AF5E-47D3A8CD49F0}">
      <dgm:prSet/>
      <dgm:spPr/>
      <dgm:t>
        <a:bodyPr/>
        <a:lstStyle/>
        <a:p>
          <a:endParaRPr lang="en-US" b="1">
            <a:latin typeface="Georgia" panose="02040502050405020303" pitchFamily="18" charset="0"/>
          </a:endParaRPr>
        </a:p>
      </dgm:t>
    </dgm:pt>
    <dgm:pt modelId="{2861390D-A0A6-4C64-94B4-85E0B0686C6B}" type="sibTrans" cxnId="{E56D8215-AB46-4B5C-AF5E-47D3A8CD49F0}">
      <dgm:prSet/>
      <dgm:spPr/>
      <dgm:t>
        <a:bodyPr/>
        <a:lstStyle/>
        <a:p>
          <a:endParaRPr lang="en-US" b="1">
            <a:latin typeface="Georgia" panose="02040502050405020303" pitchFamily="18" charset="0"/>
          </a:endParaRPr>
        </a:p>
      </dgm:t>
    </dgm:pt>
    <dgm:pt modelId="{53CB97E8-7C9A-4C60-A36A-B8857DAA89D3}">
      <dgm:prSet phldrT="[Text]"/>
      <dgm:spPr/>
      <dgm:t>
        <a:bodyPr/>
        <a:lstStyle/>
        <a:p>
          <a:r>
            <a:rPr lang="ro-RO" b="1">
              <a:latin typeface="Georgia" panose="02040502050405020303" pitchFamily="18" charset="0"/>
            </a:rPr>
            <a:t>Semantică</a:t>
          </a:r>
          <a:endParaRPr lang="en-US" b="1">
            <a:latin typeface="Georgia" panose="02040502050405020303" pitchFamily="18" charset="0"/>
          </a:endParaRPr>
        </a:p>
      </dgm:t>
    </dgm:pt>
    <dgm:pt modelId="{A8F181CD-581D-42CE-8EA1-9616C8A66E9F}" type="parTrans" cxnId="{3F8AC98A-8B45-4104-8862-2408FADD7235}">
      <dgm:prSet/>
      <dgm:spPr/>
      <dgm:t>
        <a:bodyPr/>
        <a:lstStyle/>
        <a:p>
          <a:endParaRPr lang="en-US" b="1">
            <a:latin typeface="Georgia" panose="02040502050405020303" pitchFamily="18" charset="0"/>
          </a:endParaRPr>
        </a:p>
      </dgm:t>
    </dgm:pt>
    <dgm:pt modelId="{D69A9D31-B3A6-4A90-959D-9F57F603DF0C}" type="sibTrans" cxnId="{3F8AC98A-8B45-4104-8862-2408FADD7235}">
      <dgm:prSet/>
      <dgm:spPr/>
      <dgm:t>
        <a:bodyPr/>
        <a:lstStyle/>
        <a:p>
          <a:endParaRPr lang="en-US" b="1">
            <a:latin typeface="Georgia" panose="02040502050405020303" pitchFamily="18" charset="0"/>
          </a:endParaRPr>
        </a:p>
      </dgm:t>
    </dgm:pt>
    <dgm:pt modelId="{6FE1B260-0F2A-4796-BA60-455A37085D26}">
      <dgm:prSet phldrT="[Text]"/>
      <dgm:spPr/>
      <dgm:t>
        <a:bodyPr/>
        <a:lstStyle/>
        <a:p>
          <a:r>
            <a:rPr lang="ro-RO" b="1">
              <a:latin typeface="Georgia" panose="02040502050405020303" pitchFamily="18" charset="0"/>
            </a:rPr>
            <a:t>Implicită (non-declarativă)</a:t>
          </a:r>
          <a:endParaRPr lang="en-US" b="1">
            <a:latin typeface="Georgia" panose="02040502050405020303" pitchFamily="18" charset="0"/>
          </a:endParaRPr>
        </a:p>
      </dgm:t>
    </dgm:pt>
    <dgm:pt modelId="{8AC82F08-8803-48B3-89CB-96A6A44C1949}" type="parTrans" cxnId="{040AD59F-6276-4632-9496-FFA96E9C2B03}">
      <dgm:prSet/>
      <dgm:spPr/>
      <dgm:t>
        <a:bodyPr/>
        <a:lstStyle/>
        <a:p>
          <a:endParaRPr lang="en-US" b="1">
            <a:latin typeface="Georgia" panose="02040502050405020303" pitchFamily="18" charset="0"/>
          </a:endParaRPr>
        </a:p>
      </dgm:t>
    </dgm:pt>
    <dgm:pt modelId="{F8F6667A-0DA9-4B77-A72E-6E0AA4B17662}" type="sibTrans" cxnId="{040AD59F-6276-4632-9496-FFA96E9C2B03}">
      <dgm:prSet/>
      <dgm:spPr/>
      <dgm:t>
        <a:bodyPr/>
        <a:lstStyle/>
        <a:p>
          <a:endParaRPr lang="en-US" b="1">
            <a:latin typeface="Georgia" panose="02040502050405020303" pitchFamily="18" charset="0"/>
          </a:endParaRPr>
        </a:p>
      </dgm:t>
    </dgm:pt>
    <dgm:pt modelId="{BFFEEFB3-F742-46E4-983E-F32FAC46E0EC}">
      <dgm:prSet phldrT="[Text]"/>
      <dgm:spPr/>
      <dgm:t>
        <a:bodyPr/>
        <a:lstStyle/>
        <a:p>
          <a:r>
            <a:rPr lang="ro-RO" b="1">
              <a:latin typeface="Georgia" panose="02040502050405020303" pitchFamily="18" charset="0"/>
            </a:rPr>
            <a:t>Deprinderi</a:t>
          </a:r>
          <a:endParaRPr lang="en-US" b="1">
            <a:latin typeface="Georgia" panose="02040502050405020303" pitchFamily="18" charset="0"/>
          </a:endParaRPr>
        </a:p>
      </dgm:t>
    </dgm:pt>
    <dgm:pt modelId="{DB6CD5F3-0CDE-4FA9-86DB-E77179B46865}" type="parTrans" cxnId="{CE055C3A-CBAA-4B5A-98E5-4BB8DC1D7B0C}">
      <dgm:prSet/>
      <dgm:spPr/>
      <dgm:t>
        <a:bodyPr/>
        <a:lstStyle/>
        <a:p>
          <a:endParaRPr lang="en-US" b="1">
            <a:latin typeface="Georgia" panose="02040502050405020303" pitchFamily="18" charset="0"/>
          </a:endParaRPr>
        </a:p>
      </dgm:t>
    </dgm:pt>
    <dgm:pt modelId="{35E3325F-AEC4-4E91-9E8C-95DF55A62E0F}" type="sibTrans" cxnId="{CE055C3A-CBAA-4B5A-98E5-4BB8DC1D7B0C}">
      <dgm:prSet/>
      <dgm:spPr/>
      <dgm:t>
        <a:bodyPr/>
        <a:lstStyle/>
        <a:p>
          <a:endParaRPr lang="en-US" b="1">
            <a:latin typeface="Georgia" panose="02040502050405020303" pitchFamily="18" charset="0"/>
          </a:endParaRPr>
        </a:p>
      </dgm:t>
    </dgm:pt>
    <dgm:pt modelId="{E69CAF4F-AC35-42ED-9879-15276521EB53}">
      <dgm:prSet/>
      <dgm:spPr/>
      <dgm:t>
        <a:bodyPr/>
        <a:lstStyle/>
        <a:p>
          <a:r>
            <a:rPr lang="ro-RO" b="1">
              <a:latin typeface="Georgia" panose="02040502050405020303" pitchFamily="18" charset="0"/>
            </a:rPr>
            <a:t>Non-asociativă</a:t>
          </a:r>
          <a:endParaRPr lang="en-US" b="1">
            <a:latin typeface="Georgia" panose="02040502050405020303" pitchFamily="18" charset="0"/>
          </a:endParaRPr>
        </a:p>
      </dgm:t>
    </dgm:pt>
    <dgm:pt modelId="{EA8FAE3D-36AD-4EC2-A6AC-556B06B4D29D}" type="parTrans" cxnId="{A30E6312-7FEE-40C7-859A-8B5B5DE6DF54}">
      <dgm:prSet/>
      <dgm:spPr/>
      <dgm:t>
        <a:bodyPr/>
        <a:lstStyle/>
        <a:p>
          <a:endParaRPr lang="en-US" b="1">
            <a:latin typeface="Georgia" panose="02040502050405020303" pitchFamily="18" charset="0"/>
          </a:endParaRPr>
        </a:p>
      </dgm:t>
    </dgm:pt>
    <dgm:pt modelId="{3D010210-CB31-436B-8233-2CBBC93F9484}" type="sibTrans" cxnId="{A30E6312-7FEE-40C7-859A-8B5B5DE6DF54}">
      <dgm:prSet/>
      <dgm:spPr/>
      <dgm:t>
        <a:bodyPr/>
        <a:lstStyle/>
        <a:p>
          <a:endParaRPr lang="en-US" b="1">
            <a:latin typeface="Georgia" panose="02040502050405020303" pitchFamily="18" charset="0"/>
          </a:endParaRPr>
        </a:p>
      </dgm:t>
    </dgm:pt>
    <dgm:pt modelId="{769A8AAC-CA52-423D-ADE0-8900152F89C6}">
      <dgm:prSet/>
      <dgm:spPr/>
      <dgm:t>
        <a:bodyPr/>
        <a:lstStyle/>
        <a:p>
          <a:r>
            <a:rPr lang="ro-RO" b="1">
              <a:latin typeface="Georgia" panose="02040502050405020303" pitchFamily="18" charset="0"/>
            </a:rPr>
            <a:t>Amorsaj</a:t>
          </a:r>
          <a:endParaRPr lang="en-US" b="1">
            <a:latin typeface="Georgia" panose="02040502050405020303" pitchFamily="18" charset="0"/>
          </a:endParaRPr>
        </a:p>
      </dgm:t>
    </dgm:pt>
    <dgm:pt modelId="{B393140E-B9AD-4ADE-9ADF-93917732052F}" type="parTrans" cxnId="{00DA2938-9734-43C2-B06A-979B4A6F22FB}">
      <dgm:prSet/>
      <dgm:spPr/>
      <dgm:t>
        <a:bodyPr/>
        <a:lstStyle/>
        <a:p>
          <a:endParaRPr lang="en-US" b="1">
            <a:latin typeface="Georgia" panose="02040502050405020303" pitchFamily="18" charset="0"/>
          </a:endParaRPr>
        </a:p>
      </dgm:t>
    </dgm:pt>
    <dgm:pt modelId="{042EE998-686A-4293-91F2-050B5833D3FD}" type="sibTrans" cxnId="{00DA2938-9734-43C2-B06A-979B4A6F22FB}">
      <dgm:prSet/>
      <dgm:spPr/>
      <dgm:t>
        <a:bodyPr/>
        <a:lstStyle/>
        <a:p>
          <a:endParaRPr lang="en-US" b="1">
            <a:latin typeface="Georgia" panose="02040502050405020303" pitchFamily="18" charset="0"/>
          </a:endParaRPr>
        </a:p>
      </dgm:t>
    </dgm:pt>
    <dgm:pt modelId="{C70CDD00-4A63-417F-9204-5E4F729438AF}">
      <dgm:prSet/>
      <dgm:spPr/>
      <dgm:t>
        <a:bodyPr/>
        <a:lstStyle/>
        <a:p>
          <a:r>
            <a:rPr lang="ro-RO" b="1">
              <a:latin typeface="Georgia" panose="02040502050405020303" pitchFamily="18" charset="0"/>
            </a:rPr>
            <a:t>Condiționare</a:t>
          </a:r>
          <a:endParaRPr lang="en-US" b="1">
            <a:latin typeface="Georgia" panose="02040502050405020303" pitchFamily="18" charset="0"/>
          </a:endParaRPr>
        </a:p>
      </dgm:t>
    </dgm:pt>
    <dgm:pt modelId="{B33AA1C6-74F6-45C5-AF25-B64DD8B02AE8}" type="parTrans" cxnId="{1D64C5BC-46ED-4BFC-BB4B-2D783B20C411}">
      <dgm:prSet/>
      <dgm:spPr/>
      <dgm:t>
        <a:bodyPr/>
        <a:lstStyle/>
        <a:p>
          <a:endParaRPr lang="en-US" b="1">
            <a:latin typeface="Georgia" panose="02040502050405020303" pitchFamily="18" charset="0"/>
          </a:endParaRPr>
        </a:p>
      </dgm:t>
    </dgm:pt>
    <dgm:pt modelId="{C5300E52-B4CA-4592-9203-A3F2F46BF267}" type="sibTrans" cxnId="{1D64C5BC-46ED-4BFC-BB4B-2D783B20C411}">
      <dgm:prSet/>
      <dgm:spPr/>
      <dgm:t>
        <a:bodyPr/>
        <a:lstStyle/>
        <a:p>
          <a:endParaRPr lang="en-US" b="1">
            <a:latin typeface="Georgia" panose="02040502050405020303" pitchFamily="18" charset="0"/>
          </a:endParaRPr>
        </a:p>
      </dgm:t>
    </dgm:pt>
    <dgm:pt modelId="{D63399FE-9B8F-440A-BD44-D674D41E96F9}" type="pres">
      <dgm:prSet presAssocID="{0BD9D9B0-2654-401F-B378-02DB86EBC03B}" presName="hierChild1" presStyleCnt="0">
        <dgm:presLayoutVars>
          <dgm:chPref val="1"/>
          <dgm:dir/>
          <dgm:animOne val="branch"/>
          <dgm:animLvl val="lvl"/>
          <dgm:resizeHandles/>
        </dgm:presLayoutVars>
      </dgm:prSet>
      <dgm:spPr/>
      <dgm:t>
        <a:bodyPr/>
        <a:lstStyle/>
        <a:p>
          <a:endParaRPr lang="en-US"/>
        </a:p>
      </dgm:t>
    </dgm:pt>
    <dgm:pt modelId="{ABF323F6-E83C-4FB3-BC1F-21F018A45075}" type="pres">
      <dgm:prSet presAssocID="{B1922C08-CBB5-4FF6-8D7D-32082C2F200F}" presName="hierRoot1" presStyleCnt="0"/>
      <dgm:spPr/>
    </dgm:pt>
    <dgm:pt modelId="{9907CD0B-5F89-4A98-B8B0-2094A7B39018}" type="pres">
      <dgm:prSet presAssocID="{B1922C08-CBB5-4FF6-8D7D-32082C2F200F}" presName="composite" presStyleCnt="0"/>
      <dgm:spPr/>
    </dgm:pt>
    <dgm:pt modelId="{EBD483D1-91C1-45AF-9DB1-8765D01B78DB}" type="pres">
      <dgm:prSet presAssocID="{B1922C08-CBB5-4FF6-8D7D-32082C2F200F}" presName="background" presStyleLbl="node0" presStyleIdx="0" presStyleCnt="1"/>
      <dgm:spPr/>
    </dgm:pt>
    <dgm:pt modelId="{8DB2D8C2-E1F3-47C0-B45E-D275659D5508}" type="pres">
      <dgm:prSet presAssocID="{B1922C08-CBB5-4FF6-8D7D-32082C2F200F}" presName="text" presStyleLbl="fgAcc0" presStyleIdx="0" presStyleCnt="1">
        <dgm:presLayoutVars>
          <dgm:chPref val="3"/>
        </dgm:presLayoutVars>
      </dgm:prSet>
      <dgm:spPr/>
      <dgm:t>
        <a:bodyPr/>
        <a:lstStyle/>
        <a:p>
          <a:endParaRPr lang="en-US"/>
        </a:p>
      </dgm:t>
    </dgm:pt>
    <dgm:pt modelId="{6F73B9DA-FF89-473D-94D9-6099D13CF552}" type="pres">
      <dgm:prSet presAssocID="{B1922C08-CBB5-4FF6-8D7D-32082C2F200F}" presName="hierChild2" presStyleCnt="0"/>
      <dgm:spPr/>
    </dgm:pt>
    <dgm:pt modelId="{77B0CE4A-13BB-402A-A8A5-3AC120C35EA8}" type="pres">
      <dgm:prSet presAssocID="{067BBA17-4D41-4379-BBC3-36DDE7BEABD1}" presName="Name10" presStyleLbl="parChTrans1D2" presStyleIdx="0" presStyleCnt="2"/>
      <dgm:spPr/>
      <dgm:t>
        <a:bodyPr/>
        <a:lstStyle/>
        <a:p>
          <a:endParaRPr lang="en-US"/>
        </a:p>
      </dgm:t>
    </dgm:pt>
    <dgm:pt modelId="{E9B2BA3A-4145-4756-A427-D51D30192576}" type="pres">
      <dgm:prSet presAssocID="{D4A54040-3F02-457E-957A-06CED4CC690C}" presName="hierRoot2" presStyleCnt="0"/>
      <dgm:spPr/>
    </dgm:pt>
    <dgm:pt modelId="{1CA6A1AC-7023-47EA-A9FC-D22B71722760}" type="pres">
      <dgm:prSet presAssocID="{D4A54040-3F02-457E-957A-06CED4CC690C}" presName="composite2" presStyleCnt="0"/>
      <dgm:spPr/>
    </dgm:pt>
    <dgm:pt modelId="{FD640969-9A06-423C-8D4C-CB8BA27E4E17}" type="pres">
      <dgm:prSet presAssocID="{D4A54040-3F02-457E-957A-06CED4CC690C}" presName="background2" presStyleLbl="node2" presStyleIdx="0" presStyleCnt="2"/>
      <dgm:spPr/>
    </dgm:pt>
    <dgm:pt modelId="{63BD0EF4-766E-499E-BEC9-A1186C8E0002}" type="pres">
      <dgm:prSet presAssocID="{D4A54040-3F02-457E-957A-06CED4CC690C}" presName="text2" presStyleLbl="fgAcc2" presStyleIdx="0" presStyleCnt="2">
        <dgm:presLayoutVars>
          <dgm:chPref val="3"/>
        </dgm:presLayoutVars>
      </dgm:prSet>
      <dgm:spPr/>
      <dgm:t>
        <a:bodyPr/>
        <a:lstStyle/>
        <a:p>
          <a:endParaRPr lang="en-US"/>
        </a:p>
      </dgm:t>
    </dgm:pt>
    <dgm:pt modelId="{C9937627-0DDB-4E3E-A3D8-F9082D531104}" type="pres">
      <dgm:prSet presAssocID="{D4A54040-3F02-457E-957A-06CED4CC690C}" presName="hierChild3" presStyleCnt="0"/>
      <dgm:spPr/>
    </dgm:pt>
    <dgm:pt modelId="{ABC4124D-73B9-4E97-A1AD-F40E62944EAC}" type="pres">
      <dgm:prSet presAssocID="{74136489-5FBF-4F43-B15E-919102BB8473}" presName="Name17" presStyleLbl="parChTrans1D3" presStyleIdx="0" presStyleCnt="6"/>
      <dgm:spPr/>
      <dgm:t>
        <a:bodyPr/>
        <a:lstStyle/>
        <a:p>
          <a:endParaRPr lang="en-US"/>
        </a:p>
      </dgm:t>
    </dgm:pt>
    <dgm:pt modelId="{35FBC694-F50A-42B5-87B5-FC0BEA690817}" type="pres">
      <dgm:prSet presAssocID="{218DA4FC-F226-4C8D-8682-A0D98E9424D4}" presName="hierRoot3" presStyleCnt="0"/>
      <dgm:spPr/>
    </dgm:pt>
    <dgm:pt modelId="{9C996DF0-CD4B-4BC3-9193-CC2B78295762}" type="pres">
      <dgm:prSet presAssocID="{218DA4FC-F226-4C8D-8682-A0D98E9424D4}" presName="composite3" presStyleCnt="0"/>
      <dgm:spPr/>
    </dgm:pt>
    <dgm:pt modelId="{6896C0F5-1910-44B0-AD16-A4A9CCDE3353}" type="pres">
      <dgm:prSet presAssocID="{218DA4FC-F226-4C8D-8682-A0D98E9424D4}" presName="background3" presStyleLbl="node3" presStyleIdx="0" presStyleCnt="6"/>
      <dgm:spPr/>
    </dgm:pt>
    <dgm:pt modelId="{8E33CAC2-493B-421B-B0DD-D05893FE2706}" type="pres">
      <dgm:prSet presAssocID="{218DA4FC-F226-4C8D-8682-A0D98E9424D4}" presName="text3" presStyleLbl="fgAcc3" presStyleIdx="0" presStyleCnt="6">
        <dgm:presLayoutVars>
          <dgm:chPref val="3"/>
        </dgm:presLayoutVars>
      </dgm:prSet>
      <dgm:spPr/>
      <dgm:t>
        <a:bodyPr/>
        <a:lstStyle/>
        <a:p>
          <a:endParaRPr lang="en-US"/>
        </a:p>
      </dgm:t>
    </dgm:pt>
    <dgm:pt modelId="{FE61D202-BA16-474E-AA36-2638850719C4}" type="pres">
      <dgm:prSet presAssocID="{218DA4FC-F226-4C8D-8682-A0D98E9424D4}" presName="hierChild4" presStyleCnt="0"/>
      <dgm:spPr/>
    </dgm:pt>
    <dgm:pt modelId="{C4AA916C-E5AB-4E86-9D64-D60E4611C972}" type="pres">
      <dgm:prSet presAssocID="{A8F181CD-581D-42CE-8EA1-9616C8A66E9F}" presName="Name17" presStyleLbl="parChTrans1D3" presStyleIdx="1" presStyleCnt="6"/>
      <dgm:spPr/>
      <dgm:t>
        <a:bodyPr/>
        <a:lstStyle/>
        <a:p>
          <a:endParaRPr lang="en-US"/>
        </a:p>
      </dgm:t>
    </dgm:pt>
    <dgm:pt modelId="{1119131B-C479-44FB-8357-9BE748090029}" type="pres">
      <dgm:prSet presAssocID="{53CB97E8-7C9A-4C60-A36A-B8857DAA89D3}" presName="hierRoot3" presStyleCnt="0"/>
      <dgm:spPr/>
    </dgm:pt>
    <dgm:pt modelId="{D5CFE274-8D79-4B1F-B030-C42B5B8223CB}" type="pres">
      <dgm:prSet presAssocID="{53CB97E8-7C9A-4C60-A36A-B8857DAA89D3}" presName="composite3" presStyleCnt="0"/>
      <dgm:spPr/>
    </dgm:pt>
    <dgm:pt modelId="{2D68A7EC-43DF-4FA5-90AA-01E22CF7FC64}" type="pres">
      <dgm:prSet presAssocID="{53CB97E8-7C9A-4C60-A36A-B8857DAA89D3}" presName="background3" presStyleLbl="node3" presStyleIdx="1" presStyleCnt="6"/>
      <dgm:spPr/>
    </dgm:pt>
    <dgm:pt modelId="{044A740A-0F42-4DB0-919F-5CD7F77F00EF}" type="pres">
      <dgm:prSet presAssocID="{53CB97E8-7C9A-4C60-A36A-B8857DAA89D3}" presName="text3" presStyleLbl="fgAcc3" presStyleIdx="1" presStyleCnt="6">
        <dgm:presLayoutVars>
          <dgm:chPref val="3"/>
        </dgm:presLayoutVars>
      </dgm:prSet>
      <dgm:spPr/>
      <dgm:t>
        <a:bodyPr/>
        <a:lstStyle/>
        <a:p>
          <a:endParaRPr lang="en-US"/>
        </a:p>
      </dgm:t>
    </dgm:pt>
    <dgm:pt modelId="{8BE9714A-BE90-435F-9606-F59223B22D79}" type="pres">
      <dgm:prSet presAssocID="{53CB97E8-7C9A-4C60-A36A-B8857DAA89D3}" presName="hierChild4" presStyleCnt="0"/>
      <dgm:spPr/>
    </dgm:pt>
    <dgm:pt modelId="{11A929C4-7263-4613-B686-79D70F57D7B3}" type="pres">
      <dgm:prSet presAssocID="{8AC82F08-8803-48B3-89CB-96A6A44C1949}" presName="Name10" presStyleLbl="parChTrans1D2" presStyleIdx="1" presStyleCnt="2"/>
      <dgm:spPr/>
      <dgm:t>
        <a:bodyPr/>
        <a:lstStyle/>
        <a:p>
          <a:endParaRPr lang="en-US"/>
        </a:p>
      </dgm:t>
    </dgm:pt>
    <dgm:pt modelId="{AB0FED27-740A-421F-9973-B504D888130F}" type="pres">
      <dgm:prSet presAssocID="{6FE1B260-0F2A-4796-BA60-455A37085D26}" presName="hierRoot2" presStyleCnt="0"/>
      <dgm:spPr/>
    </dgm:pt>
    <dgm:pt modelId="{074F09B8-37EA-4CB6-B966-8403AA1A9D55}" type="pres">
      <dgm:prSet presAssocID="{6FE1B260-0F2A-4796-BA60-455A37085D26}" presName="composite2" presStyleCnt="0"/>
      <dgm:spPr/>
    </dgm:pt>
    <dgm:pt modelId="{F21E206D-4130-4C2F-AF4C-EF3C5F4661F0}" type="pres">
      <dgm:prSet presAssocID="{6FE1B260-0F2A-4796-BA60-455A37085D26}" presName="background2" presStyleLbl="node2" presStyleIdx="1" presStyleCnt="2"/>
      <dgm:spPr/>
    </dgm:pt>
    <dgm:pt modelId="{1AA74B37-A90C-47DB-871F-0AAFA1567484}" type="pres">
      <dgm:prSet presAssocID="{6FE1B260-0F2A-4796-BA60-455A37085D26}" presName="text2" presStyleLbl="fgAcc2" presStyleIdx="1" presStyleCnt="2">
        <dgm:presLayoutVars>
          <dgm:chPref val="3"/>
        </dgm:presLayoutVars>
      </dgm:prSet>
      <dgm:spPr/>
      <dgm:t>
        <a:bodyPr/>
        <a:lstStyle/>
        <a:p>
          <a:endParaRPr lang="en-US"/>
        </a:p>
      </dgm:t>
    </dgm:pt>
    <dgm:pt modelId="{0EAD08AA-BA48-40FD-92A5-528574D108FD}" type="pres">
      <dgm:prSet presAssocID="{6FE1B260-0F2A-4796-BA60-455A37085D26}" presName="hierChild3" presStyleCnt="0"/>
      <dgm:spPr/>
    </dgm:pt>
    <dgm:pt modelId="{F6D0BECC-F1A0-4533-8B70-3B3D5DAB2FFB}" type="pres">
      <dgm:prSet presAssocID="{DB6CD5F3-0CDE-4FA9-86DB-E77179B46865}" presName="Name17" presStyleLbl="parChTrans1D3" presStyleIdx="2" presStyleCnt="6"/>
      <dgm:spPr/>
      <dgm:t>
        <a:bodyPr/>
        <a:lstStyle/>
        <a:p>
          <a:endParaRPr lang="en-US"/>
        </a:p>
      </dgm:t>
    </dgm:pt>
    <dgm:pt modelId="{FCA55345-3545-466C-B651-C30E63702709}" type="pres">
      <dgm:prSet presAssocID="{BFFEEFB3-F742-46E4-983E-F32FAC46E0EC}" presName="hierRoot3" presStyleCnt="0"/>
      <dgm:spPr/>
    </dgm:pt>
    <dgm:pt modelId="{7263260E-E0DE-4100-B499-227D1B9A8DC4}" type="pres">
      <dgm:prSet presAssocID="{BFFEEFB3-F742-46E4-983E-F32FAC46E0EC}" presName="composite3" presStyleCnt="0"/>
      <dgm:spPr/>
    </dgm:pt>
    <dgm:pt modelId="{28E05FF9-9139-4F1E-A0E1-AC46DE7ED8D9}" type="pres">
      <dgm:prSet presAssocID="{BFFEEFB3-F742-46E4-983E-F32FAC46E0EC}" presName="background3" presStyleLbl="node3" presStyleIdx="2" presStyleCnt="6"/>
      <dgm:spPr/>
    </dgm:pt>
    <dgm:pt modelId="{DEE83231-41D3-4BB2-811C-26E009497B96}" type="pres">
      <dgm:prSet presAssocID="{BFFEEFB3-F742-46E4-983E-F32FAC46E0EC}" presName="text3" presStyleLbl="fgAcc3" presStyleIdx="2" presStyleCnt="6">
        <dgm:presLayoutVars>
          <dgm:chPref val="3"/>
        </dgm:presLayoutVars>
      </dgm:prSet>
      <dgm:spPr/>
      <dgm:t>
        <a:bodyPr/>
        <a:lstStyle/>
        <a:p>
          <a:endParaRPr lang="en-US"/>
        </a:p>
      </dgm:t>
    </dgm:pt>
    <dgm:pt modelId="{7E50395B-3660-40D7-9D4F-6DEE88CB58B6}" type="pres">
      <dgm:prSet presAssocID="{BFFEEFB3-F742-46E4-983E-F32FAC46E0EC}" presName="hierChild4" presStyleCnt="0"/>
      <dgm:spPr/>
    </dgm:pt>
    <dgm:pt modelId="{A3664BAF-88DF-4FB3-B338-AFB2B6E84746}" type="pres">
      <dgm:prSet presAssocID="{B33AA1C6-74F6-45C5-AF25-B64DD8B02AE8}" presName="Name17" presStyleLbl="parChTrans1D3" presStyleIdx="3" presStyleCnt="6"/>
      <dgm:spPr/>
      <dgm:t>
        <a:bodyPr/>
        <a:lstStyle/>
        <a:p>
          <a:endParaRPr lang="en-US"/>
        </a:p>
      </dgm:t>
    </dgm:pt>
    <dgm:pt modelId="{272FB751-A0B9-4CB0-9E07-8705E81436CB}" type="pres">
      <dgm:prSet presAssocID="{C70CDD00-4A63-417F-9204-5E4F729438AF}" presName="hierRoot3" presStyleCnt="0"/>
      <dgm:spPr/>
    </dgm:pt>
    <dgm:pt modelId="{EF8793F2-AD62-4D8F-A923-EF662E4D445F}" type="pres">
      <dgm:prSet presAssocID="{C70CDD00-4A63-417F-9204-5E4F729438AF}" presName="composite3" presStyleCnt="0"/>
      <dgm:spPr/>
    </dgm:pt>
    <dgm:pt modelId="{DF6FAF70-F81A-4FF1-B2B1-F124043A8AD6}" type="pres">
      <dgm:prSet presAssocID="{C70CDD00-4A63-417F-9204-5E4F729438AF}" presName="background3" presStyleLbl="node3" presStyleIdx="3" presStyleCnt="6"/>
      <dgm:spPr/>
    </dgm:pt>
    <dgm:pt modelId="{F2460F27-63F7-47F1-B574-E6679DCCDFC6}" type="pres">
      <dgm:prSet presAssocID="{C70CDD00-4A63-417F-9204-5E4F729438AF}" presName="text3" presStyleLbl="fgAcc3" presStyleIdx="3" presStyleCnt="6">
        <dgm:presLayoutVars>
          <dgm:chPref val="3"/>
        </dgm:presLayoutVars>
      </dgm:prSet>
      <dgm:spPr/>
      <dgm:t>
        <a:bodyPr/>
        <a:lstStyle/>
        <a:p>
          <a:endParaRPr lang="en-US"/>
        </a:p>
      </dgm:t>
    </dgm:pt>
    <dgm:pt modelId="{EF34EB1C-B941-4BB5-B693-C7E33E343604}" type="pres">
      <dgm:prSet presAssocID="{C70CDD00-4A63-417F-9204-5E4F729438AF}" presName="hierChild4" presStyleCnt="0"/>
      <dgm:spPr/>
    </dgm:pt>
    <dgm:pt modelId="{61745975-E2A5-4917-8AD4-7C64025F31D4}" type="pres">
      <dgm:prSet presAssocID="{EA8FAE3D-36AD-4EC2-A6AC-556B06B4D29D}" presName="Name17" presStyleLbl="parChTrans1D3" presStyleIdx="4" presStyleCnt="6"/>
      <dgm:spPr/>
      <dgm:t>
        <a:bodyPr/>
        <a:lstStyle/>
        <a:p>
          <a:endParaRPr lang="en-US"/>
        </a:p>
      </dgm:t>
    </dgm:pt>
    <dgm:pt modelId="{53EB0947-844F-49A8-AF58-8756E20A3574}" type="pres">
      <dgm:prSet presAssocID="{E69CAF4F-AC35-42ED-9879-15276521EB53}" presName="hierRoot3" presStyleCnt="0"/>
      <dgm:spPr/>
    </dgm:pt>
    <dgm:pt modelId="{20CB55F0-7AD8-48B8-949D-EFC3A17C30A9}" type="pres">
      <dgm:prSet presAssocID="{E69CAF4F-AC35-42ED-9879-15276521EB53}" presName="composite3" presStyleCnt="0"/>
      <dgm:spPr/>
    </dgm:pt>
    <dgm:pt modelId="{F83ABD27-2206-4101-B772-C3E399B6E064}" type="pres">
      <dgm:prSet presAssocID="{E69CAF4F-AC35-42ED-9879-15276521EB53}" presName="background3" presStyleLbl="node3" presStyleIdx="4" presStyleCnt="6"/>
      <dgm:spPr/>
    </dgm:pt>
    <dgm:pt modelId="{4FEC17D2-E4EE-4404-B236-97F0960BCB40}" type="pres">
      <dgm:prSet presAssocID="{E69CAF4F-AC35-42ED-9879-15276521EB53}" presName="text3" presStyleLbl="fgAcc3" presStyleIdx="4" presStyleCnt="6">
        <dgm:presLayoutVars>
          <dgm:chPref val="3"/>
        </dgm:presLayoutVars>
      </dgm:prSet>
      <dgm:spPr/>
      <dgm:t>
        <a:bodyPr/>
        <a:lstStyle/>
        <a:p>
          <a:endParaRPr lang="en-US"/>
        </a:p>
      </dgm:t>
    </dgm:pt>
    <dgm:pt modelId="{6FD2830E-B1AF-4CB9-89B0-81E1B0F72469}" type="pres">
      <dgm:prSet presAssocID="{E69CAF4F-AC35-42ED-9879-15276521EB53}" presName="hierChild4" presStyleCnt="0"/>
      <dgm:spPr/>
    </dgm:pt>
    <dgm:pt modelId="{3773DCB5-3C49-4C15-BF5F-AB52D96F90EB}" type="pres">
      <dgm:prSet presAssocID="{B393140E-B9AD-4ADE-9ADF-93917732052F}" presName="Name17" presStyleLbl="parChTrans1D3" presStyleIdx="5" presStyleCnt="6"/>
      <dgm:spPr/>
      <dgm:t>
        <a:bodyPr/>
        <a:lstStyle/>
        <a:p>
          <a:endParaRPr lang="en-US"/>
        </a:p>
      </dgm:t>
    </dgm:pt>
    <dgm:pt modelId="{00879A45-4AF7-4DC6-9F0A-A8A57235806C}" type="pres">
      <dgm:prSet presAssocID="{769A8AAC-CA52-423D-ADE0-8900152F89C6}" presName="hierRoot3" presStyleCnt="0"/>
      <dgm:spPr/>
    </dgm:pt>
    <dgm:pt modelId="{E9BF5998-8E7F-4C47-BBBF-549B6061C326}" type="pres">
      <dgm:prSet presAssocID="{769A8AAC-CA52-423D-ADE0-8900152F89C6}" presName="composite3" presStyleCnt="0"/>
      <dgm:spPr/>
    </dgm:pt>
    <dgm:pt modelId="{28CA8CA6-780D-4610-9FEC-52D2016F5ACA}" type="pres">
      <dgm:prSet presAssocID="{769A8AAC-CA52-423D-ADE0-8900152F89C6}" presName="background3" presStyleLbl="node3" presStyleIdx="5" presStyleCnt="6"/>
      <dgm:spPr/>
    </dgm:pt>
    <dgm:pt modelId="{871D51AE-6F86-47C4-86DC-4A2D6D8819E6}" type="pres">
      <dgm:prSet presAssocID="{769A8AAC-CA52-423D-ADE0-8900152F89C6}" presName="text3" presStyleLbl="fgAcc3" presStyleIdx="5" presStyleCnt="6">
        <dgm:presLayoutVars>
          <dgm:chPref val="3"/>
        </dgm:presLayoutVars>
      </dgm:prSet>
      <dgm:spPr/>
      <dgm:t>
        <a:bodyPr/>
        <a:lstStyle/>
        <a:p>
          <a:endParaRPr lang="en-US"/>
        </a:p>
      </dgm:t>
    </dgm:pt>
    <dgm:pt modelId="{B2E89A56-B178-4CCC-847A-0E91A7C66E05}" type="pres">
      <dgm:prSet presAssocID="{769A8AAC-CA52-423D-ADE0-8900152F89C6}" presName="hierChild4" presStyleCnt="0"/>
      <dgm:spPr/>
    </dgm:pt>
  </dgm:ptLst>
  <dgm:cxnLst>
    <dgm:cxn modelId="{6C5CCB84-7714-461F-B48C-3FDAB06C5630}" type="presOf" srcId="{769A8AAC-CA52-423D-ADE0-8900152F89C6}" destId="{871D51AE-6F86-47C4-86DC-4A2D6D8819E6}" srcOrd="0" destOrd="0" presId="urn:microsoft.com/office/officeart/2005/8/layout/hierarchy1"/>
    <dgm:cxn modelId="{6426FE5D-8A96-4FF4-ABA9-C48F6F58323B}" type="presOf" srcId="{6FE1B260-0F2A-4796-BA60-455A37085D26}" destId="{1AA74B37-A90C-47DB-871F-0AAFA1567484}" srcOrd="0" destOrd="0" presId="urn:microsoft.com/office/officeart/2005/8/layout/hierarchy1"/>
    <dgm:cxn modelId="{3F8AC98A-8B45-4104-8862-2408FADD7235}" srcId="{D4A54040-3F02-457E-957A-06CED4CC690C}" destId="{53CB97E8-7C9A-4C60-A36A-B8857DAA89D3}" srcOrd="1" destOrd="0" parTransId="{A8F181CD-581D-42CE-8EA1-9616C8A66E9F}" sibTransId="{D69A9D31-B3A6-4A90-959D-9F57F603DF0C}"/>
    <dgm:cxn modelId="{7F208FF2-977F-4E59-9ACF-EE4EB1B10217}" type="presOf" srcId="{B1922C08-CBB5-4FF6-8D7D-32082C2F200F}" destId="{8DB2D8C2-E1F3-47C0-B45E-D275659D5508}" srcOrd="0" destOrd="0" presId="urn:microsoft.com/office/officeart/2005/8/layout/hierarchy1"/>
    <dgm:cxn modelId="{98F87B64-C082-4A90-BC6B-25AF48C10883}" type="presOf" srcId="{DB6CD5F3-0CDE-4FA9-86DB-E77179B46865}" destId="{F6D0BECC-F1A0-4533-8B70-3B3D5DAB2FFB}" srcOrd="0" destOrd="0" presId="urn:microsoft.com/office/officeart/2005/8/layout/hierarchy1"/>
    <dgm:cxn modelId="{1814D071-93ED-446C-9C0E-93BFA68C366F}" type="presOf" srcId="{53CB97E8-7C9A-4C60-A36A-B8857DAA89D3}" destId="{044A740A-0F42-4DB0-919F-5CD7F77F00EF}" srcOrd="0" destOrd="0" presId="urn:microsoft.com/office/officeart/2005/8/layout/hierarchy1"/>
    <dgm:cxn modelId="{4EE3314A-8ABB-4FF6-88CA-F0014CF3CE87}" type="presOf" srcId="{E69CAF4F-AC35-42ED-9879-15276521EB53}" destId="{4FEC17D2-E4EE-4404-B236-97F0960BCB40}" srcOrd="0" destOrd="0" presId="urn:microsoft.com/office/officeart/2005/8/layout/hierarchy1"/>
    <dgm:cxn modelId="{1118C162-7FBC-4049-AA38-8C39963DC3C2}" type="presOf" srcId="{EA8FAE3D-36AD-4EC2-A6AC-556B06B4D29D}" destId="{61745975-E2A5-4917-8AD4-7C64025F31D4}" srcOrd="0" destOrd="0" presId="urn:microsoft.com/office/officeart/2005/8/layout/hierarchy1"/>
    <dgm:cxn modelId="{E56D8215-AB46-4B5C-AF5E-47D3A8CD49F0}" srcId="{D4A54040-3F02-457E-957A-06CED4CC690C}" destId="{218DA4FC-F226-4C8D-8682-A0D98E9424D4}" srcOrd="0" destOrd="0" parTransId="{74136489-5FBF-4F43-B15E-919102BB8473}" sibTransId="{2861390D-A0A6-4C64-94B4-85E0B0686C6B}"/>
    <dgm:cxn modelId="{324CADD8-0583-44EF-B9E2-8B56A58E5375}" type="presOf" srcId="{C70CDD00-4A63-417F-9204-5E4F729438AF}" destId="{F2460F27-63F7-47F1-B574-E6679DCCDFC6}" srcOrd="0" destOrd="0" presId="urn:microsoft.com/office/officeart/2005/8/layout/hierarchy1"/>
    <dgm:cxn modelId="{0EB6C8C2-3B7E-40F4-A9B7-3CC4914C3CB7}" type="presOf" srcId="{B393140E-B9AD-4ADE-9ADF-93917732052F}" destId="{3773DCB5-3C49-4C15-BF5F-AB52D96F90EB}" srcOrd="0" destOrd="0" presId="urn:microsoft.com/office/officeart/2005/8/layout/hierarchy1"/>
    <dgm:cxn modelId="{EAB85BE7-59F3-46C1-908F-BCCCD44464D9}" type="presOf" srcId="{D4A54040-3F02-457E-957A-06CED4CC690C}" destId="{63BD0EF4-766E-499E-BEC9-A1186C8E0002}" srcOrd="0" destOrd="0" presId="urn:microsoft.com/office/officeart/2005/8/layout/hierarchy1"/>
    <dgm:cxn modelId="{98241086-1EB4-492E-ADB9-51D197C0D64A}" type="presOf" srcId="{A8F181CD-581D-42CE-8EA1-9616C8A66E9F}" destId="{C4AA916C-E5AB-4E86-9D64-D60E4611C972}" srcOrd="0" destOrd="0" presId="urn:microsoft.com/office/officeart/2005/8/layout/hierarchy1"/>
    <dgm:cxn modelId="{F1F2574A-14D8-4C51-BA2E-0DBFFA798AF5}" type="presOf" srcId="{74136489-5FBF-4F43-B15E-919102BB8473}" destId="{ABC4124D-73B9-4E97-A1AD-F40E62944EAC}" srcOrd="0" destOrd="0" presId="urn:microsoft.com/office/officeart/2005/8/layout/hierarchy1"/>
    <dgm:cxn modelId="{00DA2938-9734-43C2-B06A-979B4A6F22FB}" srcId="{6FE1B260-0F2A-4796-BA60-455A37085D26}" destId="{769A8AAC-CA52-423D-ADE0-8900152F89C6}" srcOrd="3" destOrd="0" parTransId="{B393140E-B9AD-4ADE-9ADF-93917732052F}" sibTransId="{042EE998-686A-4293-91F2-050B5833D3FD}"/>
    <dgm:cxn modelId="{A9B6DA08-83A4-43A0-99CD-DB8D2D354D88}" type="presOf" srcId="{218DA4FC-F226-4C8D-8682-A0D98E9424D4}" destId="{8E33CAC2-493B-421B-B0DD-D05893FE2706}" srcOrd="0" destOrd="0" presId="urn:microsoft.com/office/officeart/2005/8/layout/hierarchy1"/>
    <dgm:cxn modelId="{79C1427A-E1C5-47A7-A238-736A5658A79D}" srcId="{B1922C08-CBB5-4FF6-8D7D-32082C2F200F}" destId="{D4A54040-3F02-457E-957A-06CED4CC690C}" srcOrd="0" destOrd="0" parTransId="{067BBA17-4D41-4379-BBC3-36DDE7BEABD1}" sibTransId="{FE1AFB47-CC0E-47C4-B71E-B42071E5B1CE}"/>
    <dgm:cxn modelId="{040AD59F-6276-4632-9496-FFA96E9C2B03}" srcId="{B1922C08-CBB5-4FF6-8D7D-32082C2F200F}" destId="{6FE1B260-0F2A-4796-BA60-455A37085D26}" srcOrd="1" destOrd="0" parTransId="{8AC82F08-8803-48B3-89CB-96A6A44C1949}" sibTransId="{F8F6667A-0DA9-4B77-A72E-6E0AA4B17662}"/>
    <dgm:cxn modelId="{134453E7-04A4-48C9-BB7B-EFAD063982A0}" type="presOf" srcId="{8AC82F08-8803-48B3-89CB-96A6A44C1949}" destId="{11A929C4-7263-4613-B686-79D70F57D7B3}" srcOrd="0" destOrd="0" presId="urn:microsoft.com/office/officeart/2005/8/layout/hierarchy1"/>
    <dgm:cxn modelId="{A3E19767-2985-410B-A2A4-70CC8778E4B5}" srcId="{0BD9D9B0-2654-401F-B378-02DB86EBC03B}" destId="{B1922C08-CBB5-4FF6-8D7D-32082C2F200F}" srcOrd="0" destOrd="0" parTransId="{A89334C1-E338-4C8B-B8D9-858BAE378210}" sibTransId="{24FD9A82-8DE2-4A0B-A043-D8701F4608E6}"/>
    <dgm:cxn modelId="{1D64C5BC-46ED-4BFC-BB4B-2D783B20C411}" srcId="{6FE1B260-0F2A-4796-BA60-455A37085D26}" destId="{C70CDD00-4A63-417F-9204-5E4F729438AF}" srcOrd="1" destOrd="0" parTransId="{B33AA1C6-74F6-45C5-AF25-B64DD8B02AE8}" sibTransId="{C5300E52-B4CA-4592-9203-A3F2F46BF267}"/>
    <dgm:cxn modelId="{73AAF335-8A1C-4ADA-A91C-1512E2FEFD8D}" type="presOf" srcId="{0BD9D9B0-2654-401F-B378-02DB86EBC03B}" destId="{D63399FE-9B8F-440A-BD44-D674D41E96F9}" srcOrd="0" destOrd="0" presId="urn:microsoft.com/office/officeart/2005/8/layout/hierarchy1"/>
    <dgm:cxn modelId="{CE055C3A-CBAA-4B5A-98E5-4BB8DC1D7B0C}" srcId="{6FE1B260-0F2A-4796-BA60-455A37085D26}" destId="{BFFEEFB3-F742-46E4-983E-F32FAC46E0EC}" srcOrd="0" destOrd="0" parTransId="{DB6CD5F3-0CDE-4FA9-86DB-E77179B46865}" sibTransId="{35E3325F-AEC4-4E91-9E8C-95DF55A62E0F}"/>
    <dgm:cxn modelId="{A30E6312-7FEE-40C7-859A-8B5B5DE6DF54}" srcId="{6FE1B260-0F2A-4796-BA60-455A37085D26}" destId="{E69CAF4F-AC35-42ED-9879-15276521EB53}" srcOrd="2" destOrd="0" parTransId="{EA8FAE3D-36AD-4EC2-A6AC-556B06B4D29D}" sibTransId="{3D010210-CB31-436B-8233-2CBBC93F9484}"/>
    <dgm:cxn modelId="{9EF179FA-B795-46F3-A563-9D56BE28E543}" type="presOf" srcId="{BFFEEFB3-F742-46E4-983E-F32FAC46E0EC}" destId="{DEE83231-41D3-4BB2-811C-26E009497B96}" srcOrd="0" destOrd="0" presId="urn:microsoft.com/office/officeart/2005/8/layout/hierarchy1"/>
    <dgm:cxn modelId="{64318986-EDB3-4A0B-8B72-4266D439C053}" type="presOf" srcId="{B33AA1C6-74F6-45C5-AF25-B64DD8B02AE8}" destId="{A3664BAF-88DF-4FB3-B338-AFB2B6E84746}" srcOrd="0" destOrd="0" presId="urn:microsoft.com/office/officeart/2005/8/layout/hierarchy1"/>
    <dgm:cxn modelId="{0E4B3C82-AB58-4059-B1FC-137F87A8CDC2}" type="presOf" srcId="{067BBA17-4D41-4379-BBC3-36DDE7BEABD1}" destId="{77B0CE4A-13BB-402A-A8A5-3AC120C35EA8}" srcOrd="0" destOrd="0" presId="urn:microsoft.com/office/officeart/2005/8/layout/hierarchy1"/>
    <dgm:cxn modelId="{DA76D0F1-22AD-4408-B414-E08B89E9803F}" type="presParOf" srcId="{D63399FE-9B8F-440A-BD44-D674D41E96F9}" destId="{ABF323F6-E83C-4FB3-BC1F-21F018A45075}" srcOrd="0" destOrd="0" presId="urn:microsoft.com/office/officeart/2005/8/layout/hierarchy1"/>
    <dgm:cxn modelId="{BFD354B6-8165-45C4-AAC7-2216E8023068}" type="presParOf" srcId="{ABF323F6-E83C-4FB3-BC1F-21F018A45075}" destId="{9907CD0B-5F89-4A98-B8B0-2094A7B39018}" srcOrd="0" destOrd="0" presId="urn:microsoft.com/office/officeart/2005/8/layout/hierarchy1"/>
    <dgm:cxn modelId="{D60623A8-87BF-4EC9-96F7-D739A9F2E34F}" type="presParOf" srcId="{9907CD0B-5F89-4A98-B8B0-2094A7B39018}" destId="{EBD483D1-91C1-45AF-9DB1-8765D01B78DB}" srcOrd="0" destOrd="0" presId="urn:microsoft.com/office/officeart/2005/8/layout/hierarchy1"/>
    <dgm:cxn modelId="{98699F9F-DD08-4E73-BF84-2BD8DBF17FE9}" type="presParOf" srcId="{9907CD0B-5F89-4A98-B8B0-2094A7B39018}" destId="{8DB2D8C2-E1F3-47C0-B45E-D275659D5508}" srcOrd="1" destOrd="0" presId="urn:microsoft.com/office/officeart/2005/8/layout/hierarchy1"/>
    <dgm:cxn modelId="{C71DEDCC-87AD-4ED6-B4A1-AE95628B2527}" type="presParOf" srcId="{ABF323F6-E83C-4FB3-BC1F-21F018A45075}" destId="{6F73B9DA-FF89-473D-94D9-6099D13CF552}" srcOrd="1" destOrd="0" presId="urn:microsoft.com/office/officeart/2005/8/layout/hierarchy1"/>
    <dgm:cxn modelId="{83385B6B-0401-4B46-9CAF-E5123C8AA9F8}" type="presParOf" srcId="{6F73B9DA-FF89-473D-94D9-6099D13CF552}" destId="{77B0CE4A-13BB-402A-A8A5-3AC120C35EA8}" srcOrd="0" destOrd="0" presId="urn:microsoft.com/office/officeart/2005/8/layout/hierarchy1"/>
    <dgm:cxn modelId="{8BA317C0-0F97-4385-9608-A4C0B26CF9A1}" type="presParOf" srcId="{6F73B9DA-FF89-473D-94D9-6099D13CF552}" destId="{E9B2BA3A-4145-4756-A427-D51D30192576}" srcOrd="1" destOrd="0" presId="urn:microsoft.com/office/officeart/2005/8/layout/hierarchy1"/>
    <dgm:cxn modelId="{F280F674-070D-4550-93AB-B2C571B86F46}" type="presParOf" srcId="{E9B2BA3A-4145-4756-A427-D51D30192576}" destId="{1CA6A1AC-7023-47EA-A9FC-D22B71722760}" srcOrd="0" destOrd="0" presId="urn:microsoft.com/office/officeart/2005/8/layout/hierarchy1"/>
    <dgm:cxn modelId="{4F5301D3-FDF8-4F7D-8625-EB503BB286EC}" type="presParOf" srcId="{1CA6A1AC-7023-47EA-A9FC-D22B71722760}" destId="{FD640969-9A06-423C-8D4C-CB8BA27E4E17}" srcOrd="0" destOrd="0" presId="urn:microsoft.com/office/officeart/2005/8/layout/hierarchy1"/>
    <dgm:cxn modelId="{D5936F57-6F16-4A96-A0AB-4F8DE5C87037}" type="presParOf" srcId="{1CA6A1AC-7023-47EA-A9FC-D22B71722760}" destId="{63BD0EF4-766E-499E-BEC9-A1186C8E0002}" srcOrd="1" destOrd="0" presId="urn:microsoft.com/office/officeart/2005/8/layout/hierarchy1"/>
    <dgm:cxn modelId="{8A6008EB-6189-40F7-9721-76C36321E311}" type="presParOf" srcId="{E9B2BA3A-4145-4756-A427-D51D30192576}" destId="{C9937627-0DDB-4E3E-A3D8-F9082D531104}" srcOrd="1" destOrd="0" presId="urn:microsoft.com/office/officeart/2005/8/layout/hierarchy1"/>
    <dgm:cxn modelId="{CB2B76F2-2DAA-4DBD-9856-57FC361BE463}" type="presParOf" srcId="{C9937627-0DDB-4E3E-A3D8-F9082D531104}" destId="{ABC4124D-73B9-4E97-A1AD-F40E62944EAC}" srcOrd="0" destOrd="0" presId="urn:microsoft.com/office/officeart/2005/8/layout/hierarchy1"/>
    <dgm:cxn modelId="{8D8FB6B7-047A-406D-A8C9-47CB5AD864E4}" type="presParOf" srcId="{C9937627-0DDB-4E3E-A3D8-F9082D531104}" destId="{35FBC694-F50A-42B5-87B5-FC0BEA690817}" srcOrd="1" destOrd="0" presId="urn:microsoft.com/office/officeart/2005/8/layout/hierarchy1"/>
    <dgm:cxn modelId="{252641E5-BBC7-43F1-A57B-FB2F4176F6AB}" type="presParOf" srcId="{35FBC694-F50A-42B5-87B5-FC0BEA690817}" destId="{9C996DF0-CD4B-4BC3-9193-CC2B78295762}" srcOrd="0" destOrd="0" presId="urn:microsoft.com/office/officeart/2005/8/layout/hierarchy1"/>
    <dgm:cxn modelId="{F9BA3489-1363-4DCB-93D0-832BF9885DF7}" type="presParOf" srcId="{9C996DF0-CD4B-4BC3-9193-CC2B78295762}" destId="{6896C0F5-1910-44B0-AD16-A4A9CCDE3353}" srcOrd="0" destOrd="0" presId="urn:microsoft.com/office/officeart/2005/8/layout/hierarchy1"/>
    <dgm:cxn modelId="{381F820B-157F-4330-A6A8-494308649900}" type="presParOf" srcId="{9C996DF0-CD4B-4BC3-9193-CC2B78295762}" destId="{8E33CAC2-493B-421B-B0DD-D05893FE2706}" srcOrd="1" destOrd="0" presId="urn:microsoft.com/office/officeart/2005/8/layout/hierarchy1"/>
    <dgm:cxn modelId="{A364BB93-CE52-4866-9D36-04C492426090}" type="presParOf" srcId="{35FBC694-F50A-42B5-87B5-FC0BEA690817}" destId="{FE61D202-BA16-474E-AA36-2638850719C4}" srcOrd="1" destOrd="0" presId="urn:microsoft.com/office/officeart/2005/8/layout/hierarchy1"/>
    <dgm:cxn modelId="{DE5E3A30-A751-470D-B4A1-E933D025DED4}" type="presParOf" srcId="{C9937627-0DDB-4E3E-A3D8-F9082D531104}" destId="{C4AA916C-E5AB-4E86-9D64-D60E4611C972}" srcOrd="2" destOrd="0" presId="urn:microsoft.com/office/officeart/2005/8/layout/hierarchy1"/>
    <dgm:cxn modelId="{31A8D8F8-BF76-4420-BE64-B5EA150AE50D}" type="presParOf" srcId="{C9937627-0DDB-4E3E-A3D8-F9082D531104}" destId="{1119131B-C479-44FB-8357-9BE748090029}" srcOrd="3" destOrd="0" presId="urn:microsoft.com/office/officeart/2005/8/layout/hierarchy1"/>
    <dgm:cxn modelId="{18B034C8-D0AC-46E9-A97D-8849EFD35C0C}" type="presParOf" srcId="{1119131B-C479-44FB-8357-9BE748090029}" destId="{D5CFE274-8D79-4B1F-B030-C42B5B8223CB}" srcOrd="0" destOrd="0" presId="urn:microsoft.com/office/officeart/2005/8/layout/hierarchy1"/>
    <dgm:cxn modelId="{4D8E74A7-030D-441B-AEE0-7DF04FCF581A}" type="presParOf" srcId="{D5CFE274-8D79-4B1F-B030-C42B5B8223CB}" destId="{2D68A7EC-43DF-4FA5-90AA-01E22CF7FC64}" srcOrd="0" destOrd="0" presId="urn:microsoft.com/office/officeart/2005/8/layout/hierarchy1"/>
    <dgm:cxn modelId="{88D5929F-3F4F-48C9-8B2B-78D4EA1EA530}" type="presParOf" srcId="{D5CFE274-8D79-4B1F-B030-C42B5B8223CB}" destId="{044A740A-0F42-4DB0-919F-5CD7F77F00EF}" srcOrd="1" destOrd="0" presId="urn:microsoft.com/office/officeart/2005/8/layout/hierarchy1"/>
    <dgm:cxn modelId="{E69CA88C-D290-4050-AD9C-63D690C0AD09}" type="presParOf" srcId="{1119131B-C479-44FB-8357-9BE748090029}" destId="{8BE9714A-BE90-435F-9606-F59223B22D79}" srcOrd="1" destOrd="0" presId="urn:microsoft.com/office/officeart/2005/8/layout/hierarchy1"/>
    <dgm:cxn modelId="{30254126-FBFB-48D5-B1D5-4E942746E47D}" type="presParOf" srcId="{6F73B9DA-FF89-473D-94D9-6099D13CF552}" destId="{11A929C4-7263-4613-B686-79D70F57D7B3}" srcOrd="2" destOrd="0" presId="urn:microsoft.com/office/officeart/2005/8/layout/hierarchy1"/>
    <dgm:cxn modelId="{319BDD3A-4BBE-4C30-8203-3077D161FF8A}" type="presParOf" srcId="{6F73B9DA-FF89-473D-94D9-6099D13CF552}" destId="{AB0FED27-740A-421F-9973-B504D888130F}" srcOrd="3" destOrd="0" presId="urn:microsoft.com/office/officeart/2005/8/layout/hierarchy1"/>
    <dgm:cxn modelId="{6C667ADC-15BD-4FC4-A19D-C7BB56E65487}" type="presParOf" srcId="{AB0FED27-740A-421F-9973-B504D888130F}" destId="{074F09B8-37EA-4CB6-B966-8403AA1A9D55}" srcOrd="0" destOrd="0" presId="urn:microsoft.com/office/officeart/2005/8/layout/hierarchy1"/>
    <dgm:cxn modelId="{9D64A2A5-6FCC-4543-8E03-17BE5CEE9BF3}" type="presParOf" srcId="{074F09B8-37EA-4CB6-B966-8403AA1A9D55}" destId="{F21E206D-4130-4C2F-AF4C-EF3C5F4661F0}" srcOrd="0" destOrd="0" presId="urn:microsoft.com/office/officeart/2005/8/layout/hierarchy1"/>
    <dgm:cxn modelId="{5BAC149B-E3F5-4241-A53F-C19A7BCFF22A}" type="presParOf" srcId="{074F09B8-37EA-4CB6-B966-8403AA1A9D55}" destId="{1AA74B37-A90C-47DB-871F-0AAFA1567484}" srcOrd="1" destOrd="0" presId="urn:microsoft.com/office/officeart/2005/8/layout/hierarchy1"/>
    <dgm:cxn modelId="{16E2B8B2-B3B9-40BC-B3F5-192D7D29D89C}" type="presParOf" srcId="{AB0FED27-740A-421F-9973-B504D888130F}" destId="{0EAD08AA-BA48-40FD-92A5-528574D108FD}" srcOrd="1" destOrd="0" presId="urn:microsoft.com/office/officeart/2005/8/layout/hierarchy1"/>
    <dgm:cxn modelId="{C7F5FC84-2659-454A-B0CA-5D3FE85B2843}" type="presParOf" srcId="{0EAD08AA-BA48-40FD-92A5-528574D108FD}" destId="{F6D0BECC-F1A0-4533-8B70-3B3D5DAB2FFB}" srcOrd="0" destOrd="0" presId="urn:microsoft.com/office/officeart/2005/8/layout/hierarchy1"/>
    <dgm:cxn modelId="{E2E80028-6CA3-45EA-A233-EF95DCD91331}" type="presParOf" srcId="{0EAD08AA-BA48-40FD-92A5-528574D108FD}" destId="{FCA55345-3545-466C-B651-C30E63702709}" srcOrd="1" destOrd="0" presId="urn:microsoft.com/office/officeart/2005/8/layout/hierarchy1"/>
    <dgm:cxn modelId="{F151EB2D-A237-4AFF-B640-DAC82F783007}" type="presParOf" srcId="{FCA55345-3545-466C-B651-C30E63702709}" destId="{7263260E-E0DE-4100-B499-227D1B9A8DC4}" srcOrd="0" destOrd="0" presId="urn:microsoft.com/office/officeart/2005/8/layout/hierarchy1"/>
    <dgm:cxn modelId="{40932EA8-40A0-40F4-A918-4C5807F6F7A0}" type="presParOf" srcId="{7263260E-E0DE-4100-B499-227D1B9A8DC4}" destId="{28E05FF9-9139-4F1E-A0E1-AC46DE7ED8D9}" srcOrd="0" destOrd="0" presId="urn:microsoft.com/office/officeart/2005/8/layout/hierarchy1"/>
    <dgm:cxn modelId="{75923F08-D468-48F3-A5B3-6A984BCB0E80}" type="presParOf" srcId="{7263260E-E0DE-4100-B499-227D1B9A8DC4}" destId="{DEE83231-41D3-4BB2-811C-26E009497B96}" srcOrd="1" destOrd="0" presId="urn:microsoft.com/office/officeart/2005/8/layout/hierarchy1"/>
    <dgm:cxn modelId="{654C30E0-22A4-4170-975B-38AD64E8F191}" type="presParOf" srcId="{FCA55345-3545-466C-B651-C30E63702709}" destId="{7E50395B-3660-40D7-9D4F-6DEE88CB58B6}" srcOrd="1" destOrd="0" presId="urn:microsoft.com/office/officeart/2005/8/layout/hierarchy1"/>
    <dgm:cxn modelId="{51CA0164-1460-4F92-9D49-66B08AECE32F}" type="presParOf" srcId="{0EAD08AA-BA48-40FD-92A5-528574D108FD}" destId="{A3664BAF-88DF-4FB3-B338-AFB2B6E84746}" srcOrd="2" destOrd="0" presId="urn:microsoft.com/office/officeart/2005/8/layout/hierarchy1"/>
    <dgm:cxn modelId="{C0A411FC-0608-4D78-ABD2-83435C5F32AB}" type="presParOf" srcId="{0EAD08AA-BA48-40FD-92A5-528574D108FD}" destId="{272FB751-A0B9-4CB0-9E07-8705E81436CB}" srcOrd="3" destOrd="0" presId="urn:microsoft.com/office/officeart/2005/8/layout/hierarchy1"/>
    <dgm:cxn modelId="{D7468776-115F-4F4F-AB59-D32A9EF104DB}" type="presParOf" srcId="{272FB751-A0B9-4CB0-9E07-8705E81436CB}" destId="{EF8793F2-AD62-4D8F-A923-EF662E4D445F}" srcOrd="0" destOrd="0" presId="urn:microsoft.com/office/officeart/2005/8/layout/hierarchy1"/>
    <dgm:cxn modelId="{67A6A90A-661F-44E6-ABF2-592403028473}" type="presParOf" srcId="{EF8793F2-AD62-4D8F-A923-EF662E4D445F}" destId="{DF6FAF70-F81A-4FF1-B2B1-F124043A8AD6}" srcOrd="0" destOrd="0" presId="urn:microsoft.com/office/officeart/2005/8/layout/hierarchy1"/>
    <dgm:cxn modelId="{DD882194-E8DA-4AE3-B99E-A0B081CE739B}" type="presParOf" srcId="{EF8793F2-AD62-4D8F-A923-EF662E4D445F}" destId="{F2460F27-63F7-47F1-B574-E6679DCCDFC6}" srcOrd="1" destOrd="0" presId="urn:microsoft.com/office/officeart/2005/8/layout/hierarchy1"/>
    <dgm:cxn modelId="{A654A20E-D16A-498F-B69D-F6166E661063}" type="presParOf" srcId="{272FB751-A0B9-4CB0-9E07-8705E81436CB}" destId="{EF34EB1C-B941-4BB5-B693-C7E33E343604}" srcOrd="1" destOrd="0" presId="urn:microsoft.com/office/officeart/2005/8/layout/hierarchy1"/>
    <dgm:cxn modelId="{71A921E1-6A0B-4597-9DF4-CD520199D368}" type="presParOf" srcId="{0EAD08AA-BA48-40FD-92A5-528574D108FD}" destId="{61745975-E2A5-4917-8AD4-7C64025F31D4}" srcOrd="4" destOrd="0" presId="urn:microsoft.com/office/officeart/2005/8/layout/hierarchy1"/>
    <dgm:cxn modelId="{AC64DB8B-EA8B-44E2-9F91-724F752DAA35}" type="presParOf" srcId="{0EAD08AA-BA48-40FD-92A5-528574D108FD}" destId="{53EB0947-844F-49A8-AF58-8756E20A3574}" srcOrd="5" destOrd="0" presId="urn:microsoft.com/office/officeart/2005/8/layout/hierarchy1"/>
    <dgm:cxn modelId="{C8ACAF32-2C32-4EAD-8353-A8FDD5B50909}" type="presParOf" srcId="{53EB0947-844F-49A8-AF58-8756E20A3574}" destId="{20CB55F0-7AD8-48B8-949D-EFC3A17C30A9}" srcOrd="0" destOrd="0" presId="urn:microsoft.com/office/officeart/2005/8/layout/hierarchy1"/>
    <dgm:cxn modelId="{22951979-4094-4475-A1CD-21D3DD82E928}" type="presParOf" srcId="{20CB55F0-7AD8-48B8-949D-EFC3A17C30A9}" destId="{F83ABD27-2206-4101-B772-C3E399B6E064}" srcOrd="0" destOrd="0" presId="urn:microsoft.com/office/officeart/2005/8/layout/hierarchy1"/>
    <dgm:cxn modelId="{B85EB603-373D-4C07-83B6-146113B1941B}" type="presParOf" srcId="{20CB55F0-7AD8-48B8-949D-EFC3A17C30A9}" destId="{4FEC17D2-E4EE-4404-B236-97F0960BCB40}" srcOrd="1" destOrd="0" presId="urn:microsoft.com/office/officeart/2005/8/layout/hierarchy1"/>
    <dgm:cxn modelId="{E385AD11-84F0-4E89-AA65-119D1544D28F}" type="presParOf" srcId="{53EB0947-844F-49A8-AF58-8756E20A3574}" destId="{6FD2830E-B1AF-4CB9-89B0-81E1B0F72469}" srcOrd="1" destOrd="0" presId="urn:microsoft.com/office/officeart/2005/8/layout/hierarchy1"/>
    <dgm:cxn modelId="{1F7730AB-F360-4455-A5F1-07042D98BEFE}" type="presParOf" srcId="{0EAD08AA-BA48-40FD-92A5-528574D108FD}" destId="{3773DCB5-3C49-4C15-BF5F-AB52D96F90EB}" srcOrd="6" destOrd="0" presId="urn:microsoft.com/office/officeart/2005/8/layout/hierarchy1"/>
    <dgm:cxn modelId="{65C07CBD-AF20-45E2-B8C9-B55EC28680E1}" type="presParOf" srcId="{0EAD08AA-BA48-40FD-92A5-528574D108FD}" destId="{00879A45-4AF7-4DC6-9F0A-A8A57235806C}" srcOrd="7" destOrd="0" presId="urn:microsoft.com/office/officeart/2005/8/layout/hierarchy1"/>
    <dgm:cxn modelId="{8A35BEA8-8267-4CEB-843E-9B298F5EDFF0}" type="presParOf" srcId="{00879A45-4AF7-4DC6-9F0A-A8A57235806C}" destId="{E9BF5998-8E7F-4C47-BBBF-549B6061C326}" srcOrd="0" destOrd="0" presId="urn:microsoft.com/office/officeart/2005/8/layout/hierarchy1"/>
    <dgm:cxn modelId="{1A31A452-3D12-4081-A965-2591822634CA}" type="presParOf" srcId="{E9BF5998-8E7F-4C47-BBBF-549B6061C326}" destId="{28CA8CA6-780D-4610-9FEC-52D2016F5ACA}" srcOrd="0" destOrd="0" presId="urn:microsoft.com/office/officeart/2005/8/layout/hierarchy1"/>
    <dgm:cxn modelId="{80BEEE5C-FB8A-499A-AF89-2D2063886714}" type="presParOf" srcId="{E9BF5998-8E7F-4C47-BBBF-549B6061C326}" destId="{871D51AE-6F86-47C4-86DC-4A2D6D8819E6}" srcOrd="1" destOrd="0" presId="urn:microsoft.com/office/officeart/2005/8/layout/hierarchy1"/>
    <dgm:cxn modelId="{E0D49111-8E15-4CDE-8D65-AB87C07ED899}" type="presParOf" srcId="{00879A45-4AF7-4DC6-9F0A-A8A57235806C}" destId="{B2E89A56-B178-4CCC-847A-0E91A7C66E0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2B27E-71B5-4796-BC17-250FB5770723}">
      <dsp:nvSpPr>
        <dsp:cNvPr id="0" name=""/>
        <dsp:cNvSpPr/>
      </dsp:nvSpPr>
      <dsp:spPr>
        <a:xfrm>
          <a:off x="7570" y="2351077"/>
          <a:ext cx="2262661" cy="7165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ro-RO" sz="1700" b="1" kern="1200" dirty="0" smtClean="0"/>
            <a:t>ENCODARE</a:t>
          </a:r>
          <a:endParaRPr lang="en-US" sz="1700" b="1" kern="1200" dirty="0"/>
        </a:p>
      </dsp:txBody>
      <dsp:txXfrm>
        <a:off x="28556" y="2372063"/>
        <a:ext cx="2220689" cy="674540"/>
      </dsp:txXfrm>
    </dsp:sp>
    <dsp:sp modelId="{0E465564-B89A-4535-9BDA-FEE4B490C181}">
      <dsp:nvSpPr>
        <dsp:cNvPr id="0" name=""/>
        <dsp:cNvSpPr/>
      </dsp:nvSpPr>
      <dsp:spPr>
        <a:xfrm>
          <a:off x="2496497" y="2428763"/>
          <a:ext cx="479684" cy="5611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2496497" y="2540991"/>
        <a:ext cx="335779" cy="336684"/>
      </dsp:txXfrm>
    </dsp:sp>
    <dsp:sp modelId="{88C37E7F-2D9A-4E30-AB01-DB07A6626226}">
      <dsp:nvSpPr>
        <dsp:cNvPr id="0" name=""/>
        <dsp:cNvSpPr/>
      </dsp:nvSpPr>
      <dsp:spPr>
        <a:xfrm>
          <a:off x="3175296" y="2323782"/>
          <a:ext cx="2262661" cy="7711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ro-RO" sz="1700" b="1" kern="1200" dirty="0" smtClean="0"/>
            <a:t>STOCARE</a:t>
          </a:r>
          <a:endParaRPr lang="en-US" sz="1700" b="1" kern="1200" dirty="0"/>
        </a:p>
      </dsp:txBody>
      <dsp:txXfrm>
        <a:off x="3197881" y="2346367"/>
        <a:ext cx="2217491" cy="725931"/>
      </dsp:txXfrm>
    </dsp:sp>
    <dsp:sp modelId="{C4EFE1AB-554E-4821-BDA4-FB9E638BCC8E}">
      <dsp:nvSpPr>
        <dsp:cNvPr id="0" name=""/>
        <dsp:cNvSpPr/>
      </dsp:nvSpPr>
      <dsp:spPr>
        <a:xfrm>
          <a:off x="5664223" y="2428763"/>
          <a:ext cx="479684" cy="5611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a:off x="5664223" y="2540991"/>
        <a:ext cx="335779" cy="336684"/>
      </dsp:txXfrm>
    </dsp:sp>
    <dsp:sp modelId="{82A1295A-9382-408C-A3AC-C52AE775DFC0}">
      <dsp:nvSpPr>
        <dsp:cNvPr id="0" name=""/>
        <dsp:cNvSpPr/>
      </dsp:nvSpPr>
      <dsp:spPr>
        <a:xfrm>
          <a:off x="6343022" y="2323782"/>
          <a:ext cx="2262661" cy="7711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ro-RO" sz="1700" b="1" kern="1200" dirty="0" smtClean="0"/>
            <a:t>REACTUALIZARE</a:t>
          </a:r>
          <a:endParaRPr lang="en-US" sz="1700" b="1" kern="1200" dirty="0"/>
        </a:p>
      </dsp:txBody>
      <dsp:txXfrm>
        <a:off x="6365607" y="2346367"/>
        <a:ext cx="2217491" cy="725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3DCB5-3C49-4C15-BF5F-AB52D96F90EB}">
      <dsp:nvSpPr>
        <dsp:cNvPr id="0" name=""/>
        <dsp:cNvSpPr/>
      </dsp:nvSpPr>
      <dsp:spPr>
        <a:xfrm>
          <a:off x="6550976" y="2958032"/>
          <a:ext cx="2513282" cy="398698"/>
        </a:xfrm>
        <a:custGeom>
          <a:avLst/>
          <a:gdLst/>
          <a:ahLst/>
          <a:cxnLst/>
          <a:rect l="0" t="0" r="0" b="0"/>
          <a:pathLst>
            <a:path>
              <a:moveTo>
                <a:pt x="0" y="0"/>
              </a:moveTo>
              <a:lnTo>
                <a:pt x="0" y="271701"/>
              </a:lnTo>
              <a:lnTo>
                <a:pt x="2513282" y="271701"/>
              </a:lnTo>
              <a:lnTo>
                <a:pt x="2513282" y="398698"/>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745975-E2A5-4917-8AD4-7C64025F31D4}">
      <dsp:nvSpPr>
        <dsp:cNvPr id="0" name=""/>
        <dsp:cNvSpPr/>
      </dsp:nvSpPr>
      <dsp:spPr>
        <a:xfrm>
          <a:off x="6550976" y="2958032"/>
          <a:ext cx="837760" cy="398698"/>
        </a:xfrm>
        <a:custGeom>
          <a:avLst/>
          <a:gdLst/>
          <a:ahLst/>
          <a:cxnLst/>
          <a:rect l="0" t="0" r="0" b="0"/>
          <a:pathLst>
            <a:path>
              <a:moveTo>
                <a:pt x="0" y="0"/>
              </a:moveTo>
              <a:lnTo>
                <a:pt x="0" y="271701"/>
              </a:lnTo>
              <a:lnTo>
                <a:pt x="837760" y="271701"/>
              </a:lnTo>
              <a:lnTo>
                <a:pt x="837760" y="398698"/>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664BAF-88DF-4FB3-B338-AFB2B6E84746}">
      <dsp:nvSpPr>
        <dsp:cNvPr id="0" name=""/>
        <dsp:cNvSpPr/>
      </dsp:nvSpPr>
      <dsp:spPr>
        <a:xfrm>
          <a:off x="5713215" y="2958032"/>
          <a:ext cx="837760" cy="398698"/>
        </a:xfrm>
        <a:custGeom>
          <a:avLst/>
          <a:gdLst/>
          <a:ahLst/>
          <a:cxnLst/>
          <a:rect l="0" t="0" r="0" b="0"/>
          <a:pathLst>
            <a:path>
              <a:moveTo>
                <a:pt x="837760" y="0"/>
              </a:moveTo>
              <a:lnTo>
                <a:pt x="837760" y="271701"/>
              </a:lnTo>
              <a:lnTo>
                <a:pt x="0" y="271701"/>
              </a:lnTo>
              <a:lnTo>
                <a:pt x="0" y="398698"/>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D0BECC-F1A0-4533-8B70-3B3D5DAB2FFB}">
      <dsp:nvSpPr>
        <dsp:cNvPr id="0" name=""/>
        <dsp:cNvSpPr/>
      </dsp:nvSpPr>
      <dsp:spPr>
        <a:xfrm>
          <a:off x="4037693" y="2958032"/>
          <a:ext cx="2513282" cy="398698"/>
        </a:xfrm>
        <a:custGeom>
          <a:avLst/>
          <a:gdLst/>
          <a:ahLst/>
          <a:cxnLst/>
          <a:rect l="0" t="0" r="0" b="0"/>
          <a:pathLst>
            <a:path>
              <a:moveTo>
                <a:pt x="2513282" y="0"/>
              </a:moveTo>
              <a:lnTo>
                <a:pt x="2513282" y="271701"/>
              </a:lnTo>
              <a:lnTo>
                <a:pt x="0" y="271701"/>
              </a:lnTo>
              <a:lnTo>
                <a:pt x="0" y="398698"/>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929C4-7263-4613-B686-79D70F57D7B3}">
      <dsp:nvSpPr>
        <dsp:cNvPr id="0" name=""/>
        <dsp:cNvSpPr/>
      </dsp:nvSpPr>
      <dsp:spPr>
        <a:xfrm>
          <a:off x="4037693" y="1688824"/>
          <a:ext cx="2513282" cy="398698"/>
        </a:xfrm>
        <a:custGeom>
          <a:avLst/>
          <a:gdLst/>
          <a:ahLst/>
          <a:cxnLst/>
          <a:rect l="0" t="0" r="0" b="0"/>
          <a:pathLst>
            <a:path>
              <a:moveTo>
                <a:pt x="0" y="0"/>
              </a:moveTo>
              <a:lnTo>
                <a:pt x="0" y="271701"/>
              </a:lnTo>
              <a:lnTo>
                <a:pt x="2513282" y="271701"/>
              </a:lnTo>
              <a:lnTo>
                <a:pt x="2513282" y="398698"/>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A916C-E5AB-4E86-9D64-D60E4611C972}">
      <dsp:nvSpPr>
        <dsp:cNvPr id="0" name=""/>
        <dsp:cNvSpPr/>
      </dsp:nvSpPr>
      <dsp:spPr>
        <a:xfrm>
          <a:off x="1524410" y="2958032"/>
          <a:ext cx="837760" cy="398698"/>
        </a:xfrm>
        <a:custGeom>
          <a:avLst/>
          <a:gdLst/>
          <a:ahLst/>
          <a:cxnLst/>
          <a:rect l="0" t="0" r="0" b="0"/>
          <a:pathLst>
            <a:path>
              <a:moveTo>
                <a:pt x="0" y="0"/>
              </a:moveTo>
              <a:lnTo>
                <a:pt x="0" y="271701"/>
              </a:lnTo>
              <a:lnTo>
                <a:pt x="837760" y="271701"/>
              </a:lnTo>
              <a:lnTo>
                <a:pt x="837760" y="398698"/>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4124D-73B9-4E97-A1AD-F40E62944EAC}">
      <dsp:nvSpPr>
        <dsp:cNvPr id="0" name=""/>
        <dsp:cNvSpPr/>
      </dsp:nvSpPr>
      <dsp:spPr>
        <a:xfrm>
          <a:off x="686649" y="2958032"/>
          <a:ext cx="837760" cy="398698"/>
        </a:xfrm>
        <a:custGeom>
          <a:avLst/>
          <a:gdLst/>
          <a:ahLst/>
          <a:cxnLst/>
          <a:rect l="0" t="0" r="0" b="0"/>
          <a:pathLst>
            <a:path>
              <a:moveTo>
                <a:pt x="837760" y="0"/>
              </a:moveTo>
              <a:lnTo>
                <a:pt x="837760" y="271701"/>
              </a:lnTo>
              <a:lnTo>
                <a:pt x="0" y="271701"/>
              </a:lnTo>
              <a:lnTo>
                <a:pt x="0" y="398698"/>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B0CE4A-13BB-402A-A8A5-3AC120C35EA8}">
      <dsp:nvSpPr>
        <dsp:cNvPr id="0" name=""/>
        <dsp:cNvSpPr/>
      </dsp:nvSpPr>
      <dsp:spPr>
        <a:xfrm>
          <a:off x="1524410" y="1688824"/>
          <a:ext cx="2513282" cy="398698"/>
        </a:xfrm>
        <a:custGeom>
          <a:avLst/>
          <a:gdLst/>
          <a:ahLst/>
          <a:cxnLst/>
          <a:rect l="0" t="0" r="0" b="0"/>
          <a:pathLst>
            <a:path>
              <a:moveTo>
                <a:pt x="2513282" y="0"/>
              </a:moveTo>
              <a:lnTo>
                <a:pt x="2513282" y="271701"/>
              </a:lnTo>
              <a:lnTo>
                <a:pt x="0" y="271701"/>
              </a:lnTo>
              <a:lnTo>
                <a:pt x="0" y="398698"/>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D483D1-91C1-45AF-9DB1-8765D01B78DB}">
      <dsp:nvSpPr>
        <dsp:cNvPr id="0" name=""/>
        <dsp:cNvSpPr/>
      </dsp:nvSpPr>
      <dsp:spPr>
        <a:xfrm>
          <a:off x="3352252" y="818314"/>
          <a:ext cx="1370881" cy="87050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2D8C2-E1F3-47C0-B45E-D275659D5508}">
      <dsp:nvSpPr>
        <dsp:cNvPr id="0" name=""/>
        <dsp:cNvSpPr/>
      </dsp:nvSpPr>
      <dsp:spPr>
        <a:xfrm>
          <a:off x="3504572" y="963018"/>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Memorie</a:t>
          </a:r>
          <a:endParaRPr lang="en-US" sz="1400" b="1" kern="1200">
            <a:latin typeface="Georgia" panose="02040502050405020303" pitchFamily="18" charset="0"/>
          </a:endParaRPr>
        </a:p>
      </dsp:txBody>
      <dsp:txXfrm>
        <a:off x="3530068" y="988514"/>
        <a:ext cx="1319889" cy="819517"/>
      </dsp:txXfrm>
    </dsp:sp>
    <dsp:sp modelId="{FD640969-9A06-423C-8D4C-CB8BA27E4E17}">
      <dsp:nvSpPr>
        <dsp:cNvPr id="0" name=""/>
        <dsp:cNvSpPr/>
      </dsp:nvSpPr>
      <dsp:spPr>
        <a:xfrm>
          <a:off x="838969" y="2087522"/>
          <a:ext cx="1370881" cy="87050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BD0EF4-766E-499E-BEC9-A1186C8E0002}">
      <dsp:nvSpPr>
        <dsp:cNvPr id="0" name=""/>
        <dsp:cNvSpPr/>
      </dsp:nvSpPr>
      <dsp:spPr>
        <a:xfrm>
          <a:off x="991290" y="2232226"/>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Explicită (declarativă)</a:t>
          </a:r>
          <a:endParaRPr lang="en-US" sz="1400" b="1" kern="1200">
            <a:latin typeface="Georgia" panose="02040502050405020303" pitchFamily="18" charset="0"/>
          </a:endParaRPr>
        </a:p>
      </dsp:txBody>
      <dsp:txXfrm>
        <a:off x="1016786" y="2257722"/>
        <a:ext cx="1319889" cy="819517"/>
      </dsp:txXfrm>
    </dsp:sp>
    <dsp:sp modelId="{6896C0F5-1910-44B0-AD16-A4A9CCDE3353}">
      <dsp:nvSpPr>
        <dsp:cNvPr id="0" name=""/>
        <dsp:cNvSpPr/>
      </dsp:nvSpPr>
      <dsp:spPr>
        <a:xfrm>
          <a:off x="1208" y="3356730"/>
          <a:ext cx="1370881" cy="87050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33CAC2-493B-421B-B0DD-D05893FE2706}">
      <dsp:nvSpPr>
        <dsp:cNvPr id="0" name=""/>
        <dsp:cNvSpPr/>
      </dsp:nvSpPr>
      <dsp:spPr>
        <a:xfrm>
          <a:off x="153529" y="3501434"/>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Episodică</a:t>
          </a:r>
          <a:endParaRPr lang="en-US" sz="1400" b="1" kern="1200">
            <a:latin typeface="Georgia" panose="02040502050405020303" pitchFamily="18" charset="0"/>
          </a:endParaRPr>
        </a:p>
      </dsp:txBody>
      <dsp:txXfrm>
        <a:off x="179025" y="3526930"/>
        <a:ext cx="1319889" cy="819517"/>
      </dsp:txXfrm>
    </dsp:sp>
    <dsp:sp modelId="{2D68A7EC-43DF-4FA5-90AA-01E22CF7FC64}">
      <dsp:nvSpPr>
        <dsp:cNvPr id="0" name=""/>
        <dsp:cNvSpPr/>
      </dsp:nvSpPr>
      <dsp:spPr>
        <a:xfrm>
          <a:off x="1676730" y="3356730"/>
          <a:ext cx="1370881" cy="87050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4A740A-0F42-4DB0-919F-5CD7F77F00EF}">
      <dsp:nvSpPr>
        <dsp:cNvPr id="0" name=""/>
        <dsp:cNvSpPr/>
      </dsp:nvSpPr>
      <dsp:spPr>
        <a:xfrm>
          <a:off x="1829050" y="3501434"/>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Semantică</a:t>
          </a:r>
          <a:endParaRPr lang="en-US" sz="1400" b="1" kern="1200">
            <a:latin typeface="Georgia" panose="02040502050405020303" pitchFamily="18" charset="0"/>
          </a:endParaRPr>
        </a:p>
      </dsp:txBody>
      <dsp:txXfrm>
        <a:off x="1854546" y="3526930"/>
        <a:ext cx="1319889" cy="819517"/>
      </dsp:txXfrm>
    </dsp:sp>
    <dsp:sp modelId="{F21E206D-4130-4C2F-AF4C-EF3C5F4661F0}">
      <dsp:nvSpPr>
        <dsp:cNvPr id="0" name=""/>
        <dsp:cNvSpPr/>
      </dsp:nvSpPr>
      <dsp:spPr>
        <a:xfrm>
          <a:off x="5865535" y="2087522"/>
          <a:ext cx="1370881" cy="87050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A74B37-A90C-47DB-871F-0AAFA1567484}">
      <dsp:nvSpPr>
        <dsp:cNvPr id="0" name=""/>
        <dsp:cNvSpPr/>
      </dsp:nvSpPr>
      <dsp:spPr>
        <a:xfrm>
          <a:off x="6017855" y="2232226"/>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Implicită (non-declarativă)</a:t>
          </a:r>
          <a:endParaRPr lang="en-US" sz="1400" b="1" kern="1200">
            <a:latin typeface="Georgia" panose="02040502050405020303" pitchFamily="18" charset="0"/>
          </a:endParaRPr>
        </a:p>
      </dsp:txBody>
      <dsp:txXfrm>
        <a:off x="6043351" y="2257722"/>
        <a:ext cx="1319889" cy="819517"/>
      </dsp:txXfrm>
    </dsp:sp>
    <dsp:sp modelId="{28E05FF9-9139-4F1E-A0E1-AC46DE7ED8D9}">
      <dsp:nvSpPr>
        <dsp:cNvPr id="0" name=""/>
        <dsp:cNvSpPr/>
      </dsp:nvSpPr>
      <dsp:spPr>
        <a:xfrm>
          <a:off x="3352252" y="3356730"/>
          <a:ext cx="1370881" cy="87050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E83231-41D3-4BB2-811C-26E009497B96}">
      <dsp:nvSpPr>
        <dsp:cNvPr id="0" name=""/>
        <dsp:cNvSpPr/>
      </dsp:nvSpPr>
      <dsp:spPr>
        <a:xfrm>
          <a:off x="3504572" y="3501434"/>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Deprinderi</a:t>
          </a:r>
          <a:endParaRPr lang="en-US" sz="1400" b="1" kern="1200">
            <a:latin typeface="Georgia" panose="02040502050405020303" pitchFamily="18" charset="0"/>
          </a:endParaRPr>
        </a:p>
      </dsp:txBody>
      <dsp:txXfrm>
        <a:off x="3530068" y="3526930"/>
        <a:ext cx="1319889" cy="819517"/>
      </dsp:txXfrm>
    </dsp:sp>
    <dsp:sp modelId="{DF6FAF70-F81A-4FF1-B2B1-F124043A8AD6}">
      <dsp:nvSpPr>
        <dsp:cNvPr id="0" name=""/>
        <dsp:cNvSpPr/>
      </dsp:nvSpPr>
      <dsp:spPr>
        <a:xfrm>
          <a:off x="5027774" y="3356730"/>
          <a:ext cx="1370881" cy="87050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460F27-63F7-47F1-B574-E6679DCCDFC6}">
      <dsp:nvSpPr>
        <dsp:cNvPr id="0" name=""/>
        <dsp:cNvSpPr/>
      </dsp:nvSpPr>
      <dsp:spPr>
        <a:xfrm>
          <a:off x="5180094" y="3501434"/>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Condiționare</a:t>
          </a:r>
          <a:endParaRPr lang="en-US" sz="1400" b="1" kern="1200">
            <a:latin typeface="Georgia" panose="02040502050405020303" pitchFamily="18" charset="0"/>
          </a:endParaRPr>
        </a:p>
      </dsp:txBody>
      <dsp:txXfrm>
        <a:off x="5205590" y="3526930"/>
        <a:ext cx="1319889" cy="819517"/>
      </dsp:txXfrm>
    </dsp:sp>
    <dsp:sp modelId="{F83ABD27-2206-4101-B772-C3E399B6E064}">
      <dsp:nvSpPr>
        <dsp:cNvPr id="0" name=""/>
        <dsp:cNvSpPr/>
      </dsp:nvSpPr>
      <dsp:spPr>
        <a:xfrm>
          <a:off x="6703296" y="3356730"/>
          <a:ext cx="1370881" cy="87050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EC17D2-E4EE-4404-B236-97F0960BCB40}">
      <dsp:nvSpPr>
        <dsp:cNvPr id="0" name=""/>
        <dsp:cNvSpPr/>
      </dsp:nvSpPr>
      <dsp:spPr>
        <a:xfrm>
          <a:off x="6855616" y="3501434"/>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Non-asociativă</a:t>
          </a:r>
          <a:endParaRPr lang="en-US" sz="1400" b="1" kern="1200">
            <a:latin typeface="Georgia" panose="02040502050405020303" pitchFamily="18" charset="0"/>
          </a:endParaRPr>
        </a:p>
      </dsp:txBody>
      <dsp:txXfrm>
        <a:off x="6881112" y="3526930"/>
        <a:ext cx="1319889" cy="819517"/>
      </dsp:txXfrm>
    </dsp:sp>
    <dsp:sp modelId="{28CA8CA6-780D-4610-9FEC-52D2016F5ACA}">
      <dsp:nvSpPr>
        <dsp:cNvPr id="0" name=""/>
        <dsp:cNvSpPr/>
      </dsp:nvSpPr>
      <dsp:spPr>
        <a:xfrm>
          <a:off x="8378818" y="3356730"/>
          <a:ext cx="1370881" cy="87050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D51AE-6F86-47C4-86DC-4A2D6D8819E6}">
      <dsp:nvSpPr>
        <dsp:cNvPr id="0" name=""/>
        <dsp:cNvSpPr/>
      </dsp:nvSpPr>
      <dsp:spPr>
        <a:xfrm>
          <a:off x="8531138" y="3501434"/>
          <a:ext cx="1370881" cy="870509"/>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o-RO" sz="1400" b="1" kern="1200">
              <a:latin typeface="Georgia" panose="02040502050405020303" pitchFamily="18" charset="0"/>
            </a:rPr>
            <a:t>Amorsaj</a:t>
          </a:r>
          <a:endParaRPr lang="en-US" sz="1400" b="1" kern="1200">
            <a:latin typeface="Georgia" panose="02040502050405020303" pitchFamily="18" charset="0"/>
          </a:endParaRPr>
        </a:p>
      </dsp:txBody>
      <dsp:txXfrm>
        <a:off x="8556634" y="3526930"/>
        <a:ext cx="1319889" cy="8195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C4E775-3A7D-46B6-B16B-894499235DE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10EA8-803F-4656-8D69-C796181388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86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4E775-3A7D-46B6-B16B-894499235DE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10EA8-803F-4656-8D69-C796181388CA}" type="slidenum">
              <a:rPr lang="en-US" smtClean="0"/>
              <a:t>‹#›</a:t>
            </a:fld>
            <a:endParaRPr lang="en-US"/>
          </a:p>
        </p:txBody>
      </p:sp>
    </p:spTree>
    <p:extLst>
      <p:ext uri="{BB962C8B-B14F-4D97-AF65-F5344CB8AC3E}">
        <p14:creationId xmlns:p14="http://schemas.microsoft.com/office/powerpoint/2010/main" val="358487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4E775-3A7D-46B6-B16B-894499235DE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10EA8-803F-4656-8D69-C796181388CA}" type="slidenum">
              <a:rPr lang="en-US" smtClean="0"/>
              <a:t>‹#›</a:t>
            </a:fld>
            <a:endParaRPr lang="en-US"/>
          </a:p>
        </p:txBody>
      </p:sp>
    </p:spTree>
    <p:extLst>
      <p:ext uri="{BB962C8B-B14F-4D97-AF65-F5344CB8AC3E}">
        <p14:creationId xmlns:p14="http://schemas.microsoft.com/office/powerpoint/2010/main" val="378342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4E775-3A7D-46B6-B16B-894499235DE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10EA8-803F-4656-8D69-C796181388CA}" type="slidenum">
              <a:rPr lang="en-US" smtClean="0"/>
              <a:t>‹#›</a:t>
            </a:fld>
            <a:endParaRPr lang="en-US"/>
          </a:p>
        </p:txBody>
      </p:sp>
    </p:spTree>
    <p:extLst>
      <p:ext uri="{BB962C8B-B14F-4D97-AF65-F5344CB8AC3E}">
        <p14:creationId xmlns:p14="http://schemas.microsoft.com/office/powerpoint/2010/main" val="296721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C4E775-3A7D-46B6-B16B-894499235DEF}"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10EA8-803F-4656-8D69-C796181388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33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C4E775-3A7D-46B6-B16B-894499235DEF}"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10EA8-803F-4656-8D69-C796181388CA}" type="slidenum">
              <a:rPr lang="en-US" smtClean="0"/>
              <a:t>‹#›</a:t>
            </a:fld>
            <a:endParaRPr lang="en-US"/>
          </a:p>
        </p:txBody>
      </p:sp>
    </p:spTree>
    <p:extLst>
      <p:ext uri="{BB962C8B-B14F-4D97-AF65-F5344CB8AC3E}">
        <p14:creationId xmlns:p14="http://schemas.microsoft.com/office/powerpoint/2010/main" val="98784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C4E775-3A7D-46B6-B16B-894499235DEF}"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10EA8-803F-4656-8D69-C796181388CA}" type="slidenum">
              <a:rPr lang="en-US" smtClean="0"/>
              <a:t>‹#›</a:t>
            </a:fld>
            <a:endParaRPr lang="en-US"/>
          </a:p>
        </p:txBody>
      </p:sp>
    </p:spTree>
    <p:extLst>
      <p:ext uri="{BB962C8B-B14F-4D97-AF65-F5344CB8AC3E}">
        <p14:creationId xmlns:p14="http://schemas.microsoft.com/office/powerpoint/2010/main" val="399195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C4E775-3A7D-46B6-B16B-894499235DEF}"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10EA8-803F-4656-8D69-C796181388CA}" type="slidenum">
              <a:rPr lang="en-US" smtClean="0"/>
              <a:t>‹#›</a:t>
            </a:fld>
            <a:endParaRPr lang="en-US"/>
          </a:p>
        </p:txBody>
      </p:sp>
    </p:spTree>
    <p:extLst>
      <p:ext uri="{BB962C8B-B14F-4D97-AF65-F5344CB8AC3E}">
        <p14:creationId xmlns:p14="http://schemas.microsoft.com/office/powerpoint/2010/main" val="165186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C4E775-3A7D-46B6-B16B-894499235DEF}" type="datetimeFigureOut">
              <a:rPr lang="en-US" smtClean="0"/>
              <a:t>11/5/2021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9B10EA8-803F-4656-8D69-C796181388CA}" type="slidenum">
              <a:rPr lang="en-US" smtClean="0"/>
              <a:t>‹#›</a:t>
            </a:fld>
            <a:endParaRPr lang="en-US"/>
          </a:p>
        </p:txBody>
      </p:sp>
    </p:spTree>
    <p:extLst>
      <p:ext uri="{BB962C8B-B14F-4D97-AF65-F5344CB8AC3E}">
        <p14:creationId xmlns:p14="http://schemas.microsoft.com/office/powerpoint/2010/main" val="6491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C4E775-3A7D-46B6-B16B-894499235DEF}" type="datetimeFigureOut">
              <a:rPr lang="en-US" smtClean="0"/>
              <a:t>11/5/2021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B10EA8-803F-4656-8D69-C796181388CA}" type="slidenum">
              <a:rPr lang="en-US" smtClean="0"/>
              <a:t>‹#›</a:t>
            </a:fld>
            <a:endParaRPr lang="en-US"/>
          </a:p>
        </p:txBody>
      </p:sp>
    </p:spTree>
    <p:extLst>
      <p:ext uri="{BB962C8B-B14F-4D97-AF65-F5344CB8AC3E}">
        <p14:creationId xmlns:p14="http://schemas.microsoft.com/office/powerpoint/2010/main" val="226355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C4E775-3A7D-46B6-B16B-894499235DEF}"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10EA8-803F-4656-8D69-C796181388CA}" type="slidenum">
              <a:rPr lang="en-US" smtClean="0"/>
              <a:t>‹#›</a:t>
            </a:fld>
            <a:endParaRPr lang="en-US"/>
          </a:p>
        </p:txBody>
      </p:sp>
    </p:spTree>
    <p:extLst>
      <p:ext uri="{BB962C8B-B14F-4D97-AF65-F5344CB8AC3E}">
        <p14:creationId xmlns:p14="http://schemas.microsoft.com/office/powerpoint/2010/main" val="374520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C4E775-3A7D-46B6-B16B-894499235DEF}" type="datetimeFigureOut">
              <a:rPr lang="en-US" smtClean="0"/>
              <a:t>11/5/2021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B10EA8-803F-4656-8D69-C796181388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100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Layout" Target="../slideLayouts/slideLayout7.xml"/><Relationship Id="rId1" Type="http://schemas.openxmlformats.org/officeDocument/2006/relationships/video" Target="https://www.youtube.com/embed/qS2KBJgrd5o" TargetMode="Externa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thers - Chula Glob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577" y="353312"/>
            <a:ext cx="6982823" cy="58440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913388"/>
            <a:ext cx="6699794" cy="2361935"/>
          </a:xfrm>
        </p:spPr>
        <p:txBody>
          <a:bodyPr/>
          <a:lstStyle/>
          <a:p>
            <a:pPr algn="ctr"/>
            <a:r>
              <a:rPr lang="ro-RO" b="1" dirty="0" smtClean="0">
                <a:latin typeface="Georgia" panose="02040502050405020303" pitchFamily="18" charset="0"/>
              </a:rPr>
              <a:t>Psihologia educației</a:t>
            </a:r>
            <a:endParaRPr lang="en-US" b="1" dirty="0">
              <a:latin typeface="Georgia" panose="02040502050405020303" pitchFamily="18" charset="0"/>
            </a:endParaRPr>
          </a:p>
        </p:txBody>
      </p:sp>
      <p:sp>
        <p:nvSpPr>
          <p:cNvPr id="3" name="Subtitle 2"/>
          <p:cNvSpPr>
            <a:spLocks noGrp="1"/>
          </p:cNvSpPr>
          <p:nvPr>
            <p:ph type="subTitle" idx="1"/>
          </p:nvPr>
        </p:nvSpPr>
        <p:spPr>
          <a:xfrm>
            <a:off x="824995" y="4464285"/>
            <a:ext cx="4470335" cy="1376955"/>
          </a:xfrm>
        </p:spPr>
        <p:txBody>
          <a:bodyPr>
            <a:normAutofit fontScale="25000" lnSpcReduction="20000"/>
          </a:bodyPr>
          <a:lstStyle/>
          <a:p>
            <a:pPr algn="ctr">
              <a:lnSpc>
                <a:spcPct val="120000"/>
              </a:lnSpc>
            </a:pPr>
            <a:r>
              <a:rPr lang="ro-RO" sz="7200" b="1" dirty="0" smtClean="0">
                <a:latin typeface="Georgia" panose="02040502050405020303" pitchFamily="18" charset="0"/>
              </a:rPr>
              <a:t>#</a:t>
            </a:r>
            <a:r>
              <a:rPr lang="ro-RO" sz="7200" b="1" dirty="0">
                <a:latin typeface="Georgia" panose="02040502050405020303" pitchFamily="18" charset="0"/>
              </a:rPr>
              <a:t>5</a:t>
            </a:r>
            <a:r>
              <a:rPr lang="ro-RO" sz="7200" b="1" dirty="0" smtClean="0">
                <a:latin typeface="Georgia" panose="02040502050405020303" pitchFamily="18" charset="0"/>
              </a:rPr>
              <a:t> </a:t>
            </a:r>
            <a:r>
              <a:rPr lang="ro-RO" sz="7200" b="1" dirty="0" smtClean="0">
                <a:latin typeface="Georgia" panose="02040502050405020303" pitchFamily="18" charset="0"/>
              </a:rPr>
              <a:t>MEMORIA</a:t>
            </a:r>
          </a:p>
          <a:p>
            <a:pPr algn="ctr">
              <a:lnSpc>
                <a:spcPct val="120000"/>
              </a:lnSpc>
            </a:pPr>
            <a:r>
              <a:rPr lang="ro-RO" sz="7200" b="1" dirty="0" smtClean="0">
                <a:solidFill>
                  <a:srgbClr val="C00000"/>
                </a:solidFill>
                <a:latin typeface="Georgia" panose="02040502050405020303" pitchFamily="18" charset="0"/>
              </a:rPr>
              <a:t>Sisteme mnezice</a:t>
            </a:r>
            <a:endParaRPr lang="ro-RO" sz="7200" b="1" dirty="0" smtClean="0">
              <a:solidFill>
                <a:srgbClr val="C00000"/>
              </a:solidFill>
              <a:latin typeface="Georgia" panose="02040502050405020303" pitchFamily="18" charset="0"/>
            </a:endParaRPr>
          </a:p>
          <a:p>
            <a:pPr algn="ctr"/>
            <a:r>
              <a:rPr lang="ro-RO" sz="7200" b="1" dirty="0" smtClean="0">
                <a:latin typeface="Georgia" panose="02040502050405020303" pitchFamily="18" charset="0"/>
              </a:rPr>
              <a:t>Veronica</a:t>
            </a:r>
            <a:r>
              <a:rPr lang="ro-RO" sz="7200" dirty="0" smtClean="0">
                <a:latin typeface="Georgia" panose="02040502050405020303" pitchFamily="18" charset="0"/>
              </a:rPr>
              <a:t> </a:t>
            </a:r>
            <a:r>
              <a:rPr lang="ro-RO" sz="7200" b="1" dirty="0" err="1">
                <a:latin typeface="Georgia" panose="02040502050405020303" pitchFamily="18" charset="0"/>
              </a:rPr>
              <a:t>Bogorin</a:t>
            </a:r>
            <a:endParaRPr lang="ro-RO" sz="7200" b="1" dirty="0">
              <a:latin typeface="Georgia" panose="02040502050405020303" pitchFamily="18" charset="0"/>
            </a:endParaRPr>
          </a:p>
          <a:p>
            <a:endParaRPr lang="en-US" b="1" dirty="0">
              <a:latin typeface="Georgia" panose="02040502050405020303" pitchFamily="18" charset="0"/>
            </a:endParaRPr>
          </a:p>
        </p:txBody>
      </p:sp>
    </p:spTree>
    <p:extLst>
      <p:ext uri="{BB962C8B-B14F-4D97-AF65-F5344CB8AC3E}">
        <p14:creationId xmlns:p14="http://schemas.microsoft.com/office/powerpoint/2010/main" val="3030740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4400"/>
            <a:ext cx="10058400" cy="822960"/>
          </a:xfrm>
          <a:solidFill>
            <a:schemeClr val="accent3">
              <a:lumMod val="75000"/>
            </a:schemeClr>
          </a:solidFill>
        </p:spPr>
        <p:txBody>
          <a:bodyPr/>
          <a:lstStyle/>
          <a:p>
            <a:pPr algn="ctr"/>
            <a:r>
              <a:rPr lang="ro-RO" b="1" dirty="0" smtClean="0"/>
              <a:t>Forme ale MLD</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23479940"/>
              </p:ext>
            </p:extLst>
          </p:nvPr>
        </p:nvGraphicFramePr>
        <p:xfrm>
          <a:off x="1783080" y="1870365"/>
          <a:ext cx="8686799" cy="4206240"/>
        </p:xfrm>
        <a:graphic>
          <a:graphicData uri="http://schemas.openxmlformats.org/drawingml/2006/table">
            <a:tbl>
              <a:tblPr/>
              <a:tblGrid>
                <a:gridCol w="2308878">
                  <a:extLst>
                    <a:ext uri="{9D8B030D-6E8A-4147-A177-3AD203B41FA5}">
                      <a16:colId xmlns:a16="http://schemas.microsoft.com/office/drawing/2014/main" val="4091786741"/>
                    </a:ext>
                  </a:extLst>
                </a:gridCol>
                <a:gridCol w="2316005">
                  <a:extLst>
                    <a:ext uri="{9D8B030D-6E8A-4147-A177-3AD203B41FA5}">
                      <a16:colId xmlns:a16="http://schemas.microsoft.com/office/drawing/2014/main" val="3901234607"/>
                    </a:ext>
                  </a:extLst>
                </a:gridCol>
                <a:gridCol w="2030958">
                  <a:extLst>
                    <a:ext uri="{9D8B030D-6E8A-4147-A177-3AD203B41FA5}">
                      <a16:colId xmlns:a16="http://schemas.microsoft.com/office/drawing/2014/main" val="2413482237"/>
                    </a:ext>
                  </a:extLst>
                </a:gridCol>
                <a:gridCol w="2030958">
                  <a:extLst>
                    <a:ext uri="{9D8B030D-6E8A-4147-A177-3AD203B41FA5}">
                      <a16:colId xmlns:a16="http://schemas.microsoft.com/office/drawing/2014/main" val="3112493048"/>
                    </a:ext>
                  </a:extLst>
                </a:gridCol>
              </a:tblGrid>
              <a:tr h="820188">
                <a:tc>
                  <a:txBody>
                    <a:bodyPr/>
                    <a:lstStyle/>
                    <a:p>
                      <a:pPr marL="0" marR="0" algn="ctr">
                        <a:lnSpc>
                          <a:spcPct val="115000"/>
                        </a:lnSpc>
                        <a:spcBef>
                          <a:spcPts val="0"/>
                        </a:spcBef>
                        <a:spcAft>
                          <a:spcPts val="0"/>
                        </a:spcAft>
                      </a:pPr>
                      <a:r>
                        <a:rPr lang="ro-RO" sz="2400" b="1" dirty="0">
                          <a:solidFill>
                            <a:srgbClr val="000000"/>
                          </a:solidFill>
                          <a:effectLst/>
                          <a:latin typeface="+mj-lt"/>
                          <a:ea typeface="Calibri" panose="020F0502020204030204" pitchFamily="34" charset="0"/>
                          <a:cs typeface="Times New Roman" panose="02020603050405020304" pitchFamily="18" charset="0"/>
                        </a:rPr>
                        <a:t>Tipul </a:t>
                      </a:r>
                      <a:endParaRPr lang="en-US" sz="2400" dirty="0">
                        <a:effectLst/>
                        <a:latin typeface="+mj-lt"/>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ro-RO" sz="2400" b="1" dirty="0">
                          <a:solidFill>
                            <a:srgbClr val="000000"/>
                          </a:solidFill>
                          <a:effectLst/>
                          <a:latin typeface="+mj-lt"/>
                          <a:ea typeface="Calibri" panose="020F0502020204030204" pitchFamily="34" charset="0"/>
                          <a:cs typeface="Times New Roman" panose="02020603050405020304" pitchFamily="18" charset="0"/>
                        </a:rPr>
                        <a:t>memoriei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ro-RO" sz="2400" b="1" dirty="0">
                          <a:solidFill>
                            <a:srgbClr val="000000"/>
                          </a:solidFill>
                          <a:effectLst/>
                          <a:latin typeface="+mj-lt"/>
                          <a:ea typeface="Calibri" panose="020F0502020204030204" pitchFamily="34" charset="0"/>
                          <a:cs typeface="Times New Roman" panose="02020603050405020304" pitchFamily="18" charset="0"/>
                        </a:rPr>
                        <a:t>Conținuturi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ro-RO" sz="2400" b="1" dirty="0">
                          <a:solidFill>
                            <a:srgbClr val="000000"/>
                          </a:solidFill>
                          <a:effectLst/>
                          <a:latin typeface="+mj-lt"/>
                          <a:ea typeface="Calibri" panose="020F0502020204030204" pitchFamily="34" charset="0"/>
                          <a:cs typeface="Times New Roman" panose="02020603050405020304" pitchFamily="18" charset="0"/>
                        </a:rPr>
                        <a:t>Organizare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ro-RO" sz="2400" b="1" dirty="0">
                          <a:solidFill>
                            <a:srgbClr val="000000"/>
                          </a:solidFill>
                          <a:effectLst/>
                          <a:latin typeface="+mj-lt"/>
                          <a:ea typeface="Calibri" panose="020F0502020204030204" pitchFamily="34" charset="0"/>
                          <a:cs typeface="Times New Roman" panose="02020603050405020304" pitchFamily="18" charset="0"/>
                        </a:rPr>
                        <a:t>Procesul de </a:t>
                      </a:r>
                      <a:endParaRPr lang="en-US" sz="2400" dirty="0">
                        <a:effectLst/>
                        <a:latin typeface="+mj-lt"/>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ro-RO" sz="2400" b="1" dirty="0">
                          <a:solidFill>
                            <a:srgbClr val="000000"/>
                          </a:solidFill>
                          <a:effectLst/>
                          <a:latin typeface="+mj-lt"/>
                          <a:ea typeface="Calibri" panose="020F0502020204030204" pitchFamily="34" charset="0"/>
                          <a:cs typeface="Times New Roman" panose="02020603050405020304" pitchFamily="18" charset="0"/>
                        </a:rPr>
                        <a:t>reamintire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38895988"/>
                  </a:ext>
                </a:extLst>
              </a:tr>
              <a:tr h="1230284">
                <a:tc>
                  <a:txBody>
                    <a:bodyPr/>
                    <a:lstStyle/>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Episodică </a:t>
                      </a:r>
                      <a:endParaRPr lang="en-US" sz="2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Evenimente, </a:t>
                      </a:r>
                      <a:endParaRPr lang="en-US" sz="2400" dirty="0">
                        <a:effectLst/>
                        <a:latin typeface="+mj-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experiențe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Temporală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Intenționat, </a:t>
                      </a:r>
                      <a:endParaRPr lang="en-US" sz="2400">
                        <a:effectLst/>
                        <a:latin typeface="+mj-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efort mai mare </a:t>
                      </a:r>
                      <a:endParaRPr lang="en-US" sz="2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7654459"/>
                  </a:ext>
                </a:extLst>
              </a:tr>
              <a:tr h="1230284">
                <a:tc>
                  <a:txBody>
                    <a:bodyPr/>
                    <a:lstStyle/>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Semantică </a:t>
                      </a:r>
                      <a:endParaRPr lang="en-US" sz="2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Fapte, </a:t>
                      </a:r>
                      <a:endParaRPr lang="en-US" sz="2400" dirty="0">
                        <a:effectLst/>
                        <a:latin typeface="+mj-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concepte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Scheme </a:t>
                      </a:r>
                      <a:endParaRPr lang="en-US" sz="2400" dirty="0">
                        <a:effectLst/>
                        <a:latin typeface="+mj-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cognitive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Intenționat, </a:t>
                      </a:r>
                      <a:endParaRPr lang="en-US" sz="2400">
                        <a:effectLst/>
                        <a:latin typeface="+mj-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efort mai </a:t>
                      </a:r>
                      <a:endParaRPr lang="en-US" sz="2400">
                        <a:effectLst/>
                        <a:latin typeface="+mj-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scăzut </a:t>
                      </a:r>
                      <a:endParaRPr lang="en-US" sz="2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720475"/>
                  </a:ext>
                </a:extLst>
              </a:tr>
              <a:tr h="820188">
                <a:tc>
                  <a:txBody>
                    <a:bodyPr/>
                    <a:lstStyle/>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Procedurală </a:t>
                      </a:r>
                      <a:endParaRPr lang="en-US" sz="2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Acțiuni, </a:t>
                      </a:r>
                      <a:endParaRPr lang="en-US" sz="2400">
                        <a:effectLst/>
                        <a:latin typeface="+mj-lt"/>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ro-RO" sz="2400">
                          <a:solidFill>
                            <a:srgbClr val="000000"/>
                          </a:solidFill>
                          <a:effectLst/>
                          <a:latin typeface="+mj-lt"/>
                          <a:ea typeface="Calibri" panose="020F0502020204030204" pitchFamily="34" charset="0"/>
                          <a:cs typeface="Times New Roman" panose="02020603050405020304" pitchFamily="18" charset="0"/>
                        </a:rPr>
                        <a:t>procese </a:t>
                      </a:r>
                      <a:endParaRPr lang="en-US" sz="24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Activități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ro-RO" sz="2400" dirty="0">
                          <a:solidFill>
                            <a:srgbClr val="000000"/>
                          </a:solidFill>
                          <a:effectLst/>
                          <a:latin typeface="+mj-lt"/>
                          <a:ea typeface="Calibri" panose="020F0502020204030204" pitchFamily="34" charset="0"/>
                          <a:cs typeface="Times New Roman" panose="02020603050405020304" pitchFamily="18" charset="0"/>
                        </a:rPr>
                        <a:t>Automat </a:t>
                      </a:r>
                      <a:endParaRPr lang="en-US" sz="24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072813"/>
                  </a:ext>
                </a:extLst>
              </a:tr>
            </a:tbl>
          </a:graphicData>
        </a:graphic>
      </p:graphicFrame>
    </p:spTree>
    <p:extLst>
      <p:ext uri="{BB962C8B-B14F-4D97-AF65-F5344CB8AC3E}">
        <p14:creationId xmlns:p14="http://schemas.microsoft.com/office/powerpoint/2010/main" val="67478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internet is eating your memory, but something better is taking its place"/>
          <p:cNvPicPr>
            <a:picLocks noChangeAspect="1" noChangeArrowheads="1"/>
          </p:cNvPicPr>
          <p:nvPr/>
        </p:nvPicPr>
        <p:blipFill>
          <a:blip r:embed="rId2">
            <a:clrChange>
              <a:clrFrom>
                <a:srgbClr val="FEFFFF"/>
              </a:clrFrom>
              <a:clrTo>
                <a:srgbClr val="FE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5594" y="243446"/>
            <a:ext cx="8229600" cy="59633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97280" y="586853"/>
            <a:ext cx="10058400" cy="713778"/>
          </a:xfrm>
          <a:solidFill>
            <a:schemeClr val="bg1">
              <a:lumMod val="65000"/>
            </a:schemeClr>
          </a:solidFill>
        </p:spPr>
        <p:txBody>
          <a:bodyPr>
            <a:noAutofit/>
          </a:bodyPr>
          <a:lstStyle/>
          <a:p>
            <a:pPr algn="ctr"/>
            <a:r>
              <a:rPr lang="ro-RO" sz="3200" b="1" dirty="0" smtClean="0">
                <a:latin typeface="+mn-lt"/>
              </a:rPr>
              <a:t>Forme de stocare ale memoriei</a:t>
            </a:r>
            <a:endParaRPr lang="en-US" sz="3200" b="1" dirty="0">
              <a:latin typeface="+mn-lt"/>
            </a:endParaRPr>
          </a:p>
        </p:txBody>
      </p:sp>
      <p:graphicFrame>
        <p:nvGraphicFramePr>
          <p:cNvPr id="8" name="Diagram 7"/>
          <p:cNvGraphicFramePr/>
          <p:nvPr>
            <p:extLst>
              <p:ext uri="{D42A27DB-BD31-4B8C-83A1-F6EECF244321}">
                <p14:modId xmlns:p14="http://schemas.microsoft.com/office/powerpoint/2010/main" val="100476627"/>
              </p:ext>
            </p:extLst>
          </p:nvPr>
        </p:nvGraphicFramePr>
        <p:xfrm>
          <a:off x="1097280" y="1238249"/>
          <a:ext cx="9903229" cy="5190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594763" y="5948320"/>
            <a:ext cx="4225636" cy="369332"/>
          </a:xfrm>
          <a:prstGeom prst="rect">
            <a:avLst/>
          </a:prstGeom>
          <a:noFill/>
        </p:spPr>
        <p:txBody>
          <a:bodyPr wrap="square" rtlCol="0">
            <a:spAutoFit/>
          </a:bodyPr>
          <a:lstStyle/>
          <a:p>
            <a:r>
              <a:rPr lang="ro-RO" dirty="0" smtClean="0"/>
              <a:t>Non-asociativ= habituare/sensibilizare</a:t>
            </a:r>
            <a:endParaRPr lang="en-US" dirty="0"/>
          </a:p>
        </p:txBody>
      </p:sp>
      <p:sp>
        <p:nvSpPr>
          <p:cNvPr id="4" name="TextBox 3"/>
          <p:cNvSpPr txBox="1"/>
          <p:nvPr/>
        </p:nvSpPr>
        <p:spPr>
          <a:xfrm>
            <a:off x="788924" y="5948320"/>
            <a:ext cx="3057098" cy="369332"/>
          </a:xfrm>
          <a:prstGeom prst="rect">
            <a:avLst/>
          </a:prstGeom>
          <a:noFill/>
        </p:spPr>
        <p:txBody>
          <a:bodyPr wrap="square" rtlCol="0">
            <a:spAutoFit/>
          </a:bodyPr>
          <a:lstStyle/>
          <a:p>
            <a:r>
              <a:rPr lang="ro-RO" dirty="0" smtClean="0"/>
              <a:t>(</a:t>
            </a:r>
            <a:r>
              <a:rPr lang="ro-RO" dirty="0" err="1" smtClean="0"/>
              <a:t>Squire</a:t>
            </a:r>
            <a:r>
              <a:rPr lang="ro-RO" dirty="0" smtClean="0"/>
              <a:t> et al., 1990)</a:t>
            </a:r>
            <a:endParaRPr lang="en-US" dirty="0"/>
          </a:p>
        </p:txBody>
      </p:sp>
    </p:spTree>
    <p:extLst>
      <p:ext uri="{BB962C8B-B14F-4D97-AF65-F5344CB8AC3E}">
        <p14:creationId xmlns:p14="http://schemas.microsoft.com/office/powerpoint/2010/main" val="539671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1" y="786806"/>
            <a:ext cx="4156363" cy="5285869"/>
          </a:xfrm>
          <a:prstGeom prst="rect">
            <a:avLst/>
          </a:prstGeom>
        </p:spPr>
      </p:pic>
      <p:pic>
        <p:nvPicPr>
          <p:cNvPr id="5" name="Picture 2" descr="The internet is eating your memory, but something better is taking its place"/>
          <p:cNvPicPr>
            <a:picLocks noChangeAspect="1" noChangeArrowheads="1"/>
          </p:cNvPicPr>
          <p:nvPr/>
        </p:nvPicPr>
        <p:blipFill>
          <a:blip r:embed="rId3">
            <a:clrChange>
              <a:clrFrom>
                <a:srgbClr val="FEFFFF"/>
              </a:clrFrom>
              <a:clrTo>
                <a:srgbClr val="FE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80712" y="337623"/>
            <a:ext cx="7511288" cy="5442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486399" y="286604"/>
            <a:ext cx="6332561" cy="818866"/>
          </a:xfrm>
          <a:solidFill>
            <a:schemeClr val="accent2"/>
          </a:solidFill>
        </p:spPr>
        <p:txBody>
          <a:bodyPr/>
          <a:lstStyle/>
          <a:p>
            <a:r>
              <a:rPr lang="ro-RO" dirty="0" smtClean="0"/>
              <a:t>Studii asupra amneziei</a:t>
            </a:r>
            <a:endParaRPr lang="en-US" dirty="0"/>
          </a:p>
        </p:txBody>
      </p:sp>
      <p:sp>
        <p:nvSpPr>
          <p:cNvPr id="3" name="TextBox 2"/>
          <p:cNvSpPr txBox="1"/>
          <p:nvPr/>
        </p:nvSpPr>
        <p:spPr>
          <a:xfrm>
            <a:off x="5486399" y="1105470"/>
            <a:ext cx="6223380" cy="5324535"/>
          </a:xfrm>
          <a:prstGeom prst="rect">
            <a:avLst/>
          </a:prstGeom>
          <a:noFill/>
        </p:spPr>
        <p:txBody>
          <a:bodyPr wrap="square" rtlCol="0">
            <a:spAutoFit/>
          </a:bodyPr>
          <a:lstStyle/>
          <a:p>
            <a:r>
              <a:rPr lang="ro-RO" sz="2000" b="1" dirty="0" smtClean="0"/>
              <a:t>Amnezie</a:t>
            </a:r>
            <a:r>
              <a:rPr lang="ro-RO" sz="2000" dirty="0" smtClean="0"/>
              <a:t>= pierderea parțială a memoriei</a:t>
            </a:r>
          </a:p>
          <a:p>
            <a:r>
              <a:rPr lang="ro-RO" sz="2000" b="1" dirty="0" smtClean="0"/>
              <a:t>Cauze</a:t>
            </a:r>
            <a:r>
              <a:rPr lang="ro-RO" sz="2000" dirty="0" smtClean="0"/>
              <a:t>: lezări accidentale ale creierului, accidente vasculare cerebrale, encefalite, alcoolism, terapie cu electroșocuri, proceduri chirurgicale invazive etc.</a:t>
            </a:r>
          </a:p>
          <a:p>
            <a:r>
              <a:rPr lang="ro-RO" sz="2000" b="1" dirty="0" smtClean="0"/>
              <a:t>Simptom primar</a:t>
            </a:r>
            <a:r>
              <a:rPr lang="ro-RO" sz="2000" dirty="0" smtClean="0"/>
              <a:t>: inabilitatea de a-și aminti evenimente de zi cu zi și de a învăța noi informații </a:t>
            </a:r>
            <a:r>
              <a:rPr lang="ro-RO" sz="2000" dirty="0" err="1" smtClean="0"/>
              <a:t>factuale</a:t>
            </a:r>
            <a:endParaRPr lang="ro-RO" sz="2000" dirty="0" smtClean="0"/>
          </a:p>
          <a:p>
            <a:r>
              <a:rPr lang="ro-RO" sz="2000" b="1" dirty="0" smtClean="0"/>
              <a:t>Simptom secundar</a:t>
            </a:r>
            <a:r>
              <a:rPr lang="ro-RO" sz="2000" dirty="0" smtClean="0"/>
              <a:t>: inabilitatea de a-și aminti evenimente care au avut loc înainte de accident sau boală.</a:t>
            </a:r>
          </a:p>
          <a:p>
            <a:r>
              <a:rPr lang="ro-RO" sz="2000" b="1" dirty="0" smtClean="0">
                <a:solidFill>
                  <a:srgbClr val="C00000"/>
                </a:solidFill>
              </a:rPr>
              <a:t>Nu toate tipurile de memorie sunt afectate.</a:t>
            </a:r>
          </a:p>
          <a:p>
            <a:r>
              <a:rPr lang="ro-RO" sz="2000" dirty="0" smtClean="0"/>
              <a:t>În amnezie se păstrează abilitățile motorii (ex. legarea șireturilor) și perceptive (ex. citirea cuvintelor în oglindă)</a:t>
            </a:r>
          </a:p>
          <a:p>
            <a:endParaRPr lang="ro-RO" sz="2000" dirty="0"/>
          </a:p>
          <a:p>
            <a:r>
              <a:rPr lang="ro-RO" sz="2000" b="1" dirty="0" smtClean="0"/>
              <a:t>Concluzie</a:t>
            </a:r>
            <a:r>
              <a:rPr lang="ro-RO" sz="2000" dirty="0" smtClean="0"/>
              <a:t>: memoria explicită și cea implicită sunt </a:t>
            </a:r>
            <a:r>
              <a:rPr lang="ro-RO" sz="2000" b="1" dirty="0" smtClean="0">
                <a:solidFill>
                  <a:srgbClr val="C00000"/>
                </a:solidFill>
              </a:rPr>
              <a:t>sisteme mnezice diferite</a:t>
            </a:r>
            <a:endParaRPr lang="en-US" sz="2000" b="1" dirty="0">
              <a:solidFill>
                <a:srgbClr val="C00000"/>
              </a:solidFill>
            </a:endParaRPr>
          </a:p>
        </p:txBody>
      </p:sp>
    </p:spTree>
    <p:extLst>
      <p:ext uri="{BB962C8B-B14F-4D97-AF65-F5344CB8AC3E}">
        <p14:creationId xmlns:p14="http://schemas.microsoft.com/office/powerpoint/2010/main" val="605924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818866"/>
            <a:ext cx="10058400" cy="768369"/>
          </a:xfrm>
          <a:solidFill>
            <a:schemeClr val="accent2"/>
          </a:solidFill>
        </p:spPr>
        <p:txBody>
          <a:bodyPr/>
          <a:lstStyle/>
          <a:p>
            <a:pPr algn="ctr"/>
            <a:r>
              <a:rPr lang="ro-RO" dirty="0"/>
              <a:t>Studii asupra amneziei</a:t>
            </a:r>
            <a:endParaRPr lang="en-US" dirty="0"/>
          </a:p>
        </p:txBody>
      </p:sp>
      <p:sp>
        <p:nvSpPr>
          <p:cNvPr id="5" name="Content Placeholder 4"/>
          <p:cNvSpPr>
            <a:spLocks noGrp="1"/>
          </p:cNvSpPr>
          <p:nvPr>
            <p:ph idx="1"/>
          </p:nvPr>
        </p:nvSpPr>
        <p:spPr>
          <a:xfrm>
            <a:off x="1097280" y="3059626"/>
            <a:ext cx="10058400" cy="1416840"/>
          </a:xfrm>
        </p:spPr>
        <p:txBody>
          <a:bodyPr>
            <a:normAutofit/>
          </a:bodyPr>
          <a:lstStyle/>
          <a:p>
            <a:pPr algn="just"/>
            <a:r>
              <a:rPr lang="ro-RO" sz="2400" b="1" dirty="0" smtClean="0"/>
              <a:t>Amnezia infantilă- </a:t>
            </a:r>
            <a:r>
              <a:rPr lang="ro-RO" sz="2400" dirty="0" smtClean="0"/>
              <a:t>majoritatea oamenilor sunt incapabili să își amintească evenimente din primii 3-5 ani de viață</a:t>
            </a:r>
          </a:p>
          <a:p>
            <a:pPr algn="just"/>
            <a:r>
              <a:rPr lang="ro-RO" sz="2400" dirty="0" smtClean="0"/>
              <a:t>Care ar putea fi </a:t>
            </a:r>
            <a:r>
              <a:rPr lang="ro-RO" sz="2400" b="1" dirty="0" smtClean="0">
                <a:solidFill>
                  <a:srgbClr val="C00000"/>
                </a:solidFill>
              </a:rPr>
              <a:t>cauza</a:t>
            </a:r>
            <a:r>
              <a:rPr lang="ro-RO" sz="2400" dirty="0" smtClean="0"/>
              <a:t>?</a:t>
            </a:r>
          </a:p>
          <a:p>
            <a:pPr lvl="7" algn="just"/>
            <a:endParaRPr lang="ro-RO" sz="1800" dirty="0" smtClean="0"/>
          </a:p>
          <a:p>
            <a:endParaRPr lang="ro-RO" sz="2400" dirty="0"/>
          </a:p>
        </p:txBody>
      </p:sp>
      <p:sp>
        <p:nvSpPr>
          <p:cNvPr id="6" name="TextBox 5"/>
          <p:cNvSpPr txBox="1"/>
          <p:nvPr/>
        </p:nvSpPr>
        <p:spPr>
          <a:xfrm>
            <a:off x="1097280" y="1951630"/>
            <a:ext cx="10058400" cy="830997"/>
          </a:xfrm>
          <a:prstGeom prst="rect">
            <a:avLst/>
          </a:prstGeom>
          <a:noFill/>
        </p:spPr>
        <p:txBody>
          <a:bodyPr wrap="square" rtlCol="0">
            <a:spAutoFit/>
          </a:bodyPr>
          <a:lstStyle/>
          <a:p>
            <a:pPr algn="just"/>
            <a:r>
              <a:rPr lang="ro-RO" sz="2400" b="1" dirty="0">
                <a:solidFill>
                  <a:srgbClr val="C00000"/>
                </a:solidFill>
              </a:rPr>
              <a:t>Care este cea mai veche amintire pe care ți-o poți aduci aminte</a:t>
            </a:r>
            <a:r>
              <a:rPr lang="ro-RO" sz="2400" b="1" dirty="0" smtClean="0">
                <a:solidFill>
                  <a:srgbClr val="C00000"/>
                </a:solidFill>
              </a:rPr>
              <a:t>?</a:t>
            </a:r>
            <a:endParaRPr lang="en-US" dirty="0"/>
          </a:p>
        </p:txBody>
      </p:sp>
      <p:sp>
        <p:nvSpPr>
          <p:cNvPr id="7" name="TextBox 6"/>
          <p:cNvSpPr txBox="1"/>
          <p:nvPr/>
        </p:nvSpPr>
        <p:spPr>
          <a:xfrm>
            <a:off x="1097280" y="4872251"/>
            <a:ext cx="10058400" cy="830997"/>
          </a:xfrm>
          <a:prstGeom prst="rect">
            <a:avLst/>
          </a:prstGeom>
          <a:noFill/>
        </p:spPr>
        <p:txBody>
          <a:bodyPr wrap="square" rtlCol="0">
            <a:spAutoFit/>
          </a:bodyPr>
          <a:lstStyle/>
          <a:p>
            <a:pPr algn="just"/>
            <a:r>
              <a:rPr lang="ro-RO" sz="2400" b="1" dirty="0" smtClean="0"/>
              <a:t>Răspuns</a:t>
            </a:r>
            <a:r>
              <a:rPr lang="ro-RO" sz="2400" dirty="0" smtClean="0"/>
              <a:t>: diferențele masive între modalitatea copilului de a </a:t>
            </a:r>
            <a:r>
              <a:rPr lang="ro-RO" sz="2400" dirty="0" err="1" smtClean="0"/>
              <a:t>encoda</a:t>
            </a:r>
            <a:r>
              <a:rPr lang="ro-RO" sz="2400" dirty="0" smtClean="0"/>
              <a:t> experiența și modalitatea adulților de a-și organiza amintirile</a:t>
            </a:r>
            <a:endParaRPr lang="en-US" sz="2400" dirty="0"/>
          </a:p>
        </p:txBody>
      </p:sp>
    </p:spTree>
    <p:extLst>
      <p:ext uri="{BB962C8B-B14F-4D97-AF65-F5344CB8AC3E}">
        <p14:creationId xmlns:p14="http://schemas.microsoft.com/office/powerpoint/2010/main" val="143124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68036"/>
            <a:ext cx="10058400" cy="933797"/>
          </a:xfrm>
          <a:solidFill>
            <a:schemeClr val="bg2">
              <a:lumMod val="75000"/>
            </a:schemeClr>
          </a:solidFill>
        </p:spPr>
        <p:txBody>
          <a:bodyPr>
            <a:normAutofit/>
          </a:bodyPr>
          <a:lstStyle/>
          <a:p>
            <a:pPr algn="ctr"/>
            <a:r>
              <a:rPr lang="ro-RO" sz="3200" b="1" dirty="0" smtClean="0"/>
              <a:t>Factori care influențează </a:t>
            </a:r>
            <a:br>
              <a:rPr lang="ro-RO" sz="3200" b="1" dirty="0" smtClean="0"/>
            </a:br>
            <a:r>
              <a:rPr lang="ro-RO" sz="3200" b="1" dirty="0" smtClean="0"/>
              <a:t>stocarea informațiilor în MLD</a:t>
            </a:r>
            <a:endParaRPr lang="en-US" sz="3200" b="1" dirty="0"/>
          </a:p>
        </p:txBody>
      </p:sp>
      <p:sp>
        <p:nvSpPr>
          <p:cNvPr id="3" name="Content Placeholder 2"/>
          <p:cNvSpPr>
            <a:spLocks noGrp="1"/>
          </p:cNvSpPr>
          <p:nvPr>
            <p:ph idx="1"/>
          </p:nvPr>
        </p:nvSpPr>
        <p:spPr/>
        <p:txBody>
          <a:bodyPr/>
          <a:lstStyle/>
          <a:p>
            <a:pPr algn="just"/>
            <a:r>
              <a:rPr lang="ro-RO" dirty="0" smtClean="0"/>
              <a:t>a)</a:t>
            </a:r>
            <a:r>
              <a:rPr lang="ro-RO" b="1" dirty="0" smtClean="0"/>
              <a:t> Inferențele</a:t>
            </a:r>
            <a:r>
              <a:rPr lang="ro-RO" dirty="0" smtClean="0"/>
              <a:t> </a:t>
            </a:r>
            <a:r>
              <a:rPr lang="ro-RO" dirty="0"/>
              <a:t>pe care elevul le generează atunci când prelucrează informația cresc șansele ca acestea să fie reținute în MLD (învățarea logică spre deosebire de simpla repetare a cunoștințelor) </a:t>
            </a:r>
            <a:endParaRPr lang="en-US" dirty="0"/>
          </a:p>
          <a:p>
            <a:pPr algn="just"/>
            <a:r>
              <a:rPr lang="ro-RO" dirty="0"/>
              <a:t>b) </a:t>
            </a:r>
            <a:r>
              <a:rPr lang="ro-RO" b="1" dirty="0"/>
              <a:t>Efectul spațierii</a:t>
            </a:r>
            <a:r>
              <a:rPr lang="ro-RO" dirty="0"/>
              <a:t> (dacă repetăm cunoștințele la un interval mai mare de timp avem performanțe mai bune decât atunci când le repetăm imediat). Se recomandă repetarea cunoștințelor și în contexte cât mai variate. </a:t>
            </a:r>
            <a:endParaRPr lang="en-US" dirty="0"/>
          </a:p>
          <a:p>
            <a:pPr algn="just"/>
            <a:r>
              <a:rPr lang="ro-RO" dirty="0"/>
              <a:t>c) </a:t>
            </a:r>
            <a:r>
              <a:rPr lang="ro-RO" b="1" dirty="0"/>
              <a:t>Dublarea reprezentărilor verbale cu cele imagistice</a:t>
            </a:r>
            <a:r>
              <a:rPr lang="ro-RO" dirty="0"/>
              <a:t> </a:t>
            </a:r>
            <a:endParaRPr lang="en-US" dirty="0"/>
          </a:p>
          <a:p>
            <a:pPr algn="just"/>
            <a:r>
              <a:rPr lang="ro-RO" dirty="0"/>
              <a:t>d) </a:t>
            </a:r>
            <a:r>
              <a:rPr lang="ro-RO" b="1" dirty="0"/>
              <a:t>Folosirea unor exerciții de transfer</a:t>
            </a:r>
            <a:r>
              <a:rPr lang="ro-RO" dirty="0"/>
              <a:t> (informația învățată o transferăm în contexte variate) </a:t>
            </a:r>
            <a:endParaRPr lang="en-US" dirty="0"/>
          </a:p>
          <a:p>
            <a:pPr algn="just"/>
            <a:r>
              <a:rPr lang="ro-RO" dirty="0"/>
              <a:t>e) </a:t>
            </a:r>
            <a:r>
              <a:rPr lang="ro-RO" b="1" dirty="0"/>
              <a:t>Învățarea mai multor tipuri de cunoștințe</a:t>
            </a:r>
            <a:r>
              <a:rPr lang="ro-RO" b="1" dirty="0" smtClean="0"/>
              <a:t>: declarative, procedurale, condiționale (metacognitive)</a:t>
            </a:r>
            <a:endParaRPr lang="en-US" dirty="0"/>
          </a:p>
          <a:p>
            <a:endParaRPr lang="en-US" dirty="0"/>
          </a:p>
        </p:txBody>
      </p:sp>
    </p:spTree>
    <p:extLst>
      <p:ext uri="{BB962C8B-B14F-4D97-AF65-F5344CB8AC3E}">
        <p14:creationId xmlns:p14="http://schemas.microsoft.com/office/powerpoint/2010/main" val="234798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ro-RO" dirty="0"/>
              <a:t>f) Se recomandă conceperea de </a:t>
            </a:r>
            <a:r>
              <a:rPr lang="ro-RO" b="1" dirty="0"/>
              <a:t>experiențe de învățare memorabile</a:t>
            </a:r>
            <a:r>
              <a:rPr lang="ro-RO" dirty="0"/>
              <a:t> (de exemplu anumite zile sau momente ale orei pot să aibă un impact mai puternic asupra elevilor) </a:t>
            </a:r>
            <a:endParaRPr lang="en-US" dirty="0"/>
          </a:p>
          <a:p>
            <a:r>
              <a:rPr lang="ro-RO" dirty="0"/>
              <a:t>g) </a:t>
            </a:r>
            <a:r>
              <a:rPr lang="ro-RO" b="1" dirty="0"/>
              <a:t>Exersarea automatizării</a:t>
            </a:r>
            <a:r>
              <a:rPr lang="ro-RO" dirty="0"/>
              <a:t> (formarea de deprinderi) </a:t>
            </a:r>
            <a:endParaRPr lang="en-US" dirty="0"/>
          </a:p>
          <a:p>
            <a:pPr algn="just"/>
            <a:r>
              <a:rPr lang="ro-RO" dirty="0"/>
              <a:t>h) Se recomandă să fie luat în calcul </a:t>
            </a:r>
            <a:r>
              <a:rPr lang="ro-RO" b="1" dirty="0"/>
              <a:t>fenomenul </a:t>
            </a:r>
            <a:r>
              <a:rPr lang="ro-RO" b="1" dirty="0" smtClean="0"/>
              <a:t>interferenței (retroactivă, </a:t>
            </a:r>
            <a:r>
              <a:rPr lang="ro-RO" b="1" dirty="0" err="1" smtClean="0"/>
              <a:t>proactivă</a:t>
            </a:r>
            <a:r>
              <a:rPr lang="ro-RO" b="1" dirty="0" smtClean="0"/>
              <a:t>)</a:t>
            </a:r>
            <a:r>
              <a:rPr lang="ro-RO" dirty="0" smtClean="0"/>
              <a:t> </a:t>
            </a:r>
            <a:r>
              <a:rPr lang="ro-RO" dirty="0"/>
              <a:t>care apare atunci când cunoștințele învățate se influențează conducând astfel al reducerea ratei de reactualizare a cunoștințelor.</a:t>
            </a:r>
            <a:endParaRPr lang="en-US" dirty="0"/>
          </a:p>
          <a:p>
            <a:pPr algn="just"/>
            <a:r>
              <a:rPr lang="ro-RO" b="1" dirty="0">
                <a:solidFill>
                  <a:srgbClr val="FF0000"/>
                </a:solidFill>
              </a:rPr>
              <a:t>Interferența retroactivă</a:t>
            </a:r>
            <a:r>
              <a:rPr lang="ro-RO" dirty="0">
                <a:solidFill>
                  <a:srgbClr val="FF0000"/>
                </a:solidFill>
              </a:rPr>
              <a:t> </a:t>
            </a:r>
            <a:r>
              <a:rPr lang="ro-RO" dirty="0"/>
              <a:t>apare atunci când noile informați învățate fac dificilă reamintirea informațiilor învățate anterior. </a:t>
            </a:r>
            <a:endParaRPr lang="ro-RO" dirty="0" smtClean="0"/>
          </a:p>
          <a:p>
            <a:pPr algn="just"/>
            <a:r>
              <a:rPr lang="ro-RO" b="1" dirty="0" smtClean="0">
                <a:solidFill>
                  <a:srgbClr val="FF0000"/>
                </a:solidFill>
              </a:rPr>
              <a:t>Interferența </a:t>
            </a:r>
            <a:r>
              <a:rPr lang="ro-RO" b="1" dirty="0" err="1">
                <a:solidFill>
                  <a:srgbClr val="FF0000"/>
                </a:solidFill>
              </a:rPr>
              <a:t>proactivă</a:t>
            </a:r>
            <a:r>
              <a:rPr lang="ro-RO" dirty="0">
                <a:solidFill>
                  <a:srgbClr val="FF0000"/>
                </a:solidFill>
              </a:rPr>
              <a:t> </a:t>
            </a:r>
            <a:r>
              <a:rPr lang="ro-RO" dirty="0"/>
              <a:t>apare în sens invers, atunci când informațiile învățate anterior fac dificilă reamintirea informațiilor noi</a:t>
            </a:r>
            <a:endParaRPr lang="en-US" dirty="0"/>
          </a:p>
        </p:txBody>
      </p:sp>
      <p:sp>
        <p:nvSpPr>
          <p:cNvPr id="4" name="Title 1"/>
          <p:cNvSpPr>
            <a:spLocks noGrp="1"/>
          </p:cNvSpPr>
          <p:nvPr>
            <p:ph type="title"/>
          </p:nvPr>
        </p:nvSpPr>
        <p:spPr>
          <a:xfrm>
            <a:off x="1097280" y="568036"/>
            <a:ext cx="10058400" cy="933797"/>
          </a:xfrm>
          <a:solidFill>
            <a:schemeClr val="bg2">
              <a:lumMod val="75000"/>
            </a:schemeClr>
          </a:solidFill>
        </p:spPr>
        <p:txBody>
          <a:bodyPr>
            <a:normAutofit/>
          </a:bodyPr>
          <a:lstStyle/>
          <a:p>
            <a:pPr algn="ctr"/>
            <a:r>
              <a:rPr lang="ro-RO" sz="3200" b="1" dirty="0" smtClean="0"/>
              <a:t>Factori care influențează </a:t>
            </a:r>
            <a:br>
              <a:rPr lang="ro-RO" sz="3200" b="1" dirty="0" smtClean="0"/>
            </a:br>
            <a:r>
              <a:rPr lang="ro-RO" sz="3200" b="1" dirty="0" smtClean="0"/>
              <a:t>stocarea informațiilor în MLD</a:t>
            </a:r>
            <a:endParaRPr lang="en-US" sz="3200" b="1" dirty="0"/>
          </a:p>
        </p:txBody>
      </p:sp>
    </p:spTree>
    <p:extLst>
      <p:ext uri="{BB962C8B-B14F-4D97-AF65-F5344CB8AC3E}">
        <p14:creationId xmlns:p14="http://schemas.microsoft.com/office/powerpoint/2010/main" val="2630743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627590"/>
            <a:ext cx="10058400" cy="568037"/>
          </a:xfrm>
          <a:solidFill>
            <a:schemeClr val="accent3">
              <a:lumMod val="75000"/>
            </a:schemeClr>
          </a:solidFill>
        </p:spPr>
        <p:txBody>
          <a:bodyPr>
            <a:normAutofit/>
          </a:bodyPr>
          <a:lstStyle/>
          <a:p>
            <a:pPr algn="ctr"/>
            <a:r>
              <a:rPr lang="ro-RO" sz="2800" b="1" dirty="0"/>
              <a:t>Reactualizarea cunoștințelor din MLD. De ce uităm? </a:t>
            </a:r>
            <a:endParaRPr lang="en-US" sz="2800" dirty="0"/>
          </a:p>
        </p:txBody>
      </p:sp>
      <p:sp>
        <p:nvSpPr>
          <p:cNvPr id="3" name="Content Placeholder 2"/>
          <p:cNvSpPr>
            <a:spLocks noGrp="1"/>
          </p:cNvSpPr>
          <p:nvPr>
            <p:ph idx="1"/>
          </p:nvPr>
        </p:nvSpPr>
        <p:spPr>
          <a:xfrm>
            <a:off x="1097279" y="1409004"/>
            <a:ext cx="10257657" cy="4814375"/>
          </a:xfrm>
        </p:spPr>
        <p:txBody>
          <a:bodyPr>
            <a:noAutofit/>
          </a:bodyPr>
          <a:lstStyle/>
          <a:p>
            <a:pPr algn="just"/>
            <a:r>
              <a:rPr lang="ro-RO" dirty="0"/>
              <a:t>Cunoștințele din MLD sunt mai puțin activate, procesul reamintirii presupune o reactualizare a </a:t>
            </a:r>
            <a:r>
              <a:rPr lang="ro-RO" dirty="0" smtClean="0"/>
              <a:t>acestora.</a:t>
            </a:r>
          </a:p>
          <a:p>
            <a:pPr algn="just"/>
            <a:r>
              <a:rPr lang="ro-RO" b="1" dirty="0" smtClean="0"/>
              <a:t>Uitare</a:t>
            </a:r>
            <a:r>
              <a:rPr lang="ro-RO" dirty="0" smtClean="0"/>
              <a:t>= deficit de reactualizare</a:t>
            </a:r>
          </a:p>
          <a:p>
            <a:pPr algn="just"/>
            <a:r>
              <a:rPr lang="ro-RO" b="1" dirty="0" smtClean="0"/>
              <a:t>Recomandări:</a:t>
            </a:r>
          </a:p>
          <a:p>
            <a:pPr algn="just">
              <a:buFont typeface="Wingdings" panose="05000000000000000000" pitchFamily="2" charset="2"/>
              <a:buChar char="Ø"/>
            </a:pPr>
            <a:r>
              <a:rPr lang="ro-RO" dirty="0" smtClean="0"/>
              <a:t> conceptualizați </a:t>
            </a:r>
            <a:r>
              <a:rPr lang="ro-RO" b="1" dirty="0"/>
              <a:t>repetarea</a:t>
            </a:r>
            <a:r>
              <a:rPr lang="ro-RO" dirty="0"/>
              <a:t> cunoștințelor ca o strategie de a permite acestora să aibă un rest de </a:t>
            </a:r>
            <a:r>
              <a:rPr lang="ro-RO" dirty="0" smtClean="0"/>
              <a:t>activare</a:t>
            </a:r>
          </a:p>
          <a:p>
            <a:pPr algn="just">
              <a:buFont typeface="Wingdings" panose="05000000000000000000" pitchFamily="2" charset="2"/>
              <a:buChar char="Ø"/>
            </a:pPr>
            <a:r>
              <a:rPr lang="ro-RO" dirty="0"/>
              <a:t> construiți </a:t>
            </a:r>
            <a:r>
              <a:rPr lang="ro-RO" b="1" dirty="0" smtClean="0"/>
              <a:t>rețele/hărți mentale</a:t>
            </a:r>
            <a:r>
              <a:rPr lang="ro-RO" dirty="0" smtClean="0"/>
              <a:t> </a:t>
            </a:r>
            <a:r>
              <a:rPr lang="ro-RO" dirty="0"/>
              <a:t>care să permită reamintirea </a:t>
            </a:r>
            <a:r>
              <a:rPr lang="ro-RO" dirty="0" smtClean="0"/>
              <a:t>materialului </a:t>
            </a:r>
          </a:p>
          <a:p>
            <a:pPr algn="just">
              <a:buFont typeface="Wingdings" panose="05000000000000000000" pitchFamily="2" charset="2"/>
              <a:buChar char="Ø"/>
            </a:pPr>
            <a:r>
              <a:rPr lang="ro-RO" dirty="0" smtClean="0"/>
              <a:t> </a:t>
            </a:r>
            <a:r>
              <a:rPr lang="ro-RO" b="1" dirty="0" smtClean="0"/>
              <a:t>organizarea</a:t>
            </a:r>
            <a:r>
              <a:rPr lang="ro-RO" dirty="0" smtClean="0"/>
              <a:t> </a:t>
            </a:r>
            <a:r>
              <a:rPr lang="ro-RO" b="1" dirty="0" smtClean="0"/>
              <a:t>logică</a:t>
            </a:r>
            <a:r>
              <a:rPr lang="ro-RO" dirty="0" smtClean="0"/>
              <a:t> a informațiilor (scheme, scenarii etc)</a:t>
            </a:r>
          </a:p>
          <a:p>
            <a:pPr algn="just">
              <a:buFont typeface="Wingdings" panose="05000000000000000000" pitchFamily="2" charset="2"/>
              <a:buChar char="Ø"/>
            </a:pPr>
            <a:r>
              <a:rPr lang="ro-RO" b="1" dirty="0" smtClean="0"/>
              <a:t> adâncimea procesării </a:t>
            </a:r>
            <a:r>
              <a:rPr lang="ro-RO" dirty="0" err="1" smtClean="0"/>
              <a:t>Craik</a:t>
            </a:r>
            <a:r>
              <a:rPr lang="ro-RO" dirty="0" smtClean="0"/>
              <a:t> </a:t>
            </a:r>
            <a:r>
              <a:rPr lang="ro-RO" dirty="0"/>
              <a:t>și </a:t>
            </a:r>
            <a:r>
              <a:rPr lang="ro-RO" dirty="0" err="1"/>
              <a:t>Lockart</a:t>
            </a:r>
            <a:r>
              <a:rPr lang="ro-RO" dirty="0"/>
              <a:t> (1972</a:t>
            </a:r>
            <a:r>
              <a:rPr lang="ro-RO" dirty="0" smtClean="0"/>
              <a:t>)</a:t>
            </a:r>
          </a:p>
          <a:p>
            <a:pPr algn="just">
              <a:buFont typeface="Wingdings" panose="05000000000000000000" pitchFamily="2" charset="2"/>
              <a:buChar char="Ø"/>
            </a:pPr>
            <a:r>
              <a:rPr lang="ro-RO" b="1" dirty="0"/>
              <a:t> </a:t>
            </a:r>
            <a:r>
              <a:rPr lang="ro-RO" b="1" dirty="0" smtClean="0"/>
              <a:t>dependența memoriei de context (extern și intern= stare)</a:t>
            </a:r>
          </a:p>
          <a:p>
            <a:pPr algn="just">
              <a:buFont typeface="Wingdings" panose="05000000000000000000" pitchFamily="2" charset="2"/>
              <a:buChar char="Ø"/>
            </a:pPr>
            <a:r>
              <a:rPr lang="ro-RO" dirty="0" smtClean="0"/>
              <a:t> </a:t>
            </a:r>
            <a:r>
              <a:rPr lang="ro-RO" b="1" dirty="0" smtClean="0"/>
              <a:t>prelucrări ascendente </a:t>
            </a:r>
            <a:r>
              <a:rPr lang="ro-RO" dirty="0" smtClean="0"/>
              <a:t>(</a:t>
            </a:r>
            <a:r>
              <a:rPr lang="ro-RO" dirty="0" err="1" smtClean="0"/>
              <a:t>bottom</a:t>
            </a:r>
            <a:r>
              <a:rPr lang="ro-RO" dirty="0" smtClean="0"/>
              <a:t> </a:t>
            </a:r>
            <a:r>
              <a:rPr lang="ro-RO" dirty="0" err="1" smtClean="0"/>
              <a:t>up</a:t>
            </a:r>
            <a:r>
              <a:rPr lang="ro-RO" dirty="0" smtClean="0"/>
              <a:t>) și </a:t>
            </a:r>
            <a:r>
              <a:rPr lang="ro-RO" b="1" dirty="0" smtClean="0"/>
              <a:t>descendente</a:t>
            </a:r>
            <a:r>
              <a:rPr lang="ro-RO" dirty="0" smtClean="0"/>
              <a:t> (top </a:t>
            </a:r>
            <a:r>
              <a:rPr lang="ro-RO" dirty="0" err="1" smtClean="0"/>
              <a:t>down</a:t>
            </a:r>
            <a:r>
              <a:rPr lang="ro-RO" dirty="0" smtClean="0"/>
              <a:t>): memoria constructivă</a:t>
            </a:r>
            <a:endParaRPr lang="en-US" dirty="0"/>
          </a:p>
        </p:txBody>
      </p:sp>
    </p:spTree>
    <p:extLst>
      <p:ext uri="{BB962C8B-B14F-4D97-AF65-F5344CB8AC3E}">
        <p14:creationId xmlns:p14="http://schemas.microsoft.com/office/powerpoint/2010/main" val="1322526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00545"/>
            <a:ext cx="10058400" cy="568037"/>
          </a:xfrm>
          <a:solidFill>
            <a:schemeClr val="accent3">
              <a:lumMod val="75000"/>
            </a:schemeClr>
          </a:solidFill>
        </p:spPr>
        <p:txBody>
          <a:bodyPr>
            <a:normAutofit/>
          </a:bodyPr>
          <a:lstStyle/>
          <a:p>
            <a:pPr algn="ctr"/>
            <a:r>
              <a:rPr lang="ro-RO" sz="2800" b="1" dirty="0" smtClean="0"/>
              <a:t>Factori </a:t>
            </a:r>
            <a:r>
              <a:rPr lang="ro-RO" sz="3200" b="1" dirty="0" smtClean="0"/>
              <a:t>implicați</a:t>
            </a:r>
            <a:r>
              <a:rPr lang="ro-RO" sz="2800" b="1" dirty="0" smtClean="0"/>
              <a:t> în uitare, false amintiri</a:t>
            </a:r>
            <a:endParaRPr lang="en-US" sz="2800" dirty="0"/>
          </a:p>
        </p:txBody>
      </p:sp>
      <p:sp>
        <p:nvSpPr>
          <p:cNvPr id="3" name="Content Placeholder 2"/>
          <p:cNvSpPr>
            <a:spLocks noGrp="1"/>
          </p:cNvSpPr>
          <p:nvPr>
            <p:ph idx="1"/>
          </p:nvPr>
        </p:nvSpPr>
        <p:spPr>
          <a:xfrm>
            <a:off x="1097280" y="1845733"/>
            <a:ext cx="10058400" cy="4416521"/>
          </a:xfrm>
        </p:spPr>
        <p:txBody>
          <a:bodyPr>
            <a:normAutofit fontScale="92500" lnSpcReduction="20000"/>
          </a:bodyPr>
          <a:lstStyle/>
          <a:p>
            <a:pPr algn="just">
              <a:buFont typeface="Wingdings" panose="05000000000000000000" pitchFamily="2" charset="2"/>
              <a:buChar char="v"/>
            </a:pPr>
            <a:r>
              <a:rPr lang="ro-RO" sz="2400" dirty="0" smtClean="0"/>
              <a:t> emoționali</a:t>
            </a:r>
          </a:p>
          <a:p>
            <a:pPr algn="just">
              <a:buFont typeface="Wingdings" panose="05000000000000000000" pitchFamily="2" charset="2"/>
              <a:buChar char="v"/>
            </a:pPr>
            <a:r>
              <a:rPr lang="ro-RO" sz="2400" dirty="0"/>
              <a:t> </a:t>
            </a:r>
            <a:r>
              <a:rPr lang="ro-RO" sz="2400" dirty="0" smtClean="0"/>
              <a:t>amintirile blitz/”</a:t>
            </a:r>
            <a:r>
              <a:rPr lang="ro-RO" sz="2400" dirty="0" err="1" smtClean="0"/>
              <a:t>flashbulb</a:t>
            </a:r>
            <a:r>
              <a:rPr lang="ro-RO" sz="2400" dirty="0" smtClean="0"/>
              <a:t>”</a:t>
            </a:r>
          </a:p>
          <a:p>
            <a:pPr algn="just">
              <a:buFont typeface="Wingdings" panose="05000000000000000000" pitchFamily="2" charset="2"/>
              <a:buChar char="v"/>
            </a:pPr>
            <a:r>
              <a:rPr lang="ro-RO" sz="2400" dirty="0"/>
              <a:t> </a:t>
            </a:r>
            <a:r>
              <a:rPr lang="ro-RO" sz="2400" dirty="0" smtClean="0"/>
              <a:t>blocaje (ex. dialogul intern negativ în anxietate poate interfera cu reactualizarea)</a:t>
            </a:r>
          </a:p>
          <a:p>
            <a:pPr algn="just">
              <a:buFont typeface="Wingdings" panose="05000000000000000000" pitchFamily="2" charset="2"/>
              <a:buChar char="v"/>
            </a:pPr>
            <a:r>
              <a:rPr lang="ro-RO" sz="2400" dirty="0"/>
              <a:t> </a:t>
            </a:r>
            <a:r>
              <a:rPr lang="ro-RO" sz="2400" dirty="0" smtClean="0"/>
              <a:t>efecte de context (starea internă)</a:t>
            </a:r>
          </a:p>
          <a:p>
            <a:pPr algn="just">
              <a:buFont typeface="Wingdings" panose="05000000000000000000" pitchFamily="2" charset="2"/>
              <a:buChar char="v"/>
            </a:pPr>
            <a:r>
              <a:rPr lang="ro-RO" sz="2400" dirty="0"/>
              <a:t> </a:t>
            </a:r>
            <a:r>
              <a:rPr lang="ro-RO" sz="2400" dirty="0" smtClean="0"/>
              <a:t>refularea (blocare activă)</a:t>
            </a:r>
          </a:p>
          <a:p>
            <a:pPr algn="just">
              <a:buFont typeface="Wingdings" panose="05000000000000000000" pitchFamily="2" charset="2"/>
              <a:buChar char="v"/>
            </a:pPr>
            <a:r>
              <a:rPr lang="ro-RO" sz="2400" dirty="0"/>
              <a:t> </a:t>
            </a:r>
            <a:r>
              <a:rPr lang="ro-RO" sz="2400" dirty="0" smtClean="0"/>
              <a:t>amnezia </a:t>
            </a:r>
            <a:r>
              <a:rPr lang="ro-RO" sz="2400" dirty="0" err="1" smtClean="0"/>
              <a:t>anterogradă</a:t>
            </a:r>
            <a:r>
              <a:rPr lang="ro-RO" sz="2400" dirty="0" smtClean="0"/>
              <a:t>/retrogradă</a:t>
            </a:r>
          </a:p>
          <a:p>
            <a:pPr algn="just">
              <a:buFont typeface="Wingdings" panose="05000000000000000000" pitchFamily="2" charset="2"/>
              <a:buChar char="v"/>
            </a:pPr>
            <a:r>
              <a:rPr lang="ro-RO" sz="2400" dirty="0"/>
              <a:t> </a:t>
            </a:r>
            <a:r>
              <a:rPr lang="ro-RO" sz="2400" dirty="0" smtClean="0"/>
              <a:t>amnezia copilăriei- incapacitatea de a ne reaminti primii 3-5 ani din viață-diferențe masive de </a:t>
            </a:r>
            <a:r>
              <a:rPr lang="ro-RO" sz="2400" dirty="0" err="1" smtClean="0"/>
              <a:t>encodare</a:t>
            </a:r>
            <a:r>
              <a:rPr lang="ro-RO" sz="2400" dirty="0" smtClean="0"/>
              <a:t> copil-adult</a:t>
            </a:r>
          </a:p>
          <a:p>
            <a:pPr algn="just">
              <a:buFont typeface="Wingdings" panose="05000000000000000000" pitchFamily="2" charset="2"/>
              <a:buChar char="v"/>
            </a:pPr>
            <a:r>
              <a:rPr lang="ro-RO" sz="2400" dirty="0"/>
              <a:t> </a:t>
            </a:r>
            <a:r>
              <a:rPr lang="ro-RO" sz="2400" dirty="0" err="1" smtClean="0"/>
              <a:t>amorsaj</a:t>
            </a:r>
            <a:endParaRPr lang="ro-RO" sz="2400" dirty="0" smtClean="0"/>
          </a:p>
          <a:p>
            <a:pPr algn="just">
              <a:buFont typeface="Wingdings" panose="05000000000000000000" pitchFamily="2" charset="2"/>
              <a:buChar char="v"/>
            </a:pPr>
            <a:r>
              <a:rPr lang="ro-RO" sz="2400" dirty="0"/>
              <a:t> </a:t>
            </a:r>
            <a:r>
              <a:rPr lang="ro-RO" sz="2400" dirty="0" smtClean="0"/>
              <a:t>sugestibilitate</a:t>
            </a:r>
            <a:endParaRPr lang="en-US" sz="2400" dirty="0"/>
          </a:p>
        </p:txBody>
      </p:sp>
    </p:spTree>
    <p:extLst>
      <p:ext uri="{BB962C8B-B14F-4D97-AF65-F5344CB8AC3E}">
        <p14:creationId xmlns:p14="http://schemas.microsoft.com/office/powerpoint/2010/main" val="2306585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0501"/>
            <a:ext cx="10058400" cy="868081"/>
          </a:xfrm>
          <a:solidFill>
            <a:schemeClr val="accent3">
              <a:lumMod val="75000"/>
            </a:schemeClr>
          </a:solidFill>
        </p:spPr>
        <p:txBody>
          <a:bodyPr>
            <a:normAutofit/>
          </a:bodyPr>
          <a:lstStyle/>
          <a:p>
            <a:pPr algn="ctr"/>
            <a:r>
              <a:rPr lang="ro-RO" sz="2800" b="1" dirty="0"/>
              <a:t>Reactualizarea cunoștințelor din </a:t>
            </a:r>
            <a:r>
              <a:rPr lang="ro-RO" sz="2800" b="1" dirty="0" smtClean="0"/>
              <a:t>MLD: </a:t>
            </a:r>
            <a:br>
              <a:rPr lang="ro-RO" sz="2800" b="1" dirty="0" smtClean="0"/>
            </a:br>
            <a:r>
              <a:rPr lang="ro-RO" sz="2800" b="1" dirty="0" smtClean="0"/>
              <a:t>reconstrucții post eveniment</a:t>
            </a:r>
            <a:endParaRPr lang="en-US" sz="2800" dirty="0"/>
          </a:p>
        </p:txBody>
      </p:sp>
      <p:sp>
        <p:nvSpPr>
          <p:cNvPr id="3" name="Content Placeholder 2"/>
          <p:cNvSpPr>
            <a:spLocks noGrp="1"/>
          </p:cNvSpPr>
          <p:nvPr>
            <p:ph idx="1"/>
          </p:nvPr>
        </p:nvSpPr>
        <p:spPr/>
        <p:txBody>
          <a:bodyPr>
            <a:normAutofit/>
          </a:bodyPr>
          <a:lstStyle/>
          <a:p>
            <a:pPr algn="just"/>
            <a:r>
              <a:rPr lang="ro-RO" sz="2400" b="1" dirty="0" smtClean="0"/>
              <a:t>Studiu </a:t>
            </a:r>
            <a:r>
              <a:rPr lang="ro-RO" sz="2400" b="1" dirty="0" err="1" smtClean="0"/>
              <a:t>Loftus</a:t>
            </a:r>
            <a:r>
              <a:rPr lang="ro-RO" sz="2400" b="1" dirty="0" smtClean="0"/>
              <a:t> &amp; </a:t>
            </a:r>
            <a:r>
              <a:rPr lang="ro-RO" sz="2400" b="1" dirty="0" err="1" smtClean="0"/>
              <a:t>Loftus</a:t>
            </a:r>
            <a:r>
              <a:rPr lang="ro-RO" sz="2400" b="1" dirty="0" smtClean="0"/>
              <a:t> (1975) </a:t>
            </a:r>
            <a:r>
              <a:rPr lang="ro-RO" sz="2400" b="1" dirty="0" smtClean="0">
                <a:solidFill>
                  <a:schemeClr val="accent1">
                    <a:lumMod val="75000"/>
                  </a:schemeClr>
                </a:solidFill>
              </a:rPr>
              <a:t>memoria martorilor</a:t>
            </a:r>
          </a:p>
          <a:p>
            <a:pPr algn="just"/>
            <a:r>
              <a:rPr lang="ro-RO" sz="2400" dirty="0" smtClean="0"/>
              <a:t>Cât de repede mergeau mașinile atunci când s-au </a:t>
            </a:r>
            <a:r>
              <a:rPr lang="ro-RO" sz="2400" b="1" i="1" dirty="0" smtClean="0">
                <a:solidFill>
                  <a:srgbClr val="FF0000"/>
                </a:solidFill>
              </a:rPr>
              <a:t>izbit</a:t>
            </a:r>
            <a:r>
              <a:rPr lang="ro-RO" sz="2400" dirty="0" smtClean="0"/>
              <a:t> între ele?</a:t>
            </a:r>
          </a:p>
          <a:p>
            <a:pPr algn="just"/>
            <a:r>
              <a:rPr lang="ro-RO" sz="2400" dirty="0" smtClean="0"/>
              <a:t>Cât de repede mergeau mașinile atunci când s-au </a:t>
            </a:r>
            <a:r>
              <a:rPr lang="ro-RO" sz="2400" b="1" i="1" dirty="0" smtClean="0">
                <a:solidFill>
                  <a:srgbClr val="FF0000"/>
                </a:solidFill>
              </a:rPr>
              <a:t>lovit</a:t>
            </a:r>
            <a:r>
              <a:rPr lang="ro-RO" sz="2400" dirty="0" smtClean="0"/>
              <a:t> între ele?</a:t>
            </a:r>
          </a:p>
          <a:p>
            <a:pPr algn="just"/>
            <a:endParaRPr lang="ro-RO" sz="2400" b="1" dirty="0" smtClean="0"/>
          </a:p>
          <a:p>
            <a:pPr algn="just"/>
            <a:r>
              <a:rPr lang="ro-RO" sz="2400" b="1" dirty="0" smtClean="0"/>
              <a:t>La o săptămână</a:t>
            </a:r>
          </a:p>
          <a:p>
            <a:pPr algn="just"/>
            <a:r>
              <a:rPr lang="ro-RO" sz="2400" dirty="0" smtClean="0"/>
              <a:t>Ați văzut vreun parbriz spart?</a:t>
            </a:r>
          </a:p>
          <a:p>
            <a:pPr algn="just"/>
            <a:r>
              <a:rPr lang="ro-RO" sz="2400" dirty="0" smtClean="0"/>
              <a:t>(nu era niciun parbriz spart în filmul vizionat)</a:t>
            </a:r>
            <a:endParaRPr lang="en-US" sz="2400" dirty="0"/>
          </a:p>
        </p:txBody>
      </p:sp>
      <p:pic>
        <p:nvPicPr>
          <p:cNvPr id="8196" name="Picture 4" descr="Cartoon car accident Royalty Free Vector Image"/>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6274"/>
          <a:stretch/>
        </p:blipFill>
        <p:spPr bwMode="auto">
          <a:xfrm>
            <a:off x="7606146" y="3750918"/>
            <a:ext cx="4339244" cy="249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48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00545"/>
            <a:ext cx="10058400" cy="568037"/>
          </a:xfrm>
          <a:solidFill>
            <a:schemeClr val="accent3">
              <a:lumMod val="75000"/>
            </a:schemeClr>
          </a:solidFill>
        </p:spPr>
        <p:txBody>
          <a:bodyPr>
            <a:normAutofit/>
          </a:bodyPr>
          <a:lstStyle/>
          <a:p>
            <a:pPr algn="ctr"/>
            <a:r>
              <a:rPr lang="ro-RO" sz="2800" b="1" dirty="0"/>
              <a:t>Reactualizarea cunoștințelor din </a:t>
            </a:r>
            <a:r>
              <a:rPr lang="ro-RO" sz="2800" b="1" dirty="0" smtClean="0"/>
              <a:t>MLD: reconstrucții</a:t>
            </a:r>
            <a:endParaRPr lang="en-US" sz="2800" dirty="0"/>
          </a:p>
        </p:txBody>
      </p:sp>
      <p:sp>
        <p:nvSpPr>
          <p:cNvPr id="3" name="Content Placeholder 2"/>
          <p:cNvSpPr>
            <a:spLocks noGrp="1"/>
          </p:cNvSpPr>
          <p:nvPr>
            <p:ph idx="1"/>
          </p:nvPr>
        </p:nvSpPr>
        <p:spPr/>
        <p:txBody>
          <a:bodyPr>
            <a:normAutofit fontScale="85000" lnSpcReduction="20000"/>
          </a:bodyPr>
          <a:lstStyle/>
          <a:p>
            <a:pPr algn="just"/>
            <a:r>
              <a:rPr lang="ro-RO" sz="2400" b="1" dirty="0" smtClean="0"/>
              <a:t>Stereotipuri= </a:t>
            </a:r>
            <a:r>
              <a:rPr lang="ro-RO" sz="2400" dirty="0" smtClean="0"/>
              <a:t>pachete de raționamente despre trăsăturile de personalitate sau atributele fizice ale unui grup de persoane</a:t>
            </a:r>
          </a:p>
          <a:p>
            <a:pPr algn="just"/>
            <a:r>
              <a:rPr lang="ro-RO" sz="2400" dirty="0"/>
              <a:t>Stereotipurile=scheme</a:t>
            </a:r>
          </a:p>
          <a:p>
            <a:pPr algn="just"/>
            <a:r>
              <a:rPr lang="ro-RO" sz="2400" b="1" dirty="0" smtClean="0">
                <a:solidFill>
                  <a:srgbClr val="C00000"/>
                </a:solidFill>
              </a:rPr>
              <a:t>Testarea stereotipurilor implicite:</a:t>
            </a:r>
          </a:p>
          <a:p>
            <a:pPr algn="just"/>
            <a:r>
              <a:rPr lang="ro-RO" sz="2400" b="1" dirty="0" smtClean="0">
                <a:solidFill>
                  <a:srgbClr val="C00000"/>
                </a:solidFill>
              </a:rPr>
              <a:t>https</a:t>
            </a:r>
            <a:r>
              <a:rPr lang="ro-RO" sz="2400" b="1" dirty="0">
                <a:solidFill>
                  <a:srgbClr val="C00000"/>
                </a:solidFill>
              </a:rPr>
              <a:t>://implicit.harvard.edu/implicit/takeatest.html</a:t>
            </a:r>
            <a:endParaRPr lang="ro-RO" sz="2400" b="1" dirty="0" smtClean="0">
              <a:solidFill>
                <a:srgbClr val="C00000"/>
              </a:solidFill>
            </a:endParaRPr>
          </a:p>
          <a:p>
            <a:pPr marL="0" indent="0" algn="just">
              <a:buNone/>
            </a:pPr>
            <a:endParaRPr lang="ro-RO" sz="2400" b="1" dirty="0" smtClean="0"/>
          </a:p>
          <a:p>
            <a:pPr marL="0" indent="0" algn="just">
              <a:buNone/>
            </a:pPr>
            <a:r>
              <a:rPr lang="ro-RO" sz="2400" b="1" dirty="0" smtClean="0"/>
              <a:t>Scheme</a:t>
            </a:r>
            <a:endParaRPr lang="ro-RO" sz="2400" dirty="0"/>
          </a:p>
          <a:p>
            <a:pPr algn="just">
              <a:buFont typeface="Wingdings" panose="05000000000000000000" pitchFamily="2" charset="2"/>
              <a:buChar char="q"/>
            </a:pPr>
            <a:r>
              <a:rPr lang="ro-RO" sz="2400" dirty="0" smtClean="0"/>
              <a:t> reprezentări mentale ale unei clase de indivizi, obiecte, evenimente sau situații</a:t>
            </a:r>
          </a:p>
          <a:p>
            <a:pPr algn="just">
              <a:buFont typeface="Wingdings" panose="05000000000000000000" pitchFamily="2" charset="2"/>
              <a:buChar char="q"/>
            </a:pPr>
            <a:r>
              <a:rPr lang="ro-RO" sz="2400" dirty="0" smtClean="0"/>
              <a:t> afectează atât </a:t>
            </a:r>
            <a:r>
              <a:rPr lang="ro-RO" sz="2400" dirty="0" err="1" smtClean="0"/>
              <a:t>encodarea</a:t>
            </a:r>
            <a:r>
              <a:rPr lang="ro-RO" sz="2400" dirty="0" smtClean="0"/>
              <a:t> informației, cât și reactualizarea</a:t>
            </a:r>
          </a:p>
          <a:p>
            <a:pPr algn="just">
              <a:buFont typeface="Wingdings" panose="05000000000000000000" pitchFamily="2" charset="2"/>
              <a:buChar char="q"/>
            </a:pPr>
            <a:r>
              <a:rPr lang="ro-RO" sz="2400" dirty="0"/>
              <a:t> </a:t>
            </a:r>
            <a:r>
              <a:rPr lang="ro-RO" sz="2400" dirty="0" smtClean="0"/>
              <a:t>dacă o schemă este activă atunci când citim o poveste avem tendința să </a:t>
            </a:r>
            <a:r>
              <a:rPr lang="ro-RO" sz="2400" dirty="0" err="1" smtClean="0"/>
              <a:t>encodăm</a:t>
            </a:r>
            <a:r>
              <a:rPr lang="ro-RO" sz="2400" dirty="0" smtClean="0"/>
              <a:t> în special faptele care sunt legate de schemă</a:t>
            </a:r>
          </a:p>
          <a:p>
            <a:pPr marL="0" indent="0" algn="just">
              <a:buNone/>
            </a:pPr>
            <a:endParaRPr lang="ro-RO" sz="2400" dirty="0" smtClean="0"/>
          </a:p>
          <a:p>
            <a:pPr algn="just"/>
            <a:endParaRPr lang="en-US" sz="2400" dirty="0"/>
          </a:p>
        </p:txBody>
      </p:sp>
    </p:spTree>
    <p:extLst>
      <p:ext uri="{BB962C8B-B14F-4D97-AF65-F5344CB8AC3E}">
        <p14:creationId xmlns:p14="http://schemas.microsoft.com/office/powerpoint/2010/main" val="3889031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internet is eating your memory, but something better is taking its place"/>
          <p:cNvPicPr>
            <a:picLocks noChangeAspect="1" noChangeArrowheads="1"/>
          </p:cNvPicPr>
          <p:nvPr/>
        </p:nvPicPr>
        <p:blipFill>
          <a:blip r:embed="rId2">
            <a:clrChange>
              <a:clrFrom>
                <a:srgbClr val="FEFFFF"/>
              </a:clrFrom>
              <a:clrTo>
                <a:srgbClr val="FE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5594" y="243446"/>
            <a:ext cx="8229600" cy="5963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2206286912"/>
              </p:ext>
            </p:extLst>
          </p:nvPr>
        </p:nvGraphicFramePr>
        <p:xfrm>
          <a:off x="2032000" y="719666"/>
          <a:ext cx="861325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097280" y="586853"/>
            <a:ext cx="10058400" cy="713778"/>
          </a:xfrm>
          <a:solidFill>
            <a:schemeClr val="bg1">
              <a:lumMod val="65000"/>
            </a:schemeClr>
          </a:solidFill>
        </p:spPr>
        <p:txBody>
          <a:bodyPr/>
          <a:lstStyle/>
          <a:p>
            <a:pPr algn="ctr"/>
            <a:r>
              <a:rPr lang="ro-RO" b="1" dirty="0" smtClean="0"/>
              <a:t>Procesele memoriei</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465480560"/>
              </p:ext>
            </p:extLst>
          </p:nvPr>
        </p:nvGraphicFramePr>
        <p:xfrm>
          <a:off x="2032000" y="4145254"/>
          <a:ext cx="8613255" cy="640080"/>
        </p:xfrm>
        <a:graphic>
          <a:graphicData uri="http://schemas.openxmlformats.org/drawingml/2006/table">
            <a:tbl>
              <a:tblPr firstRow="1" bandRow="1">
                <a:tableStyleId>{5C22544A-7EE6-4342-B048-85BDC9FD1C3A}</a:tableStyleId>
              </a:tblPr>
              <a:tblGrid>
                <a:gridCol w="2871085">
                  <a:extLst>
                    <a:ext uri="{9D8B030D-6E8A-4147-A177-3AD203B41FA5}">
                      <a16:colId xmlns:a16="http://schemas.microsoft.com/office/drawing/2014/main" val="418227181"/>
                    </a:ext>
                  </a:extLst>
                </a:gridCol>
                <a:gridCol w="2871085">
                  <a:extLst>
                    <a:ext uri="{9D8B030D-6E8A-4147-A177-3AD203B41FA5}">
                      <a16:colId xmlns:a16="http://schemas.microsoft.com/office/drawing/2014/main" val="196813381"/>
                    </a:ext>
                  </a:extLst>
                </a:gridCol>
                <a:gridCol w="2871085">
                  <a:extLst>
                    <a:ext uri="{9D8B030D-6E8A-4147-A177-3AD203B41FA5}">
                      <a16:colId xmlns:a16="http://schemas.microsoft.com/office/drawing/2014/main" val="3628668283"/>
                    </a:ext>
                  </a:extLst>
                </a:gridCol>
              </a:tblGrid>
              <a:tr h="370840">
                <a:tc>
                  <a:txBody>
                    <a:bodyPr/>
                    <a:lstStyle/>
                    <a:p>
                      <a:pPr algn="ctr"/>
                      <a:r>
                        <a:rPr lang="ro-RO" dirty="0" smtClean="0"/>
                        <a:t>Introducere</a:t>
                      </a:r>
                      <a:r>
                        <a:rPr lang="ro-RO" baseline="0" dirty="0" smtClean="0"/>
                        <a:t> în memorie</a:t>
                      </a:r>
                      <a:endParaRPr lang="en-US" dirty="0"/>
                    </a:p>
                  </a:txBody>
                  <a:tcPr>
                    <a:solidFill>
                      <a:schemeClr val="bg2">
                        <a:lumMod val="25000"/>
                      </a:schemeClr>
                    </a:solidFill>
                  </a:tcPr>
                </a:tc>
                <a:tc>
                  <a:txBody>
                    <a:bodyPr/>
                    <a:lstStyle/>
                    <a:p>
                      <a:pPr algn="ctr"/>
                      <a:r>
                        <a:rPr lang="ro-RO" dirty="0" smtClean="0"/>
                        <a:t>Menținere în memorie</a:t>
                      </a:r>
                      <a:endParaRPr lang="en-US" dirty="0"/>
                    </a:p>
                  </a:txBody>
                  <a:tcPr>
                    <a:solidFill>
                      <a:schemeClr val="bg2">
                        <a:lumMod val="25000"/>
                      </a:schemeClr>
                    </a:solidFill>
                  </a:tcPr>
                </a:tc>
                <a:tc>
                  <a:txBody>
                    <a:bodyPr/>
                    <a:lstStyle/>
                    <a:p>
                      <a:pPr algn="ctr"/>
                      <a:r>
                        <a:rPr lang="ro-RO" dirty="0" smtClean="0"/>
                        <a:t>Recuperare</a:t>
                      </a:r>
                      <a:r>
                        <a:rPr lang="ro-RO" baseline="0" dirty="0" smtClean="0"/>
                        <a:t> din memorie</a:t>
                      </a:r>
                      <a:endParaRPr lang="en-US" dirty="0"/>
                    </a:p>
                  </a:txBody>
                  <a:tcPr>
                    <a:solidFill>
                      <a:schemeClr val="bg2">
                        <a:lumMod val="25000"/>
                      </a:schemeClr>
                    </a:solidFill>
                  </a:tcPr>
                </a:tc>
                <a:extLst>
                  <a:ext uri="{0D108BD9-81ED-4DB2-BD59-A6C34878D82A}">
                    <a16:rowId xmlns:a16="http://schemas.microsoft.com/office/drawing/2014/main" val="702149337"/>
                  </a:ext>
                </a:extLst>
              </a:tr>
            </a:tbl>
          </a:graphicData>
        </a:graphic>
      </p:graphicFrame>
    </p:spTree>
    <p:extLst>
      <p:ext uri="{BB962C8B-B14F-4D97-AF65-F5344CB8AC3E}">
        <p14:creationId xmlns:p14="http://schemas.microsoft.com/office/powerpoint/2010/main" val="2135118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5910"/>
            <a:ext cx="10058400" cy="1191450"/>
          </a:xfrm>
          <a:solidFill>
            <a:schemeClr val="bg2">
              <a:lumMod val="75000"/>
            </a:schemeClr>
          </a:solidFill>
        </p:spPr>
        <p:txBody>
          <a:bodyPr>
            <a:normAutofit fontScale="90000"/>
          </a:bodyPr>
          <a:lstStyle/>
          <a:p>
            <a:pPr algn="ctr"/>
            <a:r>
              <a:rPr lang="ro-RO" dirty="0" smtClean="0"/>
              <a:t>Contracararea </a:t>
            </a:r>
            <a:r>
              <a:rPr lang="ro-RO" dirty="0" err="1" smtClean="0"/>
              <a:t>biasării</a:t>
            </a:r>
            <a:r>
              <a:rPr lang="ro-RO" dirty="0" smtClean="0"/>
              <a:t> implicite în selecția femeilor prin ”</a:t>
            </a:r>
            <a:r>
              <a:rPr lang="ro-RO" dirty="0" err="1" smtClean="0"/>
              <a:t>blind</a:t>
            </a:r>
            <a:r>
              <a:rPr lang="ro-RO" dirty="0" smtClean="0"/>
              <a:t> </a:t>
            </a:r>
            <a:r>
              <a:rPr lang="ro-RO" dirty="0" err="1" smtClean="0"/>
              <a:t>auditions</a:t>
            </a:r>
            <a:r>
              <a:rPr lang="ro-RO" dirty="0" smtClean="0"/>
              <a:t>” </a:t>
            </a:r>
            <a:endParaRPr lang="en-US" dirty="0"/>
          </a:p>
        </p:txBody>
      </p:sp>
      <p:pic>
        <p:nvPicPr>
          <p:cNvPr id="1026" name="Picture 2" descr="G-thwarting-implicit-b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690" y="1704022"/>
            <a:ext cx="6286500" cy="41243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74690" y="5949018"/>
            <a:ext cx="10162134" cy="369332"/>
          </a:xfrm>
          <a:prstGeom prst="rect">
            <a:avLst/>
          </a:prstGeom>
        </p:spPr>
        <p:txBody>
          <a:bodyPr wrap="square">
            <a:spAutoFit/>
          </a:bodyPr>
          <a:lstStyle/>
          <a:p>
            <a:r>
              <a:rPr lang="en-US" dirty="0"/>
              <a:t>https://www.discovermagazine.com/mind/curbing-implicit-bias-what-works-and-what-doesnt</a:t>
            </a:r>
          </a:p>
        </p:txBody>
      </p:sp>
      <p:sp>
        <p:nvSpPr>
          <p:cNvPr id="6" name="Rectangle 5"/>
          <p:cNvSpPr/>
          <p:nvPr/>
        </p:nvSpPr>
        <p:spPr>
          <a:xfrm>
            <a:off x="7888406" y="1858030"/>
            <a:ext cx="3548418" cy="3970318"/>
          </a:xfrm>
          <a:prstGeom prst="rect">
            <a:avLst/>
          </a:prstGeom>
        </p:spPr>
        <p:txBody>
          <a:bodyPr wrap="square">
            <a:spAutoFit/>
          </a:bodyPr>
          <a:lstStyle/>
          <a:p>
            <a:pPr algn="just"/>
            <a:r>
              <a:rPr lang="en-US" dirty="0">
                <a:solidFill>
                  <a:srgbClr val="757575"/>
                </a:solidFill>
                <a:latin typeface="Nunito Sans"/>
              </a:rPr>
              <a:t>Implementing </a:t>
            </a:r>
            <a:r>
              <a:rPr lang="en-US" b="1" dirty="0">
                <a:solidFill>
                  <a:srgbClr val="757575"/>
                </a:solidFill>
                <a:latin typeface="Nunito Sans"/>
              </a:rPr>
              <a:t>blind auditions </a:t>
            </a:r>
            <a:r>
              <a:rPr lang="en-US" dirty="0">
                <a:solidFill>
                  <a:srgbClr val="757575"/>
                </a:solidFill>
                <a:latin typeface="Nunito Sans"/>
              </a:rPr>
              <a:t>for US symphony orchestras in the </a:t>
            </a:r>
            <a:r>
              <a:rPr lang="en-US" b="1" dirty="0">
                <a:solidFill>
                  <a:srgbClr val="757575"/>
                </a:solidFill>
                <a:latin typeface="Nunito Sans"/>
              </a:rPr>
              <a:t>1970s</a:t>
            </a:r>
            <a:r>
              <a:rPr lang="en-US" dirty="0">
                <a:solidFill>
                  <a:srgbClr val="757575"/>
                </a:solidFill>
                <a:latin typeface="Nunito Sans"/>
              </a:rPr>
              <a:t> resulted in a sizable increase in the proportion of women being hired as instrumentalists. This graph shows that for four of the country's five top orchestras, the percentage of new hires that were women jumped from around 10 percent before the change to around 40 percent by the early 1990s. (Five-year moving average shown.)</a:t>
            </a:r>
            <a:endParaRPr lang="en-US" dirty="0"/>
          </a:p>
        </p:txBody>
      </p:sp>
    </p:spTree>
    <p:extLst>
      <p:ext uri="{BB962C8B-B14F-4D97-AF65-F5344CB8AC3E}">
        <p14:creationId xmlns:p14="http://schemas.microsoft.com/office/powerpoint/2010/main" val="1481998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1050878"/>
            <a:ext cx="10058400" cy="686482"/>
          </a:xfrm>
          <a:solidFill>
            <a:schemeClr val="accent1">
              <a:lumMod val="60000"/>
              <a:lumOff val="40000"/>
            </a:schemeClr>
          </a:solidFill>
        </p:spPr>
        <p:txBody>
          <a:bodyPr>
            <a:normAutofit fontScale="90000"/>
          </a:bodyPr>
          <a:lstStyle/>
          <a:p>
            <a:pPr algn="ctr"/>
            <a:r>
              <a:rPr lang="ro-RO" b="1" dirty="0" smtClean="0"/>
              <a:t>Schemele în acțiune</a:t>
            </a:r>
            <a:endParaRPr lang="en-US" b="1" dirty="0"/>
          </a:p>
        </p:txBody>
      </p:sp>
      <p:sp>
        <p:nvSpPr>
          <p:cNvPr id="5" name="Content Placeholder 4"/>
          <p:cNvSpPr>
            <a:spLocks noGrp="1"/>
          </p:cNvSpPr>
          <p:nvPr>
            <p:ph idx="1"/>
          </p:nvPr>
        </p:nvSpPr>
        <p:spPr>
          <a:xfrm>
            <a:off x="2673084" y="2453830"/>
            <a:ext cx="4457784" cy="3278229"/>
          </a:xfrm>
          <a:solidFill>
            <a:schemeClr val="bg1">
              <a:lumMod val="95000"/>
            </a:schemeClr>
          </a:solidFill>
        </p:spPr>
        <p:txBody>
          <a:bodyPr>
            <a:noAutofit/>
          </a:bodyPr>
          <a:lstStyle/>
          <a:p>
            <a:pPr algn="ctr"/>
            <a:r>
              <a:rPr lang="ro-RO" sz="3200" dirty="0" smtClean="0"/>
              <a:t>Numele </a:t>
            </a:r>
            <a:r>
              <a:rPr lang="ro-RO" sz="3200" dirty="0"/>
              <a:t>de familie A-M: ești </a:t>
            </a:r>
            <a:r>
              <a:rPr lang="ro-RO" sz="3200" b="1" dirty="0">
                <a:solidFill>
                  <a:srgbClr val="C00000"/>
                </a:solidFill>
              </a:rPr>
              <a:t>agent </a:t>
            </a:r>
            <a:r>
              <a:rPr lang="ro-RO" sz="3200" b="1" dirty="0" smtClean="0">
                <a:solidFill>
                  <a:srgbClr val="C00000"/>
                </a:solidFill>
              </a:rPr>
              <a:t>imobiliar</a:t>
            </a:r>
          </a:p>
          <a:p>
            <a:pPr algn="ctr"/>
            <a:r>
              <a:rPr lang="ro-RO" sz="3200" dirty="0"/>
              <a:t/>
            </a:r>
            <a:br>
              <a:rPr lang="ro-RO" sz="3200" dirty="0"/>
            </a:br>
            <a:r>
              <a:rPr lang="ro-RO" sz="3200" dirty="0"/>
              <a:t>Numele de familie N-Z: ești </a:t>
            </a:r>
            <a:r>
              <a:rPr lang="ro-RO" sz="3200" b="1" dirty="0">
                <a:solidFill>
                  <a:srgbClr val="C00000"/>
                </a:solidFill>
              </a:rPr>
              <a:t>hoț</a:t>
            </a:r>
            <a:endParaRPr lang="en-US" sz="3200" b="1" dirty="0">
              <a:solidFill>
                <a:srgbClr val="C00000"/>
              </a:solidFill>
            </a:endParaRPr>
          </a:p>
        </p:txBody>
      </p:sp>
      <p:pic>
        <p:nvPicPr>
          <p:cNvPr id="2050" name="Picture 2" descr="Download HD Initial Request For Custom Portrait Illustration - Real Estate  Girl Cartoon Transparent PNG Image - NicePNG.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2334"/>
            <a:ext cx="2673084" cy="61823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9,253 Thief Cartoon Stock Photos, Pictures &amp;amp; Royalty-Free Images - iStock"/>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54418" y="2142699"/>
            <a:ext cx="5276416" cy="425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0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334" y="1759529"/>
            <a:ext cx="10058400" cy="5347854"/>
          </a:xfrm>
        </p:spPr>
        <p:txBody>
          <a:bodyPr>
            <a:noAutofit/>
          </a:bodyPr>
          <a:lstStyle/>
          <a:p>
            <a:pPr algn="just"/>
            <a:r>
              <a:rPr lang="ro-RO" dirty="0"/>
              <a:t>Cei doi băieți au alergat până ce au ajuns pe aleea din fața casei.</a:t>
            </a:r>
            <a:endParaRPr lang="en-US" dirty="0"/>
          </a:p>
          <a:p>
            <a:pPr algn="just"/>
            <a:r>
              <a:rPr lang="ro-RO" dirty="0"/>
              <a:t>”</a:t>
            </a:r>
            <a:r>
              <a:rPr lang="ro-RO" i="1" dirty="0"/>
              <a:t>Vezi, ți-am zis că e o zi bună de chiulit de la școală</a:t>
            </a:r>
            <a:r>
              <a:rPr lang="ro-RO" dirty="0"/>
              <a:t>” a spus Mark ”</a:t>
            </a:r>
            <a:r>
              <a:rPr lang="ro-RO" i="1" dirty="0"/>
              <a:t>Mama nu e niciodată acasă marțea</a:t>
            </a:r>
            <a:r>
              <a:rPr lang="ro-RO" dirty="0"/>
              <a:t>.” a adăugat acesta.</a:t>
            </a:r>
            <a:endParaRPr lang="en-US" dirty="0"/>
          </a:p>
          <a:p>
            <a:pPr algn="just"/>
            <a:r>
              <a:rPr lang="ro-RO" dirty="0"/>
              <a:t>Garduri înalte ascundeau casa de drum, așa că băieții au traversat curtea frumos amenajată. </a:t>
            </a:r>
            <a:endParaRPr lang="en-US" dirty="0"/>
          </a:p>
          <a:p>
            <a:pPr algn="just"/>
            <a:r>
              <a:rPr lang="ro-RO" dirty="0"/>
              <a:t>„</a:t>
            </a:r>
            <a:r>
              <a:rPr lang="ro-RO" i="1" dirty="0"/>
              <a:t>Nu am știut că ai o casă atât de mare</a:t>
            </a:r>
            <a:r>
              <a:rPr lang="ro-RO" dirty="0"/>
              <a:t>”, a spus Pete.</a:t>
            </a:r>
            <a:endParaRPr lang="en-US" dirty="0"/>
          </a:p>
          <a:p>
            <a:pPr algn="just"/>
            <a:r>
              <a:rPr lang="ro-RO" i="1" dirty="0"/>
              <a:t>”Da, dar acum arată și mai bine decât înainte, de când tata a pus noile cărămizi decorative din piatră și a adăugat șemineul.”</a:t>
            </a:r>
            <a:endParaRPr lang="en-US" dirty="0"/>
          </a:p>
          <a:p>
            <a:pPr algn="just"/>
            <a:r>
              <a:rPr lang="ro-RO" dirty="0"/>
              <a:t>Erau uși în față și în spate și o ușă laterală care ducea la garaj care era gol, cu excepția a trei biciclete cu 10 viteze care erau parcate acolo. Au intrat pe ușa laterală, Mark explicând că era întotdeauna deschisă în cazul în care surorile lui mai mici ajungeau acasă mai devreme decât mama lor. </a:t>
            </a:r>
            <a:endParaRPr lang="en-US" sz="1400" dirty="0"/>
          </a:p>
        </p:txBody>
      </p:sp>
      <p:sp>
        <p:nvSpPr>
          <p:cNvPr id="4" name="Rectangle 3"/>
          <p:cNvSpPr/>
          <p:nvPr/>
        </p:nvSpPr>
        <p:spPr>
          <a:xfrm>
            <a:off x="2212335" y="875230"/>
            <a:ext cx="6575839" cy="669542"/>
          </a:xfrm>
          <a:prstGeom prst="rect">
            <a:avLst/>
          </a:prstGeom>
        </p:spPr>
        <p:txBody>
          <a:bodyPr wrap="none">
            <a:spAutoFit/>
          </a:bodyPr>
          <a:lstStyle/>
          <a:p>
            <a:pPr algn="ctr">
              <a:lnSpc>
                <a:spcPct val="150000"/>
              </a:lnSpc>
              <a:spcAft>
                <a:spcPts val="800"/>
              </a:spcAft>
            </a:pPr>
            <a:r>
              <a:rPr lang="ro-RO" sz="2800" b="1" dirty="0">
                <a:latin typeface="Times New Roman" panose="02020603050405020304" pitchFamily="18" charset="0"/>
                <a:ea typeface="Calibri" panose="020F0502020204030204" pitchFamily="34" charset="0"/>
                <a:cs typeface="Times New Roman" panose="02020603050405020304" pitchFamily="18" charset="0"/>
              </a:rPr>
              <a:t>Anderson &amp; </a:t>
            </a:r>
            <a:r>
              <a:rPr lang="ro-RO" sz="2800" b="1" dirty="0" err="1">
                <a:latin typeface="Times New Roman" panose="02020603050405020304" pitchFamily="18" charset="0"/>
                <a:ea typeface="Calibri" panose="020F0502020204030204" pitchFamily="34" charset="0"/>
                <a:cs typeface="Times New Roman" panose="02020603050405020304" pitchFamily="18" charset="0"/>
              </a:rPr>
              <a:t>Pichert</a:t>
            </a:r>
            <a:r>
              <a:rPr lang="ro-RO" sz="2800" b="1" dirty="0">
                <a:latin typeface="Times New Roman" panose="02020603050405020304" pitchFamily="18" charset="0"/>
                <a:ea typeface="Calibri" panose="020F0502020204030204" pitchFamily="34" charset="0"/>
                <a:cs typeface="Times New Roman" panose="02020603050405020304" pitchFamily="18" charset="0"/>
              </a:rPr>
              <a:t> (1978) Povestea casei</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9809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717" y="557260"/>
            <a:ext cx="10058400" cy="6106776"/>
          </a:xfrm>
        </p:spPr>
        <p:txBody>
          <a:bodyPr>
            <a:noAutofit/>
          </a:bodyPr>
          <a:lstStyle/>
          <a:p>
            <a:pPr algn="just"/>
            <a:r>
              <a:rPr lang="ro-RO" dirty="0"/>
              <a:t>Pete a vrut să vadă casa, așa că Mark a început cu camera de zi. Aceasta, ca și restul camerelor de jos, a fost recent zugrăvită. Mark a pornit aparatul stereo, al cărui zgomot l-a îngrijorat pe Pete. </a:t>
            </a:r>
            <a:r>
              <a:rPr lang="ro-RO" i="1" dirty="0"/>
              <a:t>”Nu-ți fă griji, cea mai apropiată casă este la un sfert de milă distanță”, a strigat Mark. </a:t>
            </a:r>
            <a:endParaRPr lang="en-US" dirty="0"/>
          </a:p>
          <a:p>
            <a:pPr algn="just"/>
            <a:r>
              <a:rPr lang="ro-RO" dirty="0" smtClean="0"/>
              <a:t>Pete </a:t>
            </a:r>
            <a:r>
              <a:rPr lang="ro-RO" dirty="0"/>
              <a:t>se simți mai confortabil observând că nu se vedeau case în nicio direcție dincolo de curtea imensă. Sala de mese, cu tot porțelanul chinezesc, argintăria și paharele de cristal, nu era un loc bun unde să se joace, așa că băieții s-au mutat în bucătărie unde și-au făcut sandvișuri. Mark a spus că nu vor merge la subsol pentru că era umed și plin de mucegai urmând să fie refăcută instalația de apă. </a:t>
            </a:r>
            <a:endParaRPr lang="en-US" dirty="0"/>
          </a:p>
          <a:p>
            <a:pPr algn="just"/>
            <a:r>
              <a:rPr lang="ro-RO" dirty="0"/>
              <a:t>„</a:t>
            </a:r>
            <a:r>
              <a:rPr lang="ro-RO" i="1" dirty="0"/>
              <a:t>Aici își păstrează tatăl meu celebrele picturi și colecția sa de monede</a:t>
            </a:r>
            <a:r>
              <a:rPr lang="ro-RO" dirty="0"/>
              <a:t>”, a spus Mark în timp ce treceau pe lângă biroul tatălui său. </a:t>
            </a:r>
            <a:endParaRPr lang="en-US" dirty="0"/>
          </a:p>
          <a:p>
            <a:pPr algn="just"/>
            <a:r>
              <a:rPr lang="ro-RO" dirty="0"/>
              <a:t>Mark s-a lăudat că ar putea să cheltuiască bani ori de câte ori avea nevoie, de când descoperise că tatăl său ținea mulți bani în sertarul biroului. La etaj erau trei dormitoare. Mark îi arătă lui Pete dulapul mamei sale, care era umplut cu blănuri și cutia încuiată care îi ținea bijuteriile. Camera surorilor sale era neinteresantă, cu excepția televizorului color. Mark s-a lăudat că baia de pe hol era a lui, de vreme ce fusese adăugată o altă baie lângă camera surorilor sale pentru ca ele să o folosească pe aceasta. Totuși, punctul culminant al vizitei a fost observarea unei scurgeri pe tavanul camerei lui, în locul unde vechiul acoperiș putrezise probabil.</a:t>
            </a:r>
            <a:endParaRPr lang="en-US" dirty="0"/>
          </a:p>
          <a:p>
            <a:pPr marL="0" indent="0" algn="just">
              <a:buNone/>
            </a:pPr>
            <a:endParaRPr lang="en-US" dirty="0"/>
          </a:p>
        </p:txBody>
      </p:sp>
    </p:spTree>
    <p:extLst>
      <p:ext uri="{BB962C8B-B14F-4D97-AF65-F5344CB8AC3E}">
        <p14:creationId xmlns:p14="http://schemas.microsoft.com/office/powerpoint/2010/main" val="612596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9091"/>
            <a:ext cx="10058400" cy="698269"/>
          </a:xfrm>
          <a:solidFill>
            <a:schemeClr val="accent3">
              <a:lumMod val="75000"/>
            </a:schemeClr>
          </a:solidFill>
        </p:spPr>
        <p:txBody>
          <a:bodyPr>
            <a:normAutofit fontScale="90000"/>
          </a:bodyPr>
          <a:lstStyle/>
          <a:p>
            <a:pPr algn="ctr"/>
            <a:r>
              <a:rPr lang="ro-RO" b="1" dirty="0" smtClean="0"/>
              <a:t>Metoda RICAR</a:t>
            </a:r>
            <a:endParaRPr lang="en-US" b="1" dirty="0"/>
          </a:p>
        </p:txBody>
      </p:sp>
      <p:sp>
        <p:nvSpPr>
          <p:cNvPr id="3" name="Content Placeholder 2"/>
          <p:cNvSpPr>
            <a:spLocks noGrp="1"/>
          </p:cNvSpPr>
          <p:nvPr>
            <p:ph idx="1"/>
          </p:nvPr>
        </p:nvSpPr>
        <p:spPr>
          <a:xfrm>
            <a:off x="2743200" y="2272145"/>
            <a:ext cx="5888182" cy="2604656"/>
          </a:xfrm>
          <a:solidFill>
            <a:schemeClr val="accent3">
              <a:lumMod val="40000"/>
              <a:lumOff val="60000"/>
            </a:schemeClr>
          </a:solidFill>
        </p:spPr>
        <p:txBody>
          <a:bodyPr>
            <a:normAutofit/>
          </a:bodyPr>
          <a:lstStyle/>
          <a:p>
            <a:pPr>
              <a:buFont typeface="Wingdings" panose="05000000000000000000" pitchFamily="2" charset="2"/>
              <a:buChar char="Ø"/>
            </a:pPr>
            <a:r>
              <a:rPr lang="ro-RO" sz="2400" b="1" dirty="0" smtClean="0"/>
              <a:t> Răsfoire</a:t>
            </a:r>
          </a:p>
          <a:p>
            <a:pPr>
              <a:buFont typeface="Wingdings" panose="05000000000000000000" pitchFamily="2" charset="2"/>
              <a:buChar char="Ø"/>
            </a:pPr>
            <a:r>
              <a:rPr lang="ro-RO" sz="2400" b="1" dirty="0" smtClean="0"/>
              <a:t> Întrebări</a:t>
            </a:r>
          </a:p>
          <a:p>
            <a:pPr>
              <a:buFont typeface="Wingdings" panose="05000000000000000000" pitchFamily="2" charset="2"/>
              <a:buChar char="Ø"/>
            </a:pPr>
            <a:r>
              <a:rPr lang="ro-RO" sz="2400" b="1" dirty="0" smtClean="0"/>
              <a:t> Citirea textului</a:t>
            </a:r>
          </a:p>
          <a:p>
            <a:pPr>
              <a:buFont typeface="Wingdings" panose="05000000000000000000" pitchFamily="2" charset="2"/>
              <a:buChar char="Ø"/>
            </a:pPr>
            <a:r>
              <a:rPr lang="ro-RO" sz="2400" b="1" dirty="0" smtClean="0"/>
              <a:t> Amintirea punctelor principale</a:t>
            </a:r>
          </a:p>
          <a:p>
            <a:pPr>
              <a:buFont typeface="Wingdings" panose="05000000000000000000" pitchFamily="2" charset="2"/>
              <a:buChar char="Ø"/>
            </a:pPr>
            <a:r>
              <a:rPr lang="ro-RO" sz="2400" b="1" dirty="0" smtClean="0"/>
              <a:t> Recapitularea în gând</a:t>
            </a:r>
            <a:endParaRPr lang="en-US" sz="2400" b="1" dirty="0"/>
          </a:p>
        </p:txBody>
      </p:sp>
      <p:pic>
        <p:nvPicPr>
          <p:cNvPr id="4" name="Picture 2" descr="The internet is eating your memory, but something better is taking its place"/>
          <p:cNvPicPr>
            <a:picLocks noChangeAspect="1" noChangeArrowheads="1"/>
          </p:cNvPicPr>
          <p:nvPr/>
        </p:nvPicPr>
        <p:blipFill>
          <a:blip r:embed="rId2" cstate="print">
            <a:clrChange>
              <a:clrFrom>
                <a:srgbClr val="FEFFFF"/>
              </a:clrFrom>
              <a:clrTo>
                <a:srgbClr val="FE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578437" y="1039091"/>
            <a:ext cx="3777220" cy="273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63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9091"/>
            <a:ext cx="10058400" cy="698269"/>
          </a:xfrm>
          <a:solidFill>
            <a:schemeClr val="accent3">
              <a:lumMod val="75000"/>
            </a:schemeClr>
          </a:solidFill>
        </p:spPr>
        <p:txBody>
          <a:bodyPr>
            <a:normAutofit fontScale="90000"/>
          </a:bodyPr>
          <a:lstStyle/>
          <a:p>
            <a:pPr algn="ctr"/>
            <a:r>
              <a:rPr lang="ro-RO" b="1" dirty="0" smtClean="0"/>
              <a:t>Alte metode</a:t>
            </a:r>
            <a:endParaRPr lang="en-US" b="1" dirty="0"/>
          </a:p>
        </p:txBody>
      </p:sp>
      <p:sp>
        <p:nvSpPr>
          <p:cNvPr id="3" name="Content Placeholder 2"/>
          <p:cNvSpPr>
            <a:spLocks noGrp="1"/>
          </p:cNvSpPr>
          <p:nvPr>
            <p:ph idx="1"/>
          </p:nvPr>
        </p:nvSpPr>
        <p:spPr>
          <a:xfrm>
            <a:off x="1690255" y="2272145"/>
            <a:ext cx="5777345" cy="3699164"/>
          </a:xfrm>
          <a:solidFill>
            <a:schemeClr val="bg1"/>
          </a:solidFill>
        </p:spPr>
        <p:txBody>
          <a:bodyPr>
            <a:normAutofit/>
          </a:bodyPr>
          <a:lstStyle/>
          <a:p>
            <a:pPr>
              <a:buFont typeface="Wingdings" panose="05000000000000000000" pitchFamily="2" charset="2"/>
              <a:buChar char="Ø"/>
            </a:pPr>
            <a:r>
              <a:rPr lang="ro-RO" sz="2400" b="1" dirty="0" smtClean="0"/>
              <a:t> Mnemotehnici: metoda </a:t>
            </a:r>
            <a:r>
              <a:rPr lang="ro-RO" sz="2400" b="1" dirty="0" err="1" smtClean="0"/>
              <a:t>loci</a:t>
            </a:r>
            <a:endParaRPr lang="ro-RO" sz="2400" b="1" dirty="0" smtClean="0"/>
          </a:p>
          <a:p>
            <a:pPr>
              <a:buFont typeface="Wingdings" panose="05000000000000000000" pitchFamily="2" charset="2"/>
              <a:buChar char="Ø"/>
            </a:pPr>
            <a:r>
              <a:rPr lang="ro-RO" sz="2400" b="1" dirty="0"/>
              <a:t> </a:t>
            </a:r>
            <a:r>
              <a:rPr lang="ro-RO" sz="2400" b="1" dirty="0" smtClean="0"/>
              <a:t>Practica mentală</a:t>
            </a:r>
          </a:p>
          <a:p>
            <a:pPr>
              <a:buFont typeface="Wingdings" panose="05000000000000000000" pitchFamily="2" charset="2"/>
              <a:buChar char="Ø"/>
            </a:pPr>
            <a:r>
              <a:rPr lang="ro-RO" sz="2400" b="1" dirty="0"/>
              <a:t> </a:t>
            </a:r>
            <a:r>
              <a:rPr lang="ro-RO" sz="2400" b="1" dirty="0" smtClean="0"/>
              <a:t>Exersarea reactualizării</a:t>
            </a:r>
          </a:p>
          <a:p>
            <a:pPr>
              <a:buFont typeface="Wingdings" panose="05000000000000000000" pitchFamily="2" charset="2"/>
              <a:buChar char="Ø"/>
            </a:pPr>
            <a:r>
              <a:rPr lang="ro-RO" sz="2400" b="1" dirty="0" smtClean="0"/>
              <a:t> Organizarea informațiilor</a:t>
            </a:r>
          </a:p>
          <a:p>
            <a:pPr>
              <a:buFont typeface="Wingdings" panose="05000000000000000000" pitchFamily="2" charset="2"/>
              <a:buChar char="Ø"/>
            </a:pPr>
            <a:r>
              <a:rPr lang="ro-RO" sz="2400" b="1" dirty="0"/>
              <a:t> </a:t>
            </a:r>
            <a:r>
              <a:rPr lang="ro-RO" sz="2400" b="1" dirty="0" smtClean="0"/>
              <a:t>Contextul învățării similar cu contextul reactualizării</a:t>
            </a:r>
            <a:endParaRPr lang="en-US" sz="2400" b="1" dirty="0"/>
          </a:p>
        </p:txBody>
      </p:sp>
      <p:pic>
        <p:nvPicPr>
          <p:cNvPr id="4" name="Picture 2" descr="The internet is eating your memory, but something better is taking its place"/>
          <p:cNvPicPr>
            <a:picLocks noChangeAspect="1" noChangeArrowheads="1"/>
          </p:cNvPicPr>
          <p:nvPr/>
        </p:nvPicPr>
        <p:blipFill>
          <a:blip r:embed="rId2">
            <a:clrChange>
              <a:clrFrom>
                <a:srgbClr val="FEFFFF"/>
              </a:clrFrom>
              <a:clrTo>
                <a:srgbClr val="FE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034609" y="1039091"/>
            <a:ext cx="4321048" cy="3131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655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igure 5 | Prevention, Rehabilitation, and Mitigation Strategies of  Cognitive Deficits in Aging with HIV: Implications for Practice and Re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763" y="1011382"/>
            <a:ext cx="7015434" cy="515634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1097280" y="286603"/>
            <a:ext cx="10058400" cy="724779"/>
          </a:xfrm>
          <a:solidFill>
            <a:schemeClr val="accent3"/>
          </a:solidFill>
        </p:spPr>
        <p:txBody>
          <a:bodyPr/>
          <a:lstStyle/>
          <a:p>
            <a:pPr algn="ctr"/>
            <a:r>
              <a:rPr lang="ro-RO" b="1" dirty="0" smtClean="0"/>
              <a:t>Metoda </a:t>
            </a:r>
            <a:r>
              <a:rPr lang="ro-RO" b="1" dirty="0" err="1"/>
              <a:t>loci</a:t>
            </a:r>
            <a:endParaRPr lang="en-US" dirty="0"/>
          </a:p>
        </p:txBody>
      </p:sp>
    </p:spTree>
    <p:extLst>
      <p:ext uri="{BB962C8B-B14F-4D97-AF65-F5344CB8AC3E}">
        <p14:creationId xmlns:p14="http://schemas.microsoft.com/office/powerpoint/2010/main" val="3278275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1871" y="641445"/>
            <a:ext cx="10058400" cy="724779"/>
          </a:xfrm>
          <a:solidFill>
            <a:schemeClr val="accent3"/>
          </a:solidFill>
        </p:spPr>
        <p:txBody>
          <a:bodyPr/>
          <a:lstStyle/>
          <a:p>
            <a:pPr algn="ctr"/>
            <a:r>
              <a:rPr lang="ro-RO" b="1" dirty="0" smtClean="0"/>
              <a:t>Practica mentală (vizualizare)</a:t>
            </a:r>
            <a:endParaRPr lang="en-US" b="1" dirty="0"/>
          </a:p>
        </p:txBody>
      </p:sp>
      <p:pic>
        <p:nvPicPr>
          <p:cNvPr id="3074" name="Picture 2" descr="How To Calm Your Nerves With &amp;#39;Mental Rehearsal&amp;#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871" y="2368430"/>
            <a:ext cx="4811813" cy="27085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81071" y="2199204"/>
            <a:ext cx="5041483" cy="3046988"/>
          </a:xfrm>
          <a:prstGeom prst="rect">
            <a:avLst/>
          </a:prstGeom>
          <a:noFill/>
        </p:spPr>
        <p:txBody>
          <a:bodyPr wrap="square" rtlCol="0">
            <a:spAutoFit/>
          </a:bodyPr>
          <a:lstStyle/>
          <a:p>
            <a:pPr marL="342900" indent="-342900">
              <a:buFont typeface="Wingdings" panose="05000000000000000000" pitchFamily="2" charset="2"/>
              <a:buChar char="Ø"/>
            </a:pPr>
            <a:r>
              <a:rPr lang="ro-RO" sz="2400" dirty="0" smtClean="0"/>
              <a:t>Familiarizarea cu sinele din viitor</a:t>
            </a:r>
          </a:p>
          <a:p>
            <a:pPr marL="342900" indent="-342900">
              <a:buFont typeface="Wingdings" panose="05000000000000000000" pitchFamily="2" charset="2"/>
              <a:buChar char="Ø"/>
            </a:pPr>
            <a:r>
              <a:rPr lang="ro-RO" sz="2400" dirty="0" smtClean="0"/>
              <a:t>Exersarea unor abilități (ex. prezentare, sport)</a:t>
            </a:r>
          </a:p>
          <a:p>
            <a:pPr marL="342900" indent="-342900">
              <a:buFont typeface="Wingdings" panose="05000000000000000000" pitchFamily="2" charset="2"/>
              <a:buChar char="Ø"/>
            </a:pPr>
            <a:r>
              <a:rPr lang="ro-RO" sz="2400" dirty="0" smtClean="0"/>
              <a:t>Planificare</a:t>
            </a:r>
          </a:p>
          <a:p>
            <a:pPr marL="342900" indent="-342900">
              <a:buFont typeface="Wingdings" panose="05000000000000000000" pitchFamily="2" charset="2"/>
              <a:buChar char="Ø"/>
            </a:pPr>
            <a:r>
              <a:rPr lang="ro-RO" sz="2400" dirty="0" smtClean="0"/>
              <a:t>Viziune</a:t>
            </a:r>
          </a:p>
          <a:p>
            <a:pPr marL="342900" indent="-342900">
              <a:buFont typeface="Wingdings" panose="05000000000000000000" pitchFamily="2" charset="2"/>
              <a:buChar char="Ø"/>
            </a:pPr>
            <a:r>
              <a:rPr lang="ro-RO" sz="2400" dirty="0" smtClean="0"/>
              <a:t>Creativitate</a:t>
            </a:r>
          </a:p>
          <a:p>
            <a:pPr marL="342900" indent="-342900">
              <a:buFont typeface="Wingdings" panose="05000000000000000000" pitchFamily="2" charset="2"/>
              <a:buChar char="Ø"/>
            </a:pPr>
            <a:r>
              <a:rPr lang="ro-RO" sz="2400" dirty="0" err="1" smtClean="0"/>
              <a:t>Imagerie</a:t>
            </a:r>
            <a:r>
              <a:rPr lang="ro-RO" sz="2400" dirty="0" smtClean="0"/>
              <a:t> ghidată</a:t>
            </a:r>
          </a:p>
          <a:p>
            <a:pPr marL="342900" indent="-342900">
              <a:buFont typeface="Wingdings" panose="05000000000000000000" pitchFamily="2" charset="2"/>
              <a:buChar char="Ø"/>
            </a:pPr>
            <a:r>
              <a:rPr lang="ro-RO" sz="2400" dirty="0" smtClean="0"/>
              <a:t>Hipnoză</a:t>
            </a:r>
            <a:endParaRPr lang="en-US" sz="2400" dirty="0"/>
          </a:p>
        </p:txBody>
      </p:sp>
      <p:sp>
        <p:nvSpPr>
          <p:cNvPr id="3" name="Rectangle 2"/>
          <p:cNvSpPr/>
          <p:nvPr/>
        </p:nvSpPr>
        <p:spPr>
          <a:xfrm>
            <a:off x="1055425" y="5402405"/>
            <a:ext cx="10517875" cy="646331"/>
          </a:xfrm>
          <a:prstGeom prst="rect">
            <a:avLst/>
          </a:prstGeom>
        </p:spPr>
        <p:txBody>
          <a:bodyPr wrap="square">
            <a:spAutoFit/>
          </a:bodyPr>
          <a:lstStyle/>
          <a:p>
            <a:r>
              <a:rPr lang="ro-RO" b="1" dirty="0" err="1" smtClean="0">
                <a:solidFill>
                  <a:srgbClr val="C00000"/>
                </a:solidFill>
              </a:rPr>
              <a:t>Imagerie</a:t>
            </a:r>
            <a:r>
              <a:rPr lang="ro-RO" b="1" dirty="0" smtClean="0">
                <a:solidFill>
                  <a:srgbClr val="C00000"/>
                </a:solidFill>
              </a:rPr>
              <a:t> ghidată pentru prezentarea la un interviu:</a:t>
            </a:r>
          </a:p>
          <a:p>
            <a:r>
              <a:rPr lang="en-US" dirty="0" smtClean="0"/>
              <a:t>https</a:t>
            </a:r>
            <a:r>
              <a:rPr lang="en-US" dirty="0"/>
              <a:t>://www.youtube.com/watch?v=tfVT4F6Q6p4&amp;list=RDLVCOBpS6IYCHc&amp;index=2</a:t>
            </a:r>
          </a:p>
        </p:txBody>
      </p:sp>
    </p:spTree>
    <p:extLst>
      <p:ext uri="{BB962C8B-B14F-4D97-AF65-F5344CB8AC3E}">
        <p14:creationId xmlns:p14="http://schemas.microsoft.com/office/powerpoint/2010/main" val="1343213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Why Mind Mapping Is So Powerful and How It Works | FOC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975" y="1885266"/>
            <a:ext cx="6295010" cy="419667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p:cNvSpPr>
            <a:spLocks noGrp="1"/>
          </p:cNvSpPr>
          <p:nvPr>
            <p:ph type="title"/>
          </p:nvPr>
        </p:nvSpPr>
        <p:spPr>
          <a:xfrm>
            <a:off x="1097280" y="627797"/>
            <a:ext cx="10058400" cy="724779"/>
          </a:xfrm>
          <a:solidFill>
            <a:schemeClr val="accent3"/>
          </a:solidFill>
        </p:spPr>
        <p:txBody>
          <a:bodyPr/>
          <a:lstStyle/>
          <a:p>
            <a:pPr algn="ctr"/>
            <a:r>
              <a:rPr lang="ro-RO" b="1" dirty="0" smtClean="0"/>
              <a:t>Organizarea informațiilor</a:t>
            </a:r>
            <a:endParaRPr lang="en-US" dirty="0"/>
          </a:p>
        </p:txBody>
      </p:sp>
    </p:spTree>
    <p:extLst>
      <p:ext uri="{BB962C8B-B14F-4D97-AF65-F5344CB8AC3E}">
        <p14:creationId xmlns:p14="http://schemas.microsoft.com/office/powerpoint/2010/main" val="2301698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ro-RO" sz="2400" dirty="0"/>
              <a:t>Procedura este foarte simplă. Mai întâi aranjezi lucrurile în diferite grupuri. Desigur poate fi suficient și un singur grup în funcție de câte sunt de făcut. Dacă este nevoie să mergi în altă parte din cauza lipsei de facilități acesta este următorul pas, altfel ești gata să începi. Este important să nu exagerezi. Cu alte cuvinte, este mai bine să procedezi cu mai puține lucruri o dată decât cu prea multe. Pe termen scurt acest lucru poate părea neimportant, însă pot apărea ușor complicații. O greșeală te poate costa mult. La început întreaga procedură ți se va părea complicată. În curând, însă, va deveni doar un aspect firesc al vieții. Este dificil să ne imaginăm că în viitorul apropiat această sarcină nu va mai fi necesară, dar nu poți ști niciodată. După ce procedura este finalizată, lucrurile se aranjează din nou în alte grupuri, după care pot fi puse la locul lor. Într-un final vor fi utilizate din nou și întreg ciclul va trebui repetat. </a:t>
            </a:r>
            <a:endParaRPr lang="en-US" sz="2400" dirty="0"/>
          </a:p>
          <a:p>
            <a:endParaRPr lang="en-US" dirty="0"/>
          </a:p>
        </p:txBody>
      </p:sp>
    </p:spTree>
    <p:extLst>
      <p:ext uri="{BB962C8B-B14F-4D97-AF65-F5344CB8AC3E}">
        <p14:creationId xmlns:p14="http://schemas.microsoft.com/office/powerpoint/2010/main" val="350169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internet is eating your memory, but something better is taking its place"/>
          <p:cNvPicPr>
            <a:picLocks noChangeAspect="1" noChangeArrowheads="1"/>
          </p:cNvPicPr>
          <p:nvPr/>
        </p:nvPicPr>
        <p:blipFill>
          <a:blip r:embed="rId2">
            <a:clrChange>
              <a:clrFrom>
                <a:srgbClr val="FEFFFF"/>
              </a:clrFrom>
              <a:clrTo>
                <a:srgbClr val="FE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10887" y="342851"/>
            <a:ext cx="8229600" cy="59633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97280" y="302294"/>
            <a:ext cx="10058400" cy="713778"/>
          </a:xfrm>
          <a:solidFill>
            <a:schemeClr val="bg1">
              <a:lumMod val="65000"/>
            </a:schemeClr>
          </a:solidFill>
        </p:spPr>
        <p:txBody>
          <a:bodyPr>
            <a:noAutofit/>
          </a:bodyPr>
          <a:lstStyle/>
          <a:p>
            <a:pPr algn="ctr"/>
            <a:r>
              <a:rPr lang="ro-RO" sz="3200" b="1" dirty="0" smtClean="0">
                <a:latin typeface="+mn-lt"/>
              </a:rPr>
              <a:t>Modelul propus de </a:t>
            </a:r>
            <a:r>
              <a:rPr lang="ro-RO" sz="3200" b="1" dirty="0" err="1">
                <a:latin typeface="+mn-lt"/>
              </a:rPr>
              <a:t>Atkinson</a:t>
            </a:r>
            <a:r>
              <a:rPr lang="ro-RO" sz="3200" b="1" dirty="0">
                <a:latin typeface="+mn-lt"/>
              </a:rPr>
              <a:t> și </a:t>
            </a:r>
            <a:r>
              <a:rPr lang="ro-RO" sz="3200" b="1" dirty="0" err="1" smtClean="0">
                <a:latin typeface="+mn-lt"/>
              </a:rPr>
              <a:t>Shiffrin</a:t>
            </a:r>
            <a:r>
              <a:rPr lang="ro-RO" sz="3200" b="1" dirty="0" smtClean="0">
                <a:latin typeface="+mn-lt"/>
              </a:rPr>
              <a:t> (1968)</a:t>
            </a:r>
            <a:endParaRPr lang="en-US" sz="3200" b="1" dirty="0">
              <a:latin typeface="+mn-lt"/>
            </a:endParaRPr>
          </a:p>
        </p:txBody>
      </p:sp>
      <p:grpSp>
        <p:nvGrpSpPr>
          <p:cNvPr id="19" name="Group 18"/>
          <p:cNvGrpSpPr/>
          <p:nvPr/>
        </p:nvGrpSpPr>
        <p:grpSpPr>
          <a:xfrm>
            <a:off x="1210887" y="1440874"/>
            <a:ext cx="9944793" cy="4060040"/>
            <a:chOff x="1097279" y="1856510"/>
            <a:chExt cx="9944793" cy="4060040"/>
          </a:xfrm>
        </p:grpSpPr>
        <p:grpSp>
          <p:nvGrpSpPr>
            <p:cNvPr id="12" name="Group 11"/>
            <p:cNvGrpSpPr/>
            <p:nvPr/>
          </p:nvGrpSpPr>
          <p:grpSpPr>
            <a:xfrm>
              <a:off x="1097279" y="1856510"/>
              <a:ext cx="9944793" cy="4060040"/>
              <a:chOff x="0" y="-105697"/>
              <a:chExt cx="5706110" cy="2296447"/>
            </a:xfrm>
          </p:grpSpPr>
          <p:sp>
            <p:nvSpPr>
              <p:cNvPr id="13" name="Right Arrow Callout 12"/>
              <p:cNvSpPr/>
              <p:nvPr/>
            </p:nvSpPr>
            <p:spPr>
              <a:xfrm>
                <a:off x="0" y="647700"/>
                <a:ext cx="1085850" cy="1200150"/>
              </a:xfrm>
              <a:prstGeom prst="rightArrowCallou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ro-RO" sz="2400" b="1">
                    <a:effectLst/>
                    <a:latin typeface="Times New Roman" panose="02020603050405020304" pitchFamily="18" charset="0"/>
                    <a:ea typeface="Calibri" panose="020F0502020204030204" pitchFamily="34" charset="0"/>
                    <a:cs typeface="Times New Roman" panose="02020603050405020304" pitchFamily="18" charset="0"/>
                  </a:rPr>
                  <a:t>STIMULI EXTERNI</a:t>
                </a:r>
                <a:endParaRPr lang="en-US" sz="2400" b="1">
                  <a:effectLst/>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6225"/>
                <a:ext cx="4877435" cy="1914525"/>
              </a:xfrm>
              <a:prstGeom prst="rect">
                <a:avLst/>
              </a:prstGeom>
              <a:noFill/>
            </p:spPr>
          </p:pic>
          <p:sp>
            <p:nvSpPr>
              <p:cNvPr id="15" name="Down Arrow Callout 14"/>
              <p:cNvSpPr/>
              <p:nvPr/>
            </p:nvSpPr>
            <p:spPr>
              <a:xfrm>
                <a:off x="1823687" y="-105697"/>
                <a:ext cx="991265" cy="1203934"/>
              </a:xfrm>
              <a:prstGeom prst="downArrowCallou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ro-RO" sz="2000" b="1"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Atenția</a:t>
                </a:r>
                <a:endParaRPr lang="en-US" sz="2000" b="1" dirty="0">
                  <a:solidFill>
                    <a:schemeClr val="tx1">
                      <a:lumMod val="65000"/>
                      <a:lumOff val="35000"/>
                    </a:schemeClr>
                  </a:solidFill>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ro-RO" sz="2000" b="1" dirty="0" err="1">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Patternuri</a:t>
                </a:r>
                <a:r>
                  <a:rPr lang="ro-RO" sz="2000" b="1"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 de recunoaștere</a:t>
                </a:r>
                <a:endParaRPr lang="en-US" sz="2000" b="1" dirty="0">
                  <a:solidFill>
                    <a:schemeClr val="tx1">
                      <a:lumMod val="65000"/>
                      <a:lumOff val="35000"/>
                    </a:schemeClr>
                  </a:solidFill>
                  <a:effectLst/>
                  <a:ea typeface="Calibri" panose="020F0502020204030204" pitchFamily="34" charset="0"/>
                  <a:cs typeface="Times New Roman" panose="02020603050405020304" pitchFamily="18" charset="0"/>
                </a:endParaRPr>
              </a:p>
            </p:txBody>
          </p:sp>
        </p:grpSp>
        <p:sp>
          <p:nvSpPr>
            <p:cNvPr id="11" name="Right Arrow 10"/>
            <p:cNvSpPr/>
            <p:nvPr/>
          </p:nvSpPr>
          <p:spPr>
            <a:xfrm>
              <a:off x="7353883" y="3277930"/>
              <a:ext cx="1620982" cy="53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TRANSFER</a:t>
              </a:r>
              <a:endParaRPr lang="en-US" dirty="0"/>
            </a:p>
          </p:txBody>
        </p:sp>
        <p:sp>
          <p:nvSpPr>
            <p:cNvPr id="17" name="Right Arrow 16"/>
            <p:cNvSpPr/>
            <p:nvPr/>
          </p:nvSpPr>
          <p:spPr>
            <a:xfrm flipH="1">
              <a:off x="7193787" y="4705233"/>
              <a:ext cx="2646367" cy="53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REACTUALIZARE</a:t>
              </a:r>
              <a:endParaRPr lang="en-US" dirty="0"/>
            </a:p>
          </p:txBody>
        </p:sp>
        <p:sp>
          <p:nvSpPr>
            <p:cNvPr id="16" name="Curved Down Arrow 15"/>
            <p:cNvSpPr/>
            <p:nvPr/>
          </p:nvSpPr>
          <p:spPr>
            <a:xfrm>
              <a:off x="6313355" y="3118654"/>
              <a:ext cx="886690" cy="621508"/>
            </a:xfrm>
            <a:prstGeom prst="curvedDownArrow">
              <a:avLst>
                <a:gd name="adj1" fmla="val 50000"/>
                <a:gd name="adj2" fmla="val 50000"/>
                <a:gd name="adj3" fmla="val 25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6142040" y="2765313"/>
              <a:ext cx="1482159" cy="35000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smtClean="0"/>
                <a:t>REPETARE</a:t>
              </a:r>
              <a:endParaRPr lang="en-US" dirty="0"/>
            </a:p>
          </p:txBody>
        </p:sp>
      </p:grpSp>
      <p:graphicFrame>
        <p:nvGraphicFramePr>
          <p:cNvPr id="20" name="Table 19"/>
          <p:cNvGraphicFramePr>
            <a:graphicFrameLocks noGrp="1"/>
          </p:cNvGraphicFramePr>
          <p:nvPr>
            <p:extLst>
              <p:ext uri="{D42A27DB-BD31-4B8C-83A1-F6EECF244321}">
                <p14:modId xmlns:p14="http://schemas.microsoft.com/office/powerpoint/2010/main" val="4086457312"/>
              </p:ext>
            </p:extLst>
          </p:nvPr>
        </p:nvGraphicFramePr>
        <p:xfrm>
          <a:off x="2841404" y="4956377"/>
          <a:ext cx="8127999" cy="1188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34767438"/>
                    </a:ext>
                  </a:extLst>
                </a:gridCol>
                <a:gridCol w="2709333">
                  <a:extLst>
                    <a:ext uri="{9D8B030D-6E8A-4147-A177-3AD203B41FA5}">
                      <a16:colId xmlns:a16="http://schemas.microsoft.com/office/drawing/2014/main" val="996651765"/>
                    </a:ext>
                  </a:extLst>
                </a:gridCol>
                <a:gridCol w="2709333">
                  <a:extLst>
                    <a:ext uri="{9D8B030D-6E8A-4147-A177-3AD203B41FA5}">
                      <a16:colId xmlns:a16="http://schemas.microsoft.com/office/drawing/2014/main" val="1724862394"/>
                    </a:ext>
                  </a:extLst>
                </a:gridCol>
              </a:tblGrid>
              <a:tr h="370840">
                <a:tc>
                  <a:txBody>
                    <a:bodyPr/>
                    <a:lstStyle/>
                    <a:p>
                      <a:pPr algn="ctr"/>
                      <a:r>
                        <a:rPr lang="ro-RO" dirty="0" smtClean="0"/>
                        <a:t>Informația la care </a:t>
                      </a:r>
                      <a:r>
                        <a:rPr lang="ro-RO" dirty="0" smtClean="0">
                          <a:solidFill>
                            <a:srgbClr val="FF0000"/>
                          </a:solidFill>
                        </a:rPr>
                        <a:t>nu</a:t>
                      </a:r>
                      <a:r>
                        <a:rPr lang="ro-RO" dirty="0" smtClean="0"/>
                        <a:t> suntem </a:t>
                      </a:r>
                      <a:r>
                        <a:rPr lang="ro-RO" dirty="0" smtClean="0">
                          <a:solidFill>
                            <a:srgbClr val="FF0000"/>
                          </a:solidFill>
                        </a:rPr>
                        <a:t>atenți</a:t>
                      </a:r>
                      <a:r>
                        <a:rPr lang="ro-RO" dirty="0" smtClean="0"/>
                        <a:t> se</a:t>
                      </a:r>
                      <a:r>
                        <a:rPr lang="ro-RO" baseline="0" dirty="0" smtClean="0"/>
                        <a:t> pierde.</a:t>
                      </a:r>
                      <a:endParaRPr lang="en-US" dirty="0"/>
                    </a:p>
                  </a:txBody>
                  <a:tcPr>
                    <a:solidFill>
                      <a:schemeClr val="accent6">
                        <a:lumMod val="75000"/>
                      </a:schemeClr>
                    </a:solidFill>
                  </a:tcPr>
                </a:tc>
                <a:tc>
                  <a:txBody>
                    <a:bodyPr/>
                    <a:lstStyle/>
                    <a:p>
                      <a:pPr algn="ctr"/>
                      <a:r>
                        <a:rPr lang="ro-RO" dirty="0" smtClean="0"/>
                        <a:t>Informația pe care </a:t>
                      </a:r>
                      <a:r>
                        <a:rPr lang="ro-RO" dirty="0" smtClean="0">
                          <a:solidFill>
                            <a:srgbClr val="FF0000"/>
                          </a:solidFill>
                        </a:rPr>
                        <a:t>nu o repetăm </a:t>
                      </a:r>
                      <a:r>
                        <a:rPr lang="ro-RO" dirty="0" smtClean="0"/>
                        <a:t>se pierde.</a:t>
                      </a:r>
                      <a:endParaRPr lang="en-US" dirty="0"/>
                    </a:p>
                  </a:txBody>
                  <a:tcPr>
                    <a:solidFill>
                      <a:schemeClr val="accent6">
                        <a:lumMod val="75000"/>
                      </a:schemeClr>
                    </a:solidFill>
                  </a:tcPr>
                </a:tc>
                <a:tc>
                  <a:txBody>
                    <a:bodyPr/>
                    <a:lstStyle/>
                    <a:p>
                      <a:pPr algn="ctr"/>
                      <a:r>
                        <a:rPr lang="ro-RO" dirty="0" smtClean="0"/>
                        <a:t>O parte din informații se pierd în timp (</a:t>
                      </a:r>
                      <a:r>
                        <a:rPr lang="ro-RO" dirty="0" smtClean="0">
                          <a:solidFill>
                            <a:srgbClr val="FF0000"/>
                          </a:solidFill>
                        </a:rPr>
                        <a:t>declin sau eșecul reactualizării</a:t>
                      </a:r>
                      <a:r>
                        <a:rPr lang="ro-RO" dirty="0" smtClean="0"/>
                        <a:t>)</a:t>
                      </a:r>
                      <a:endParaRPr lang="en-US" dirty="0"/>
                    </a:p>
                  </a:txBody>
                  <a:tcPr>
                    <a:solidFill>
                      <a:schemeClr val="accent6">
                        <a:lumMod val="75000"/>
                      </a:schemeClr>
                    </a:solidFill>
                  </a:tcPr>
                </a:tc>
                <a:extLst>
                  <a:ext uri="{0D108BD9-81ED-4DB2-BD59-A6C34878D82A}">
                    <a16:rowId xmlns:a16="http://schemas.microsoft.com/office/drawing/2014/main" val="3062535825"/>
                  </a:ext>
                </a:extLst>
              </a:tr>
            </a:tbl>
          </a:graphicData>
        </a:graphic>
      </p:graphicFrame>
    </p:spTree>
    <p:extLst>
      <p:ext uri="{BB962C8B-B14F-4D97-AF65-F5344CB8AC3E}">
        <p14:creationId xmlns:p14="http://schemas.microsoft.com/office/powerpoint/2010/main" val="2394703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tention - Klauman Imp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61" y="945331"/>
            <a:ext cx="5156852" cy="51568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97280" y="762000"/>
            <a:ext cx="10058400" cy="822960"/>
          </a:xfrm>
          <a:solidFill>
            <a:schemeClr val="accent3">
              <a:lumMod val="75000"/>
            </a:schemeClr>
          </a:solidFill>
        </p:spPr>
        <p:txBody>
          <a:bodyPr/>
          <a:lstStyle/>
          <a:p>
            <a:r>
              <a:rPr lang="ro-RO" b="1" dirty="0"/>
              <a:t>P</a:t>
            </a:r>
            <a:r>
              <a:rPr lang="ro-RO" b="1" dirty="0" smtClean="0"/>
              <a:t>rezentarea </a:t>
            </a:r>
            <a:r>
              <a:rPr lang="ro-RO" b="1" dirty="0"/>
              <a:t>stimulilor externi</a:t>
            </a:r>
            <a:endParaRPr lang="en-US" dirty="0"/>
          </a:p>
        </p:txBody>
      </p:sp>
      <p:sp>
        <p:nvSpPr>
          <p:cNvPr id="4" name="TextBox 3"/>
          <p:cNvSpPr txBox="1"/>
          <p:nvPr/>
        </p:nvSpPr>
        <p:spPr>
          <a:xfrm>
            <a:off x="1155469" y="2325321"/>
            <a:ext cx="10185862" cy="3416320"/>
          </a:xfrm>
          <a:prstGeom prst="rect">
            <a:avLst/>
          </a:prstGeom>
          <a:noFill/>
        </p:spPr>
        <p:txBody>
          <a:bodyPr wrap="square" rtlCol="0">
            <a:spAutoFit/>
          </a:bodyPr>
          <a:lstStyle/>
          <a:p>
            <a:endParaRPr lang="ro-RO" dirty="0" smtClean="0"/>
          </a:p>
          <a:p>
            <a:r>
              <a:rPr lang="ro-RO" b="1" dirty="0" smtClean="0"/>
              <a:t>Stimuli care atrag atenția</a:t>
            </a:r>
            <a:r>
              <a:rPr lang="ro-RO" dirty="0" smtClean="0"/>
              <a:t>:</a:t>
            </a:r>
          </a:p>
          <a:p>
            <a:endParaRPr lang="ro-RO" dirty="0"/>
          </a:p>
          <a:p>
            <a:r>
              <a:rPr lang="ro-RO" dirty="0" smtClean="0"/>
              <a:t>1</a:t>
            </a:r>
            <a:r>
              <a:rPr lang="ro-RO" dirty="0"/>
              <a:t>. Stimuli cu </a:t>
            </a:r>
            <a:r>
              <a:rPr lang="ro-RO" b="1" dirty="0">
                <a:solidFill>
                  <a:srgbClr val="FF0000"/>
                </a:solidFill>
              </a:rPr>
              <a:t>încărcătură emoțională </a:t>
            </a:r>
            <a:endParaRPr lang="en-US" b="1" dirty="0">
              <a:solidFill>
                <a:srgbClr val="FF0000"/>
              </a:solidFill>
            </a:endParaRPr>
          </a:p>
          <a:p>
            <a:r>
              <a:rPr lang="ro-RO" dirty="0"/>
              <a:t>2. Stimuli </a:t>
            </a:r>
            <a:r>
              <a:rPr lang="ro-RO" b="1" dirty="0">
                <a:solidFill>
                  <a:srgbClr val="FF0000"/>
                </a:solidFill>
              </a:rPr>
              <a:t>impredictibili</a:t>
            </a:r>
            <a:r>
              <a:rPr lang="ro-RO" dirty="0"/>
              <a:t> (elementul surpriză) </a:t>
            </a:r>
            <a:endParaRPr lang="en-US" dirty="0"/>
          </a:p>
          <a:p>
            <a:r>
              <a:rPr lang="ro-RO" dirty="0"/>
              <a:t>3. Stimuli </a:t>
            </a:r>
            <a:r>
              <a:rPr lang="ro-RO" b="1" dirty="0">
                <a:solidFill>
                  <a:srgbClr val="FF0000"/>
                </a:solidFill>
              </a:rPr>
              <a:t>contrastanți</a:t>
            </a:r>
            <a:r>
              <a:rPr lang="ro-RO" dirty="0"/>
              <a:t> (de exemplu, este mai ușor să detectăm o persoană mai înaltă într-un grup cu persoane de înălțime medie) </a:t>
            </a:r>
            <a:endParaRPr lang="en-US" dirty="0"/>
          </a:p>
          <a:p>
            <a:r>
              <a:rPr lang="ro-RO" dirty="0"/>
              <a:t>4. Stimuli </a:t>
            </a:r>
            <a:r>
              <a:rPr lang="ro-RO" b="1" dirty="0">
                <a:solidFill>
                  <a:srgbClr val="FF0000"/>
                </a:solidFill>
              </a:rPr>
              <a:t>imperativi</a:t>
            </a:r>
            <a:r>
              <a:rPr lang="ro-RO" dirty="0"/>
              <a:t> (de exemplu, atunci când cineva spune cu voce tare “stop” de obicei ne întrerupem din activitate) </a:t>
            </a:r>
            <a:endParaRPr lang="en-US" dirty="0"/>
          </a:p>
          <a:p>
            <a:r>
              <a:rPr lang="ro-RO" dirty="0"/>
              <a:t>5. Stimuli prin </a:t>
            </a:r>
            <a:r>
              <a:rPr lang="ro-RO" b="1" dirty="0">
                <a:solidFill>
                  <a:srgbClr val="FF0000"/>
                </a:solidFill>
              </a:rPr>
              <a:t>canale multiple de comunicare </a:t>
            </a:r>
            <a:r>
              <a:rPr lang="ro-RO" dirty="0"/>
              <a:t>(de exemplu, putem însoți o prezentare livrată verbal– stimuli care trec prin canale auditive de procesare – cu imagini –stimuli care trec prin canale vizuale de procesare).</a:t>
            </a:r>
            <a:endParaRPr lang="en-US" dirty="0"/>
          </a:p>
        </p:txBody>
      </p:sp>
      <p:sp>
        <p:nvSpPr>
          <p:cNvPr id="5" name="Rectangle 4"/>
          <p:cNvSpPr/>
          <p:nvPr/>
        </p:nvSpPr>
        <p:spPr>
          <a:xfrm>
            <a:off x="2409757" y="1863656"/>
            <a:ext cx="7433446" cy="461665"/>
          </a:xfrm>
          <a:prstGeom prst="rect">
            <a:avLst/>
          </a:prstGeom>
          <a:solidFill>
            <a:schemeClr val="bg2">
              <a:lumMod val="75000"/>
            </a:schemeClr>
          </a:solidFill>
        </p:spPr>
        <p:txBody>
          <a:bodyPr wrap="none">
            <a:spAutoFit/>
          </a:bodyPr>
          <a:lstStyle/>
          <a:p>
            <a:pPr algn="ctr"/>
            <a:r>
              <a:rPr lang="ro-RO" sz="2400" b="1" dirty="0"/>
              <a:t>Informația la care </a:t>
            </a:r>
            <a:r>
              <a:rPr lang="ro-RO" sz="2400" b="1" dirty="0">
                <a:solidFill>
                  <a:srgbClr val="FF0000"/>
                </a:solidFill>
              </a:rPr>
              <a:t>nu</a:t>
            </a:r>
            <a:r>
              <a:rPr lang="ro-RO" sz="2400" b="1" dirty="0"/>
              <a:t> suntem </a:t>
            </a:r>
            <a:r>
              <a:rPr lang="ro-RO" sz="2400" b="1" dirty="0">
                <a:solidFill>
                  <a:srgbClr val="FF0000"/>
                </a:solidFill>
              </a:rPr>
              <a:t>atenți</a:t>
            </a:r>
            <a:r>
              <a:rPr lang="ro-RO" sz="2400" b="1" dirty="0"/>
              <a:t> se pierde.</a:t>
            </a:r>
            <a:endParaRPr lang="en-US" sz="2400" b="1" dirty="0"/>
          </a:p>
        </p:txBody>
      </p:sp>
    </p:spTree>
    <p:extLst>
      <p:ext uri="{BB962C8B-B14F-4D97-AF65-F5344CB8AC3E}">
        <p14:creationId xmlns:p14="http://schemas.microsoft.com/office/powerpoint/2010/main" val="2843539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The internet is eating your memory, but something better is taking its place"/>
          <p:cNvPicPr>
            <a:picLocks noChangeAspect="1" noChangeArrowheads="1"/>
          </p:cNvPicPr>
          <p:nvPr/>
        </p:nvPicPr>
        <p:blipFill>
          <a:blip r:embed="rId2">
            <a:clrChange>
              <a:clrFrom>
                <a:srgbClr val="FEFFFF"/>
              </a:clrFrom>
              <a:clrTo>
                <a:srgbClr val="FE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123" y="815925"/>
            <a:ext cx="7511288" cy="5442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97280" y="914400"/>
            <a:ext cx="10058400" cy="822960"/>
          </a:xfrm>
          <a:solidFill>
            <a:schemeClr val="accent3">
              <a:lumMod val="75000"/>
            </a:schemeClr>
          </a:solidFill>
        </p:spPr>
        <p:txBody>
          <a:bodyPr/>
          <a:lstStyle/>
          <a:p>
            <a:pPr algn="ctr"/>
            <a:r>
              <a:rPr lang="ro-RO" b="1" dirty="0" smtClean="0"/>
              <a:t>Memoriile senzoriale</a:t>
            </a:r>
            <a:endParaRPr lang="en-US" b="1" dirty="0"/>
          </a:p>
        </p:txBody>
      </p:sp>
      <p:pic>
        <p:nvPicPr>
          <p:cNvPr id="1026" name="Picture 2" descr="Organele de simt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972" y="2651403"/>
            <a:ext cx="3591098" cy="26933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12873" y="1916163"/>
            <a:ext cx="5142807" cy="3785652"/>
          </a:xfrm>
          <a:prstGeom prst="rect">
            <a:avLst/>
          </a:prstGeom>
          <a:noFill/>
        </p:spPr>
        <p:txBody>
          <a:bodyPr wrap="square" rtlCol="0">
            <a:spAutoFit/>
          </a:bodyPr>
          <a:lstStyle/>
          <a:p>
            <a:pPr algn="just"/>
            <a:r>
              <a:rPr lang="ro-RO" sz="2400" dirty="0"/>
              <a:t>D</a:t>
            </a:r>
            <a:r>
              <a:rPr lang="ro-RO" sz="2400" dirty="0" smtClean="0"/>
              <a:t>upă </a:t>
            </a:r>
            <a:r>
              <a:rPr lang="ro-RO" sz="2400" dirty="0"/>
              <a:t>încetarea acțiunii </a:t>
            </a:r>
            <a:r>
              <a:rPr lang="ro-RO" sz="2400" dirty="0" err="1"/>
              <a:t>stimului</a:t>
            </a:r>
            <a:r>
              <a:rPr lang="ro-RO" sz="2400" dirty="0"/>
              <a:t> asupra receptorilor </a:t>
            </a:r>
            <a:r>
              <a:rPr lang="ro-RO" sz="2400" dirty="0" smtClean="0"/>
              <a:t>(organele </a:t>
            </a:r>
            <a:r>
              <a:rPr lang="ro-RO" sz="2400" dirty="0"/>
              <a:t>de simț: văz, auz, miros </a:t>
            </a:r>
            <a:r>
              <a:rPr lang="ro-RO" sz="2400" dirty="0" smtClean="0"/>
              <a:t>etc.) </a:t>
            </a:r>
            <a:r>
              <a:rPr lang="ro-RO" sz="2400" dirty="0"/>
              <a:t>reprezentarea acestora persistă o anumită perioadă de </a:t>
            </a:r>
            <a:r>
              <a:rPr lang="ro-RO" sz="2400" dirty="0" smtClean="0"/>
              <a:t>timp.</a:t>
            </a:r>
          </a:p>
          <a:p>
            <a:endParaRPr lang="ro-RO" sz="2400" dirty="0" smtClean="0"/>
          </a:p>
          <a:p>
            <a:r>
              <a:rPr lang="ro-RO" sz="2400" b="1" dirty="0" smtClean="0"/>
              <a:t>Codare</a:t>
            </a:r>
            <a:r>
              <a:rPr lang="ro-RO" sz="2400" dirty="0" smtClean="0"/>
              <a:t>: senzorială (stimulii sunt prelucrați </a:t>
            </a:r>
            <a:r>
              <a:rPr lang="ro-RO" sz="2400" dirty="0"/>
              <a:t>ca senzații</a:t>
            </a:r>
            <a:r>
              <a:rPr lang="ro-RO" sz="2400" dirty="0" smtClean="0"/>
              <a:t>).</a:t>
            </a:r>
          </a:p>
          <a:p>
            <a:endParaRPr lang="en-US" sz="2400" dirty="0"/>
          </a:p>
          <a:p>
            <a:r>
              <a:rPr lang="ro-RO" sz="2400" b="1" dirty="0"/>
              <a:t>Durată</a:t>
            </a:r>
            <a:r>
              <a:rPr lang="ro-RO" sz="2400" dirty="0"/>
              <a:t>: </a:t>
            </a:r>
            <a:r>
              <a:rPr lang="ro-RO" sz="2400" dirty="0" smtClean="0"/>
              <a:t>250 msec-4 sec</a:t>
            </a:r>
            <a:r>
              <a:rPr lang="ro-RO" sz="2400" dirty="0"/>
              <a:t>.</a:t>
            </a:r>
            <a:endParaRPr lang="en-US" sz="2400" dirty="0"/>
          </a:p>
        </p:txBody>
      </p:sp>
    </p:spTree>
    <p:extLst>
      <p:ext uri="{BB962C8B-B14F-4D97-AF65-F5344CB8AC3E}">
        <p14:creationId xmlns:p14="http://schemas.microsoft.com/office/powerpoint/2010/main" val="26581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fterimage: An Eye-Boggling Optical Illu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828" y="429491"/>
            <a:ext cx="3906270" cy="5527964"/>
          </a:xfrm>
          <a:prstGeom prst="rect">
            <a:avLst/>
          </a:prstGeom>
          <a:noFill/>
          <a:extLst>
            <a:ext uri="{909E8E84-426E-40DD-AFC4-6F175D3DCCD1}">
              <a14:hiddenFill xmlns:a14="http://schemas.microsoft.com/office/drawing/2010/main">
                <a:solidFill>
                  <a:srgbClr val="FFFFFF"/>
                </a:solidFill>
              </a14:hiddenFill>
            </a:ext>
          </a:extLst>
        </p:spPr>
      </p:pic>
      <p:pic>
        <p:nvPicPr>
          <p:cNvPr id="4" name="qS2KBJgrd5o"/>
          <p:cNvPicPr>
            <a:picLocks noRot="1" noChangeAspect="1"/>
          </p:cNvPicPr>
          <p:nvPr>
            <a:videoFile r:link="rId1"/>
          </p:nvPr>
        </p:nvPicPr>
        <p:blipFill>
          <a:blip r:embed="rId4"/>
          <a:stretch>
            <a:fillRect/>
          </a:stretch>
        </p:blipFill>
        <p:spPr>
          <a:xfrm>
            <a:off x="6456217" y="291172"/>
            <a:ext cx="4572000" cy="2571750"/>
          </a:xfrm>
          <a:prstGeom prst="rect">
            <a:avLst/>
          </a:prstGeom>
        </p:spPr>
      </p:pic>
      <p:sp>
        <p:nvSpPr>
          <p:cNvPr id="5" name="Rectangle 4"/>
          <p:cNvSpPr/>
          <p:nvPr/>
        </p:nvSpPr>
        <p:spPr>
          <a:xfrm>
            <a:off x="6044202" y="2914195"/>
            <a:ext cx="5396029" cy="369332"/>
          </a:xfrm>
          <a:prstGeom prst="rect">
            <a:avLst/>
          </a:prstGeom>
        </p:spPr>
        <p:txBody>
          <a:bodyPr wrap="none">
            <a:spAutoFit/>
          </a:bodyPr>
          <a:lstStyle/>
          <a:p>
            <a:r>
              <a:rPr lang="en-US" dirty="0"/>
              <a:t>https://www.youtube.com/watch?v=qS2KBJgrd5o</a:t>
            </a:r>
          </a:p>
        </p:txBody>
      </p:sp>
      <p:pic>
        <p:nvPicPr>
          <p:cNvPr id="3078" name="Picture 6" descr="Cinema symbol, cinematography, film shooting camera, movie camera, video  camera icon - Download on Iconfin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744" y="3585864"/>
            <a:ext cx="2673927" cy="26739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41611" y="4461163"/>
            <a:ext cx="2798620" cy="923330"/>
          </a:xfrm>
          <a:prstGeom prst="rect">
            <a:avLst/>
          </a:prstGeom>
          <a:noFill/>
        </p:spPr>
        <p:txBody>
          <a:bodyPr wrap="square" rtlCol="0">
            <a:spAutoFit/>
          </a:bodyPr>
          <a:lstStyle/>
          <a:p>
            <a:pPr algn="ctr"/>
            <a:r>
              <a:rPr lang="ro-RO" dirty="0" smtClean="0"/>
              <a:t>Vizionare filme:</a:t>
            </a:r>
          </a:p>
          <a:p>
            <a:pPr algn="ctr"/>
            <a:r>
              <a:rPr lang="fr-FR" dirty="0" smtClean="0"/>
              <a:t>60</a:t>
            </a:r>
            <a:r>
              <a:rPr lang="fr-FR" dirty="0"/>
              <a:t> </a:t>
            </a:r>
            <a:r>
              <a:rPr lang="fr-FR" dirty="0" smtClean="0"/>
              <a:t>/1.001</a:t>
            </a:r>
            <a:r>
              <a:rPr lang="fr-FR" dirty="0"/>
              <a:t> ≈ 59.94 </a:t>
            </a:r>
            <a:r>
              <a:rPr lang="ro-RO" dirty="0" smtClean="0"/>
              <a:t>cadre/secundă.</a:t>
            </a:r>
            <a:endParaRPr lang="en-US" dirty="0"/>
          </a:p>
        </p:txBody>
      </p:sp>
    </p:spTree>
    <p:extLst>
      <p:ext uri="{BB962C8B-B14F-4D97-AF65-F5344CB8AC3E}">
        <p14:creationId xmlns:p14="http://schemas.microsoft.com/office/powerpoint/2010/main" val="231711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4400"/>
            <a:ext cx="10058400" cy="822960"/>
          </a:xfrm>
          <a:solidFill>
            <a:schemeClr val="accent3">
              <a:lumMod val="75000"/>
            </a:schemeClr>
          </a:solidFill>
        </p:spPr>
        <p:txBody>
          <a:bodyPr/>
          <a:lstStyle/>
          <a:p>
            <a:pPr algn="ctr"/>
            <a:r>
              <a:rPr lang="ro-RO" b="1" dirty="0" smtClean="0"/>
              <a:t>Atenția</a:t>
            </a:r>
            <a:endParaRPr lang="en-US" b="1" dirty="0"/>
          </a:p>
        </p:txBody>
      </p:sp>
      <p:sp>
        <p:nvSpPr>
          <p:cNvPr id="4" name="TextBox 3"/>
          <p:cNvSpPr txBox="1"/>
          <p:nvPr/>
        </p:nvSpPr>
        <p:spPr>
          <a:xfrm>
            <a:off x="1097281" y="1916163"/>
            <a:ext cx="10058400" cy="2308324"/>
          </a:xfrm>
          <a:prstGeom prst="rect">
            <a:avLst/>
          </a:prstGeom>
          <a:noFill/>
        </p:spPr>
        <p:txBody>
          <a:bodyPr wrap="square" rtlCol="0">
            <a:spAutoFit/>
          </a:bodyPr>
          <a:lstStyle/>
          <a:p>
            <a:pPr algn="just"/>
            <a:r>
              <a:rPr lang="ro-RO" sz="2400" b="1" dirty="0" smtClean="0"/>
              <a:t>Volum</a:t>
            </a:r>
            <a:r>
              <a:rPr lang="ro-RO" sz="2400" dirty="0" smtClean="0"/>
              <a:t>: 7</a:t>
            </a:r>
            <a:r>
              <a:rPr lang="ro-RO" sz="2400" dirty="0"/>
              <a:t>+/-</a:t>
            </a:r>
            <a:r>
              <a:rPr lang="ro-RO" sz="2400" dirty="0" smtClean="0"/>
              <a:t>2 (</a:t>
            </a:r>
            <a:r>
              <a:rPr lang="ro-RO" sz="2400" dirty="0"/>
              <a:t>chiar mai puțini, conform unor studii recente 5+/-</a:t>
            </a:r>
            <a:r>
              <a:rPr lang="ro-RO" sz="2400" dirty="0" smtClean="0"/>
              <a:t>2)</a:t>
            </a:r>
          </a:p>
          <a:p>
            <a:pPr algn="just"/>
            <a:r>
              <a:rPr lang="ro-RO" sz="2400" b="1" dirty="0" smtClean="0"/>
              <a:t>Selectivitate: </a:t>
            </a:r>
            <a:r>
              <a:rPr lang="ro-RO" sz="2400" dirty="0" smtClean="0"/>
              <a:t>blocarea, ignorarea informației senzoriale nerelevante</a:t>
            </a:r>
          </a:p>
          <a:p>
            <a:pPr algn="just"/>
            <a:r>
              <a:rPr lang="ro-RO" sz="2400" b="1" dirty="0" smtClean="0"/>
              <a:t>Segregare: </a:t>
            </a:r>
            <a:r>
              <a:rPr lang="ro-RO" sz="2400" dirty="0" smtClean="0"/>
              <a:t>acordarea de </a:t>
            </a:r>
            <a:r>
              <a:rPr lang="ro-RO" sz="2400" dirty="0"/>
              <a:t>atenție în mod preferențial informației </a:t>
            </a:r>
            <a:r>
              <a:rPr lang="ro-RO" sz="2400" dirty="0" smtClean="0"/>
              <a:t>relevante</a:t>
            </a:r>
          </a:p>
          <a:p>
            <a:pPr algn="just"/>
            <a:r>
              <a:rPr lang="ro-RO" sz="2400" b="1" dirty="0" smtClean="0"/>
              <a:t>Reflexul de orientare</a:t>
            </a:r>
          </a:p>
          <a:p>
            <a:pPr algn="just"/>
            <a:r>
              <a:rPr lang="ro-RO" sz="2400" b="1" dirty="0" smtClean="0"/>
              <a:t>Interferența</a:t>
            </a:r>
            <a:endParaRPr lang="en-US" sz="2400" b="1" dirty="0"/>
          </a:p>
        </p:txBody>
      </p:sp>
      <p:pic>
        <p:nvPicPr>
          <p:cNvPr id="4098" name="Picture 2" descr="Spot Light Clip Art at Clker.com - vector clip art online, royalty free &amp;amp;  public do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6126480" y="1325880"/>
            <a:ext cx="5715000" cy="541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620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4400"/>
            <a:ext cx="10058400" cy="822960"/>
          </a:xfrm>
          <a:solidFill>
            <a:schemeClr val="accent3">
              <a:lumMod val="75000"/>
            </a:schemeClr>
          </a:solidFill>
        </p:spPr>
        <p:txBody>
          <a:bodyPr/>
          <a:lstStyle/>
          <a:p>
            <a:pPr algn="ctr"/>
            <a:r>
              <a:rPr lang="ro-RO" b="1" dirty="0" smtClean="0"/>
              <a:t>ML/MSD</a:t>
            </a:r>
            <a:endParaRPr lang="en-US" b="1" dirty="0"/>
          </a:p>
        </p:txBody>
      </p:sp>
      <p:sp>
        <p:nvSpPr>
          <p:cNvPr id="4" name="TextBox 3"/>
          <p:cNvSpPr txBox="1"/>
          <p:nvPr/>
        </p:nvSpPr>
        <p:spPr>
          <a:xfrm>
            <a:off x="1097281" y="1916163"/>
            <a:ext cx="10058400" cy="1938992"/>
          </a:xfrm>
          <a:prstGeom prst="rect">
            <a:avLst/>
          </a:prstGeom>
          <a:noFill/>
        </p:spPr>
        <p:txBody>
          <a:bodyPr wrap="square" rtlCol="0">
            <a:spAutoFit/>
          </a:bodyPr>
          <a:lstStyle/>
          <a:p>
            <a:pPr algn="just"/>
            <a:r>
              <a:rPr lang="ro-RO" sz="2400" b="1" dirty="0" smtClean="0"/>
              <a:t>Volum</a:t>
            </a:r>
            <a:r>
              <a:rPr lang="ro-RO" sz="2400" dirty="0" smtClean="0"/>
              <a:t>: 7</a:t>
            </a:r>
            <a:r>
              <a:rPr lang="ro-RO" sz="2400" dirty="0"/>
              <a:t>+/-</a:t>
            </a:r>
            <a:r>
              <a:rPr lang="ro-RO" sz="2400" dirty="0" smtClean="0"/>
              <a:t>2 </a:t>
            </a:r>
          </a:p>
          <a:p>
            <a:pPr algn="just"/>
            <a:r>
              <a:rPr lang="ro-RO" sz="2400" b="1" dirty="0" smtClean="0"/>
              <a:t>Starea </a:t>
            </a:r>
            <a:r>
              <a:rPr lang="ro-RO" sz="2400" b="1" dirty="0"/>
              <a:t>activată a memoriei de lungă </a:t>
            </a:r>
            <a:r>
              <a:rPr lang="ro-RO" sz="2400" b="1" dirty="0" smtClean="0"/>
              <a:t>durată</a:t>
            </a:r>
          </a:p>
          <a:p>
            <a:pPr algn="just"/>
            <a:r>
              <a:rPr lang="ro-RO" sz="2400" b="1" dirty="0"/>
              <a:t>Durată de retenție limitată</a:t>
            </a:r>
            <a:r>
              <a:rPr lang="ro-RO" sz="2400" dirty="0"/>
              <a:t>:15-20 secunde.</a:t>
            </a:r>
            <a:endParaRPr lang="en-US" sz="2400" dirty="0"/>
          </a:p>
          <a:p>
            <a:pPr algn="just"/>
            <a:r>
              <a:rPr lang="ro-RO" sz="2400" b="1" dirty="0" smtClean="0"/>
              <a:t>Procese care facilitează reținerea informației și transferul în MLD: </a:t>
            </a:r>
            <a:r>
              <a:rPr lang="ro-RO" sz="2400" dirty="0"/>
              <a:t>repetiția și organizarea în unități cu </a:t>
            </a:r>
            <a:r>
              <a:rPr lang="ro-RO" sz="2400" dirty="0" smtClean="0"/>
              <a:t>sens</a:t>
            </a:r>
            <a:r>
              <a:rPr lang="ro-RO" sz="2400" dirty="0"/>
              <a:t> </a:t>
            </a:r>
            <a:r>
              <a:rPr lang="ro-RO" sz="2400" dirty="0" smtClean="0"/>
              <a:t>(</a:t>
            </a:r>
            <a:r>
              <a:rPr lang="ro-RO" sz="2400" dirty="0" err="1" smtClean="0"/>
              <a:t>chunks</a:t>
            </a:r>
            <a:r>
              <a:rPr lang="ro-RO" sz="2400" dirty="0" smtClean="0"/>
              <a:t>)</a:t>
            </a:r>
          </a:p>
        </p:txBody>
      </p:sp>
      <p:sp>
        <p:nvSpPr>
          <p:cNvPr id="3" name="Rectangle 2"/>
          <p:cNvSpPr/>
          <p:nvPr/>
        </p:nvSpPr>
        <p:spPr>
          <a:xfrm>
            <a:off x="4095155" y="4809898"/>
            <a:ext cx="3467616" cy="584775"/>
          </a:xfrm>
          <a:prstGeom prst="rect">
            <a:avLst/>
          </a:prstGeom>
        </p:spPr>
        <p:txBody>
          <a:bodyPr wrap="none">
            <a:spAutoFit/>
          </a:bodyPr>
          <a:lstStyle/>
          <a:p>
            <a:r>
              <a:rPr lang="ro-RO" sz="3200" b="1" dirty="0">
                <a:latin typeface="Times New Roman" panose="02020603050405020304" pitchFamily="18" charset="0"/>
                <a:ea typeface="Calibri" panose="020F0502020204030204" pitchFamily="34" charset="0"/>
              </a:rPr>
              <a:t>1859198919441918</a:t>
            </a:r>
            <a:endParaRPr lang="en-US" sz="3200" b="1" dirty="0"/>
          </a:p>
        </p:txBody>
      </p:sp>
      <p:sp>
        <p:nvSpPr>
          <p:cNvPr id="5" name="Rectangle 4"/>
          <p:cNvSpPr/>
          <p:nvPr/>
        </p:nvSpPr>
        <p:spPr>
          <a:xfrm>
            <a:off x="3629891" y="4378036"/>
            <a:ext cx="4849091" cy="149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95155" y="4558145"/>
            <a:ext cx="4037463" cy="1066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1859-1989-1944-1918 </a:t>
            </a:r>
            <a:endParaRPr lang="en-US" dirty="0"/>
          </a:p>
        </p:txBody>
      </p:sp>
      <p:pic>
        <p:nvPicPr>
          <p:cNvPr id="9" name="Picture 2" descr="The internet is eating your memory, but something better is taking its place"/>
          <p:cNvPicPr>
            <a:picLocks noChangeAspect="1" noChangeArrowheads="1"/>
          </p:cNvPicPr>
          <p:nvPr/>
        </p:nvPicPr>
        <p:blipFill>
          <a:blip r:embed="rId2" cstate="print">
            <a:clrChange>
              <a:clrFrom>
                <a:srgbClr val="FEFFFF"/>
              </a:clrFrom>
              <a:clrTo>
                <a:srgbClr val="FE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8132618" y="148602"/>
            <a:ext cx="3777220" cy="273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65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4400"/>
            <a:ext cx="10058400" cy="822960"/>
          </a:xfrm>
          <a:solidFill>
            <a:schemeClr val="accent3">
              <a:lumMod val="75000"/>
            </a:schemeClr>
          </a:solidFill>
        </p:spPr>
        <p:txBody>
          <a:bodyPr/>
          <a:lstStyle/>
          <a:p>
            <a:pPr algn="ctr"/>
            <a:r>
              <a:rPr lang="ro-RO" b="1" dirty="0" smtClean="0"/>
              <a:t>MLD</a:t>
            </a:r>
            <a:endParaRPr lang="en-US" b="1" dirty="0"/>
          </a:p>
        </p:txBody>
      </p:sp>
      <p:sp>
        <p:nvSpPr>
          <p:cNvPr id="4" name="TextBox 3"/>
          <p:cNvSpPr txBox="1"/>
          <p:nvPr/>
        </p:nvSpPr>
        <p:spPr>
          <a:xfrm>
            <a:off x="1097281" y="1916163"/>
            <a:ext cx="10058400" cy="3416320"/>
          </a:xfrm>
          <a:prstGeom prst="rect">
            <a:avLst/>
          </a:prstGeom>
          <a:noFill/>
        </p:spPr>
        <p:txBody>
          <a:bodyPr wrap="square" rtlCol="0">
            <a:spAutoFit/>
          </a:bodyPr>
          <a:lstStyle/>
          <a:p>
            <a:pPr algn="just"/>
            <a:r>
              <a:rPr lang="ro-RO" sz="2400" b="1" dirty="0" smtClean="0"/>
              <a:t>Volum</a:t>
            </a:r>
            <a:r>
              <a:rPr lang="ro-RO" sz="2400" dirty="0" smtClean="0"/>
              <a:t>: nelimitat (?)</a:t>
            </a:r>
          </a:p>
          <a:p>
            <a:pPr algn="just"/>
            <a:r>
              <a:rPr lang="ro-RO" sz="2400" b="1" dirty="0" smtClean="0"/>
              <a:t>Cunoștințe </a:t>
            </a:r>
            <a:r>
              <a:rPr lang="ro-RO" sz="2400" b="1" dirty="0" err="1" smtClean="0"/>
              <a:t>subactivate</a:t>
            </a:r>
            <a:endParaRPr lang="ro-RO" sz="2400" b="1" dirty="0" smtClean="0"/>
          </a:p>
          <a:p>
            <a:pPr algn="just"/>
            <a:r>
              <a:rPr lang="ro-RO" sz="2400" b="1" dirty="0" smtClean="0"/>
              <a:t>Codare: </a:t>
            </a:r>
            <a:r>
              <a:rPr lang="ro-RO" sz="2400" dirty="0" smtClean="0"/>
              <a:t>preponderent semantică</a:t>
            </a:r>
          </a:p>
          <a:p>
            <a:pPr algn="just"/>
            <a:r>
              <a:rPr lang="ro-RO" sz="2400" b="1" dirty="0"/>
              <a:t>Durată de </a:t>
            </a:r>
            <a:r>
              <a:rPr lang="ro-RO" sz="2400" b="1" dirty="0" smtClean="0"/>
              <a:t>retenție</a:t>
            </a:r>
            <a:r>
              <a:rPr lang="ro-RO" sz="2400" dirty="0" smtClean="0"/>
              <a:t>: </a:t>
            </a:r>
            <a:r>
              <a:rPr lang="ro-RO" sz="2400" dirty="0" smtClean="0"/>
              <a:t>potențial toată viața</a:t>
            </a:r>
          </a:p>
          <a:p>
            <a:pPr algn="just"/>
            <a:r>
              <a:rPr lang="ro-RO" sz="2400" b="1" dirty="0" smtClean="0"/>
              <a:t>Reactualizare</a:t>
            </a:r>
            <a:r>
              <a:rPr lang="ro-RO" sz="2400" dirty="0" smtClean="0"/>
              <a:t>= readucerea informațiilor în ML/MSD</a:t>
            </a:r>
            <a:endParaRPr lang="en-US" sz="2400" dirty="0"/>
          </a:p>
          <a:p>
            <a:pPr algn="just"/>
            <a:r>
              <a:rPr lang="ro-RO" sz="2400" b="1" dirty="0" smtClean="0"/>
              <a:t>Procese care facilitează reținerea informației: </a:t>
            </a:r>
            <a:r>
              <a:rPr lang="ro-RO" sz="2400" dirty="0"/>
              <a:t>repetiție </a:t>
            </a:r>
            <a:r>
              <a:rPr lang="ro-RO" sz="2400" dirty="0" smtClean="0"/>
              <a:t>elaborativă= </a:t>
            </a:r>
            <a:r>
              <a:rPr lang="ro-RO" sz="2400" dirty="0"/>
              <a:t>formarea asociațiilor între itemii deja aflați în memorie și organizarea itemilor în rețele, scheme mnezice, </a:t>
            </a:r>
            <a:r>
              <a:rPr lang="ro-RO" sz="2400" dirty="0" smtClean="0"/>
              <a:t>scenarii.</a:t>
            </a:r>
          </a:p>
          <a:p>
            <a:pPr algn="just"/>
            <a:r>
              <a:rPr lang="ro-RO" sz="2400" b="1" dirty="0" smtClean="0"/>
              <a:t>Forme</a:t>
            </a:r>
            <a:r>
              <a:rPr lang="ro-RO" sz="2400" dirty="0" smtClean="0"/>
              <a:t>: episodică, semantică, procedurală (</a:t>
            </a:r>
            <a:r>
              <a:rPr lang="ro-RO" sz="2400" b="1" dirty="0" smtClean="0">
                <a:solidFill>
                  <a:srgbClr val="FF0000"/>
                </a:solidFill>
              </a:rPr>
              <a:t>sisteme independente</a:t>
            </a:r>
            <a:r>
              <a:rPr lang="ro-RO" sz="2400" dirty="0" smtClean="0"/>
              <a:t>)</a:t>
            </a:r>
          </a:p>
        </p:txBody>
      </p:sp>
      <p:pic>
        <p:nvPicPr>
          <p:cNvPr id="7" name="Picture 2" descr="The internet is eating your memory, but something better is taking its place"/>
          <p:cNvPicPr>
            <a:picLocks noChangeAspect="1" noChangeArrowheads="1"/>
          </p:cNvPicPr>
          <p:nvPr/>
        </p:nvPicPr>
        <p:blipFill>
          <a:blip r:embed="rId2">
            <a:clrChange>
              <a:clrFrom>
                <a:srgbClr val="FEFFFF"/>
              </a:clrFrom>
              <a:clrTo>
                <a:srgbClr val="FE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315066" y="-168812"/>
            <a:ext cx="4876934" cy="353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13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335B74"/>
      </a:dk2>
      <a:lt2>
        <a:srgbClr val="DFE3E5"/>
      </a:lt2>
      <a:accent1>
        <a:srgbClr val="FF6600"/>
      </a:accent1>
      <a:accent2>
        <a:srgbClr val="FF9999"/>
      </a:accent2>
      <a:accent3>
        <a:srgbClr val="27CED7"/>
      </a:accent3>
      <a:accent4>
        <a:srgbClr val="42BA97"/>
      </a:accent4>
      <a:accent5>
        <a:srgbClr val="3E8853"/>
      </a:accent5>
      <a:accent6>
        <a:srgbClr val="62A39F"/>
      </a:accent6>
      <a:hlink>
        <a:srgbClr val="6EAC1C"/>
      </a:hlink>
      <a:folHlink>
        <a:srgbClr val="B26B0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08A7C76D78834DA041FF15C698142B" ma:contentTypeVersion="8" ma:contentTypeDescription="Create a new document." ma:contentTypeScope="" ma:versionID="fa3d9d235a0665d9acf8a04abc366860">
  <xsd:schema xmlns:xsd="http://www.w3.org/2001/XMLSchema" xmlns:xs="http://www.w3.org/2001/XMLSchema" xmlns:p="http://schemas.microsoft.com/office/2006/metadata/properties" xmlns:ns2="1f964045-88d3-4872-bc4d-aec5516d6b47" xmlns:ns3="1818ae71-73b1-42cb-ac66-ac639ea65b22" targetNamespace="http://schemas.microsoft.com/office/2006/metadata/properties" ma:root="true" ma:fieldsID="2568ac33fb22d9dc72fa2acb43e10ea5" ns2:_="" ns3:_="">
    <xsd:import namespace="1f964045-88d3-4872-bc4d-aec5516d6b47"/>
    <xsd:import namespace="1818ae71-73b1-42cb-ac66-ac639ea65b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964045-88d3-4872-bc4d-aec5516d6b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18ae71-73b1-42cb-ac66-ac639ea65b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02A16E-8039-4380-B59D-FB6F40219678}"/>
</file>

<file path=customXml/itemProps2.xml><?xml version="1.0" encoding="utf-8"?>
<ds:datastoreItem xmlns:ds="http://schemas.openxmlformats.org/officeDocument/2006/customXml" ds:itemID="{A788329C-502A-4DB1-9CAD-BE43EB7CAE8F}"/>
</file>

<file path=customXml/itemProps3.xml><?xml version="1.0" encoding="utf-8"?>
<ds:datastoreItem xmlns:ds="http://schemas.openxmlformats.org/officeDocument/2006/customXml" ds:itemID="{3232D220-84E9-4E14-9D1F-1C6E4CEBC67E}"/>
</file>

<file path=docProps/app.xml><?xml version="1.0" encoding="utf-8"?>
<Properties xmlns="http://schemas.openxmlformats.org/officeDocument/2006/extended-properties" xmlns:vt="http://schemas.openxmlformats.org/officeDocument/2006/docPropsVTypes">
  <Template>Retrospect</Template>
  <TotalTime>616</TotalTime>
  <Words>1986</Words>
  <Application>Microsoft Office PowerPoint</Application>
  <PresentationFormat>Widescreen</PresentationFormat>
  <Paragraphs>205</Paragraphs>
  <Slides>29</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Georgia</vt:lpstr>
      <vt:lpstr>Nunito Sans</vt:lpstr>
      <vt:lpstr>Times New Roman</vt:lpstr>
      <vt:lpstr>Wingdings</vt:lpstr>
      <vt:lpstr>Retrospect</vt:lpstr>
      <vt:lpstr>Psihologia educației</vt:lpstr>
      <vt:lpstr>Procesele memoriei</vt:lpstr>
      <vt:lpstr>Modelul propus de Atkinson și Shiffrin (1968)</vt:lpstr>
      <vt:lpstr>Prezentarea stimulilor externi</vt:lpstr>
      <vt:lpstr>Memoriile senzoriale</vt:lpstr>
      <vt:lpstr>PowerPoint Presentation</vt:lpstr>
      <vt:lpstr>Atenția</vt:lpstr>
      <vt:lpstr>ML/MSD</vt:lpstr>
      <vt:lpstr>MLD</vt:lpstr>
      <vt:lpstr>Forme ale MLD</vt:lpstr>
      <vt:lpstr>Forme de stocare ale memoriei</vt:lpstr>
      <vt:lpstr>Studii asupra amneziei</vt:lpstr>
      <vt:lpstr>Studii asupra amneziei</vt:lpstr>
      <vt:lpstr>Factori care influențează  stocarea informațiilor în MLD</vt:lpstr>
      <vt:lpstr>Factori care influențează  stocarea informațiilor în MLD</vt:lpstr>
      <vt:lpstr>Reactualizarea cunoștințelor din MLD. De ce uităm? </vt:lpstr>
      <vt:lpstr>Factori implicați în uitare, false amintiri</vt:lpstr>
      <vt:lpstr>Reactualizarea cunoștințelor din MLD:  reconstrucții post eveniment</vt:lpstr>
      <vt:lpstr>Reactualizarea cunoștințelor din MLD: reconstrucții</vt:lpstr>
      <vt:lpstr>Contracararea biasării implicite în selecția femeilor prin ”blind auditions” </vt:lpstr>
      <vt:lpstr>Schemele în acțiune</vt:lpstr>
      <vt:lpstr>PowerPoint Presentation</vt:lpstr>
      <vt:lpstr>PowerPoint Presentation</vt:lpstr>
      <vt:lpstr>Metoda RICAR</vt:lpstr>
      <vt:lpstr>Alte metode</vt:lpstr>
      <vt:lpstr>Metoda loci</vt:lpstr>
      <vt:lpstr>Practica mentală (vizualizare)</vt:lpstr>
      <vt:lpstr>Organizarea informațiilor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Psihologia educației</dc:title>
  <dc:creator>veronique_cl</dc:creator>
  <cp:lastModifiedBy>veronique_cl</cp:lastModifiedBy>
  <cp:revision>39</cp:revision>
  <dcterms:created xsi:type="dcterms:W3CDTF">2021-10-30T19:27:11Z</dcterms:created>
  <dcterms:modified xsi:type="dcterms:W3CDTF">2021-11-05T09:53:44Z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0x010100C508A7C76D78834DA041FF15C698142B</vt:lpwstr>
  </property>
</Properties>
</file>