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rimo Bold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HK Grotesk Light" panose="020B0604020202020204" charset="0"/>
      <p:regular r:id="rId20"/>
    </p:embeddedFont>
    <p:embeddedFont>
      <p:font typeface="HK Grotesk Light Bold" panose="020B0604020202020204" charset="0"/>
      <p:regular r:id="rId21"/>
    </p:embeddedFont>
    <p:embeddedFont>
      <p:font typeface="HK Grotesk Light Bold Italics" panose="020B0604020202020204" charset="0"/>
      <p:regular r:id="rId22"/>
    </p:embeddedFont>
    <p:embeddedFont>
      <p:font typeface="HK Grotesk Light Italics" panose="020B0604020202020204" charset="0"/>
      <p:regular r:id="rId23"/>
    </p:embeddedFont>
    <p:embeddedFont>
      <p:font typeface="HK Grotesk Medium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03" d="100"/>
          <a:sy n="103" d="100"/>
        </p:scale>
        <p:origin x="53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65965" y="0"/>
            <a:ext cx="13422035" cy="10287000"/>
          </a:xfrm>
          <a:prstGeom prst="rect">
            <a:avLst/>
          </a:prstGeom>
          <a:solidFill>
            <a:srgbClr val="34558B"/>
          </a:solidFill>
        </p:spPr>
      </p:sp>
      <p:sp>
        <p:nvSpPr>
          <p:cNvPr id="3" name="AutoShape 3"/>
          <p:cNvSpPr/>
          <p:nvPr/>
        </p:nvSpPr>
        <p:spPr>
          <a:xfrm>
            <a:off x="6024340" y="1671955"/>
            <a:ext cx="11234960" cy="19050"/>
          </a:xfrm>
          <a:prstGeom prst="rect">
            <a:avLst/>
          </a:prstGeom>
          <a:solidFill>
            <a:srgbClr val="FDFBFB"/>
          </a:solidFill>
        </p:spPr>
      </p:sp>
      <p:sp>
        <p:nvSpPr>
          <p:cNvPr id="4" name="TextBox 4"/>
          <p:cNvSpPr txBox="1"/>
          <p:nvPr/>
        </p:nvSpPr>
        <p:spPr>
          <a:xfrm>
            <a:off x="5959502" y="2507727"/>
            <a:ext cx="11234960" cy="4108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>
                <a:solidFill>
                  <a:srgbClr val="FDFBFB"/>
                </a:solidFill>
                <a:latin typeface="HK Grotesk Bold Bold"/>
              </a:rPr>
              <a:t>Mecanism </a:t>
            </a:r>
          </a:p>
          <a:p>
            <a:pPr>
              <a:lnSpc>
                <a:spcPts val="8000"/>
              </a:lnSpc>
            </a:pPr>
            <a:r>
              <a:rPr lang="en-US" sz="8000">
                <a:solidFill>
                  <a:srgbClr val="FDFBFB"/>
                </a:solidFill>
                <a:latin typeface="HK Grotesk Bold Bold"/>
              </a:rPr>
              <a:t>de autentificare </a:t>
            </a:r>
          </a:p>
          <a:p>
            <a:pPr>
              <a:lnSpc>
                <a:spcPts val="8000"/>
              </a:lnSpc>
            </a:pPr>
            <a:r>
              <a:rPr lang="en-US" sz="8000">
                <a:solidFill>
                  <a:srgbClr val="FDFBFB"/>
                </a:solidFill>
                <a:latin typeface="Arimo Bold"/>
              </a:rPr>
              <a:t>utilizând funcția </a:t>
            </a:r>
          </a:p>
          <a:p>
            <a:pPr>
              <a:lnSpc>
                <a:spcPts val="8000"/>
              </a:lnSpc>
            </a:pPr>
            <a:r>
              <a:rPr lang="en-US" sz="8000">
                <a:solidFill>
                  <a:srgbClr val="FDFBFB"/>
                </a:solidFill>
                <a:latin typeface="Arimo Bold"/>
              </a:rPr>
              <a:t>SHA-256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r="63996"/>
          <a:stretch>
            <a:fillRect/>
          </a:stretch>
        </p:blipFill>
        <p:spPr>
          <a:xfrm>
            <a:off x="1362876" y="1828779"/>
            <a:ext cx="2135430" cy="203354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959502" y="7180509"/>
            <a:ext cx="11234960" cy="4573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0"/>
              </a:lnSpc>
            </a:pPr>
            <a:r>
              <a:rPr lang="en-US" sz="3300" spc="99">
                <a:solidFill>
                  <a:srgbClr val="FDFBFB"/>
                </a:solidFill>
                <a:latin typeface="HK Grotesk Bold Bold"/>
              </a:rPr>
              <a:t>Student: Pavel Alexandru Daniel</a:t>
            </a:r>
          </a:p>
          <a:p>
            <a:pPr>
              <a:lnSpc>
                <a:spcPts val="3630"/>
              </a:lnSpc>
            </a:pPr>
            <a:r>
              <a:rPr lang="en-US" sz="3300" spc="99">
                <a:solidFill>
                  <a:srgbClr val="FDFBFB"/>
                </a:solidFill>
                <a:latin typeface="HK Grotesk Bold Bold"/>
              </a:rPr>
              <a:t>Facultatea de Matematică și Informatică</a:t>
            </a:r>
          </a:p>
          <a:p>
            <a:pPr>
              <a:lnSpc>
                <a:spcPts val="3630"/>
              </a:lnSpc>
            </a:pPr>
            <a:r>
              <a:rPr lang="en-US" sz="3300" spc="99">
                <a:solidFill>
                  <a:srgbClr val="FDFBFB"/>
                </a:solidFill>
                <a:latin typeface="HK Grotesk Bold Bold"/>
              </a:rPr>
              <a:t>Anul 1 Seria 2 Grupa 4</a:t>
            </a:r>
          </a:p>
          <a:p>
            <a:pPr>
              <a:lnSpc>
                <a:spcPts val="3630"/>
              </a:lnSpc>
            </a:pPr>
            <a:endParaRPr lang="en-US" sz="3300" spc="99">
              <a:solidFill>
                <a:srgbClr val="FDFBFB"/>
              </a:solidFill>
              <a:latin typeface="HK Grotesk Bold Bold"/>
            </a:endParaRPr>
          </a:p>
          <a:p>
            <a:pPr>
              <a:lnSpc>
                <a:spcPts val="3630"/>
              </a:lnSpc>
            </a:pPr>
            <a:endParaRPr lang="en-US" sz="3300" spc="99">
              <a:solidFill>
                <a:srgbClr val="FDFBFB"/>
              </a:solidFill>
              <a:latin typeface="HK Grotesk Bold Bold"/>
            </a:endParaRPr>
          </a:p>
          <a:p>
            <a:pPr>
              <a:lnSpc>
                <a:spcPts val="3630"/>
              </a:lnSpc>
            </a:pPr>
            <a:endParaRPr lang="en-US" sz="3300" spc="99">
              <a:solidFill>
                <a:srgbClr val="FDFBFB"/>
              </a:solidFill>
              <a:latin typeface="HK Grotesk Bold Bold"/>
            </a:endParaRPr>
          </a:p>
          <a:p>
            <a:pPr>
              <a:lnSpc>
                <a:spcPts val="3630"/>
              </a:lnSpc>
            </a:pPr>
            <a:endParaRPr lang="en-US" sz="3300" spc="99">
              <a:solidFill>
                <a:srgbClr val="FDFBFB"/>
              </a:solidFill>
              <a:latin typeface="HK Grotesk Bold Bold"/>
            </a:endParaRPr>
          </a:p>
          <a:p>
            <a:pPr>
              <a:lnSpc>
                <a:spcPts val="3630"/>
              </a:lnSpc>
            </a:pPr>
            <a:endParaRPr lang="en-US" sz="3300" spc="99">
              <a:solidFill>
                <a:srgbClr val="FDFBFB"/>
              </a:solidFill>
              <a:latin typeface="HK Grotesk Bold Bold"/>
            </a:endParaRPr>
          </a:p>
          <a:p>
            <a:pPr>
              <a:lnSpc>
                <a:spcPts val="3630"/>
              </a:lnSpc>
            </a:pPr>
            <a:endParaRPr lang="en-US" sz="3300" spc="99">
              <a:solidFill>
                <a:srgbClr val="FDFBFB"/>
              </a:solidFill>
              <a:latin typeface="HK Grotesk Bold Bold"/>
            </a:endParaRPr>
          </a:p>
          <a:p>
            <a:pPr>
              <a:lnSpc>
                <a:spcPts val="3630"/>
              </a:lnSpc>
            </a:pPr>
            <a:endParaRPr lang="en-US" sz="3300" spc="99">
              <a:solidFill>
                <a:srgbClr val="FDFBFB"/>
              </a:solidFill>
              <a:latin typeface="HK Grotesk Bold Bold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61855" y="5062738"/>
            <a:ext cx="2537471" cy="2537471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6811368" y="1038225"/>
            <a:ext cx="447932" cy="324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20"/>
              </a:lnSpc>
            </a:pPr>
            <a:r>
              <a:rPr lang="en-US" sz="2200">
                <a:solidFill>
                  <a:srgbClr val="FDFBFB"/>
                </a:solidFill>
                <a:latin typeface="HK Grotesk Bold Bold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3081750" cy="10287000"/>
          </a:xfrm>
          <a:prstGeom prst="rect">
            <a:avLst/>
          </a:prstGeom>
          <a:solidFill>
            <a:srgbClr val="34558B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4868206"/>
            <a:ext cx="629504" cy="550588"/>
            <a:chOff x="0" y="0"/>
            <a:chExt cx="839338" cy="734117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597243" cy="4310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20"/>
                </a:lnSpc>
              </a:pPr>
              <a:r>
                <a:rPr lang="en-US" sz="2200">
                  <a:solidFill>
                    <a:srgbClr val="FDFBFB"/>
                  </a:solidFill>
                  <a:latin typeface="HK Grotesk Bold Bold"/>
                </a:rPr>
                <a:t>10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696157"/>
              <a:ext cx="839338" cy="37960"/>
            </a:xfrm>
            <a:prstGeom prst="rect">
              <a:avLst/>
            </a:prstGeom>
            <a:solidFill>
              <a:srgbClr val="FDFBF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190871" y="680050"/>
            <a:ext cx="13434777" cy="12644294"/>
            <a:chOff x="0" y="0"/>
            <a:chExt cx="17913036" cy="16859058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17913036" cy="11314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659"/>
                </a:lnSpc>
              </a:pPr>
              <a:r>
                <a:rPr lang="en-US" sz="5549">
                  <a:solidFill>
                    <a:srgbClr val="3A3A3B"/>
                  </a:solidFill>
                  <a:latin typeface="HK Grotesk Bold Bold"/>
                </a:rPr>
                <a:t>ETAPE DE CALCUL 2/4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448781"/>
              <a:ext cx="17913036" cy="154102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602"/>
                </a:lnSpc>
              </a:pPr>
              <a:r>
                <a:rPr lang="en-US" sz="3068" u="sng">
                  <a:solidFill>
                    <a:srgbClr val="3A3A3B"/>
                  </a:solidFill>
                  <a:latin typeface="HK Grotesk Light Bold Italics"/>
                </a:rPr>
                <a:t>Pasul 5:</a:t>
              </a:r>
            </a:p>
            <a:p>
              <a:pPr algn="just">
                <a:lnSpc>
                  <a:spcPts val="4602"/>
                </a:lnSpc>
              </a:pPr>
              <a:r>
                <a:rPr lang="en-US" sz="3068">
                  <a:solidFill>
                    <a:srgbClr val="3A3A3B"/>
                  </a:solidFill>
                  <a:latin typeface="HK Grotesk Light"/>
                </a:rPr>
                <a:t> Se mută</a:t>
              </a:r>
              <a:r>
                <a:rPr lang="en-US" sz="3068">
                  <a:solidFill>
                    <a:srgbClr val="3A3A3B"/>
                  </a:solidFill>
                  <a:latin typeface="HK Grotesk Light Bold"/>
                </a:rPr>
                <a:t> 15 octeți ASCII în matricea de programare a mesajelor, începând de la w [0] așa mai departe, apoi adăugați un bit '1' și '0' biți ca mai jos cu w [15] = lungimea datelor de intrare în biți (120 = 0x78)</a:t>
              </a: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785033" y="4669564"/>
            <a:ext cx="750865" cy="750865"/>
            <a:chOff x="0" y="0"/>
            <a:chExt cx="1001153" cy="100115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001153" cy="100115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CEDF5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254197" y="332101"/>
              <a:ext cx="492759" cy="336952"/>
              <a:chOff x="0" y="0"/>
              <a:chExt cx="627750" cy="42926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-5080"/>
                <a:ext cx="627751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627751" h="434340">
                    <a:moveTo>
                      <a:pt x="609971" y="187960"/>
                    </a:moveTo>
                    <a:lnTo>
                      <a:pt x="348351" y="11430"/>
                    </a:lnTo>
                    <a:cubicBezTo>
                      <a:pt x="330571" y="0"/>
                      <a:pt x="307711" y="3810"/>
                      <a:pt x="295011" y="21590"/>
                    </a:cubicBezTo>
                    <a:cubicBezTo>
                      <a:pt x="283581" y="39370"/>
                      <a:pt x="287391" y="62230"/>
                      <a:pt x="305171" y="74930"/>
                    </a:cubicBezTo>
                    <a:lnTo>
                      <a:pt x="46392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463921" y="257810"/>
                    </a:lnTo>
                    <a:lnTo>
                      <a:pt x="305171" y="364490"/>
                    </a:lnTo>
                    <a:cubicBezTo>
                      <a:pt x="287391" y="375920"/>
                      <a:pt x="283581" y="400050"/>
                      <a:pt x="295011" y="417830"/>
                    </a:cubicBezTo>
                    <a:cubicBezTo>
                      <a:pt x="302631" y="429260"/>
                      <a:pt x="314061" y="434340"/>
                      <a:pt x="326761" y="434340"/>
                    </a:cubicBezTo>
                    <a:cubicBezTo>
                      <a:pt x="334381" y="434340"/>
                      <a:pt x="342001" y="431800"/>
                      <a:pt x="348351" y="427990"/>
                    </a:cubicBezTo>
                    <a:lnTo>
                      <a:pt x="611241" y="251460"/>
                    </a:lnTo>
                    <a:cubicBezTo>
                      <a:pt x="621401" y="243840"/>
                      <a:pt x="627751" y="232410"/>
                      <a:pt x="627751" y="219710"/>
                    </a:cubicBezTo>
                    <a:cubicBezTo>
                      <a:pt x="627751" y="207010"/>
                      <a:pt x="621401" y="195580"/>
                      <a:pt x="609971" y="187960"/>
                    </a:cubicBezTo>
                    <a:close/>
                  </a:path>
                </a:pathLst>
              </a:custGeom>
              <a:solidFill>
                <a:srgbClr val="3A3A3B"/>
              </a:solidFill>
            </p:spPr>
          </p:sp>
        </p:grp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56822" y="4516542"/>
            <a:ext cx="13002478" cy="25079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3081750" cy="10287000"/>
          </a:xfrm>
          <a:prstGeom prst="rect">
            <a:avLst/>
          </a:prstGeom>
          <a:solidFill>
            <a:srgbClr val="34558B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4868206"/>
            <a:ext cx="629504" cy="550588"/>
            <a:chOff x="0" y="0"/>
            <a:chExt cx="839338" cy="734117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597243" cy="4310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20"/>
                </a:lnSpc>
              </a:pPr>
              <a:r>
                <a:rPr lang="en-US" sz="2200">
                  <a:solidFill>
                    <a:srgbClr val="FDFBFB"/>
                  </a:solidFill>
                  <a:latin typeface="HK Grotesk Bold Bold"/>
                </a:rPr>
                <a:t>11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696157"/>
              <a:ext cx="839338" cy="37960"/>
            </a:xfrm>
            <a:prstGeom prst="rect">
              <a:avLst/>
            </a:prstGeom>
            <a:solidFill>
              <a:srgbClr val="FDFBF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190871" y="680050"/>
            <a:ext cx="13434777" cy="23754156"/>
            <a:chOff x="0" y="0"/>
            <a:chExt cx="17913036" cy="31672208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17913036" cy="11314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659"/>
                </a:lnSpc>
              </a:pPr>
              <a:r>
                <a:rPr lang="en-US" sz="5549">
                  <a:solidFill>
                    <a:srgbClr val="3A3A3B"/>
                  </a:solidFill>
                  <a:latin typeface="HK Grotesk Bold Bold"/>
                </a:rPr>
                <a:t>ETAPE DE CALCUL 3/4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448781"/>
              <a:ext cx="17913036" cy="30223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602"/>
                </a:lnSpc>
              </a:pPr>
              <a:r>
                <a:rPr lang="en-US" sz="3068" u="sng">
                  <a:solidFill>
                    <a:srgbClr val="3A3A3B"/>
                  </a:solidFill>
                  <a:latin typeface="HK Grotesk Light Bold Italics"/>
                </a:rPr>
                <a:t>Pasul 6:</a:t>
              </a:r>
            </a:p>
            <a:p>
              <a:pPr algn="just">
                <a:lnSpc>
                  <a:spcPts val="4602"/>
                </a:lnSpc>
              </a:pPr>
              <a:r>
                <a:rPr lang="en-US" sz="3068">
                  <a:solidFill>
                    <a:srgbClr val="3A3A3B"/>
                  </a:solidFill>
                  <a:latin typeface="HK Grotesk Light"/>
                </a:rPr>
                <a:t>Se calculează restul w [16] la w [63]</a:t>
              </a: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"/>
              </a:endParaRPr>
            </a:p>
            <a:p>
              <a:pPr algn="just">
                <a:lnSpc>
                  <a:spcPts val="4602"/>
                </a:lnSpc>
              </a:pPr>
              <a:r>
                <a:rPr lang="en-US" sz="3068" u="sng">
                  <a:solidFill>
                    <a:srgbClr val="3A3A3B"/>
                  </a:solidFill>
                  <a:latin typeface="HK Grotesk Light Bold Italics"/>
                </a:rPr>
                <a:t>Pasul 7:</a:t>
              </a:r>
              <a:r>
                <a:rPr lang="en-US" sz="3068">
                  <a:solidFill>
                    <a:srgbClr val="3A3A3B"/>
                  </a:solidFill>
                  <a:latin typeface="HK Grotesk Light Bold"/>
                </a:rPr>
                <a:t> Se</a:t>
              </a:r>
              <a:r>
                <a:rPr lang="en-US" sz="3068">
                  <a:solidFill>
                    <a:srgbClr val="3A3A3B"/>
                  </a:solidFill>
                  <a:latin typeface="HK Grotesk Light Bold Italics"/>
                </a:rPr>
                <a:t> </a:t>
              </a:r>
              <a:r>
                <a:rPr lang="en-US" sz="3068">
                  <a:solidFill>
                    <a:srgbClr val="3A3A3B"/>
                  </a:solidFill>
                  <a:latin typeface="HK Grotesk Light Bold"/>
                </a:rPr>
                <a:t>d</a:t>
              </a:r>
              <a:r>
                <a:rPr lang="en-US" sz="3068">
                  <a:solidFill>
                    <a:srgbClr val="3A3A3B"/>
                  </a:solidFill>
                  <a:latin typeface="HK Grotesk Light"/>
                </a:rPr>
                <a:t>eclară variabilele de lucru (a-h) și se inițializează la valoarea hash curentă</a:t>
              </a: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"/>
              </a:endParaRPr>
            </a:p>
            <a:p>
              <a:pPr algn="just">
                <a:lnSpc>
                  <a:spcPts val="4602"/>
                </a:lnSpc>
              </a:pPr>
              <a:r>
                <a:rPr lang="en-US" sz="3068" u="sng">
                  <a:solidFill>
                    <a:srgbClr val="3A3A3B"/>
                  </a:solidFill>
                  <a:latin typeface="HK Grotesk Light Bold Italics"/>
                </a:rPr>
                <a:t>Pasul 8: </a:t>
              </a:r>
              <a:r>
                <a:rPr lang="en-US" sz="3068">
                  <a:solidFill>
                    <a:srgbClr val="3A3A3B"/>
                  </a:solidFill>
                  <a:latin typeface="HK Grotesk Light Bold"/>
                </a:rPr>
                <a:t>Se creeaza funcția de compresie bucla principală</a:t>
              </a: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r>
                <a:rPr lang="en-US" sz="3068">
                  <a:solidFill>
                    <a:srgbClr val="3A3A3B"/>
                  </a:solidFill>
                  <a:latin typeface="HK Grotesk Light Bold"/>
                </a:rPr>
                <a:t> </a:t>
              </a: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Bold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785033" y="4669564"/>
            <a:ext cx="750865" cy="750865"/>
            <a:chOff x="0" y="0"/>
            <a:chExt cx="1001153" cy="100115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001153" cy="100115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CEDF5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254197" y="332101"/>
              <a:ext cx="492759" cy="336952"/>
              <a:chOff x="0" y="0"/>
              <a:chExt cx="627750" cy="42926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-5080"/>
                <a:ext cx="627751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627751" h="434340">
                    <a:moveTo>
                      <a:pt x="609971" y="187960"/>
                    </a:moveTo>
                    <a:lnTo>
                      <a:pt x="348351" y="11430"/>
                    </a:lnTo>
                    <a:cubicBezTo>
                      <a:pt x="330571" y="0"/>
                      <a:pt x="307711" y="3810"/>
                      <a:pt x="295011" y="21590"/>
                    </a:cubicBezTo>
                    <a:cubicBezTo>
                      <a:pt x="283581" y="39370"/>
                      <a:pt x="287391" y="62230"/>
                      <a:pt x="305171" y="74930"/>
                    </a:cubicBezTo>
                    <a:lnTo>
                      <a:pt x="46392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463921" y="257810"/>
                    </a:lnTo>
                    <a:lnTo>
                      <a:pt x="305171" y="364490"/>
                    </a:lnTo>
                    <a:cubicBezTo>
                      <a:pt x="287391" y="375920"/>
                      <a:pt x="283581" y="400050"/>
                      <a:pt x="295011" y="417830"/>
                    </a:cubicBezTo>
                    <a:cubicBezTo>
                      <a:pt x="302631" y="429260"/>
                      <a:pt x="314061" y="434340"/>
                      <a:pt x="326761" y="434340"/>
                    </a:cubicBezTo>
                    <a:cubicBezTo>
                      <a:pt x="334381" y="434340"/>
                      <a:pt x="342001" y="431800"/>
                      <a:pt x="348351" y="427990"/>
                    </a:cubicBezTo>
                    <a:lnTo>
                      <a:pt x="611241" y="251460"/>
                    </a:lnTo>
                    <a:cubicBezTo>
                      <a:pt x="621401" y="243840"/>
                      <a:pt x="627751" y="232410"/>
                      <a:pt x="627751" y="219710"/>
                    </a:cubicBezTo>
                    <a:cubicBezTo>
                      <a:pt x="627751" y="207010"/>
                      <a:pt x="621401" y="195580"/>
                      <a:pt x="609971" y="187960"/>
                    </a:cubicBezTo>
                    <a:close/>
                  </a:path>
                </a:pathLst>
              </a:custGeom>
              <a:solidFill>
                <a:srgbClr val="3A3A3B"/>
              </a:solidFill>
            </p:spPr>
          </p:sp>
        </p:grp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55760" y="4867856"/>
            <a:ext cx="10941818" cy="300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3081750" cy="10287000"/>
          </a:xfrm>
          <a:prstGeom prst="rect">
            <a:avLst/>
          </a:prstGeom>
          <a:solidFill>
            <a:srgbClr val="34558B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4868206"/>
            <a:ext cx="629504" cy="550588"/>
            <a:chOff x="0" y="0"/>
            <a:chExt cx="839338" cy="734117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597243" cy="4310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20"/>
                </a:lnSpc>
              </a:pPr>
              <a:r>
                <a:rPr lang="en-US" sz="2200">
                  <a:solidFill>
                    <a:srgbClr val="FDFBFB"/>
                  </a:solidFill>
                  <a:latin typeface="HK Grotesk Bold Bold"/>
                </a:rPr>
                <a:t>12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696157"/>
              <a:ext cx="839338" cy="37960"/>
            </a:xfrm>
            <a:prstGeom prst="rect">
              <a:avLst/>
            </a:prstGeom>
            <a:solidFill>
              <a:srgbClr val="FDFBF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190871" y="680050"/>
            <a:ext cx="13434777" cy="27248471"/>
            <a:chOff x="0" y="0"/>
            <a:chExt cx="17913036" cy="36331294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17913036" cy="11314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659"/>
                </a:lnSpc>
              </a:pPr>
              <a:r>
                <a:rPr lang="en-US" sz="5549">
                  <a:solidFill>
                    <a:srgbClr val="3A3A3B"/>
                  </a:solidFill>
                  <a:latin typeface="HK Grotesk Bold Bold"/>
                </a:rPr>
                <a:t>ETAPE DE CALCUL 4/4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448781"/>
              <a:ext cx="17913036" cy="34882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602"/>
                </a:lnSpc>
              </a:pPr>
              <a:endParaRPr dirty="0"/>
            </a:p>
            <a:p>
              <a:pPr algn="just">
                <a:lnSpc>
                  <a:spcPts val="4602"/>
                </a:lnSpc>
              </a:pPr>
              <a:r>
                <a:rPr lang="en-US" sz="3068" u="sng" dirty="0">
                  <a:solidFill>
                    <a:srgbClr val="3A3A3B"/>
                  </a:solidFill>
                  <a:latin typeface="HK Grotesk Light Bold Italics"/>
                </a:rPr>
                <a:t>Pasul 9:</a:t>
              </a:r>
              <a:r>
                <a:rPr lang="en-US" sz="3068" dirty="0">
                  <a:solidFill>
                    <a:srgbClr val="3A3A3B"/>
                  </a:solidFill>
                  <a:latin typeface="HK Grotesk Light Bold"/>
                </a:rPr>
                <a:t> Se </a:t>
              </a:r>
              <a:r>
                <a:rPr lang="en-US" sz="3068" dirty="0" err="1">
                  <a:solidFill>
                    <a:srgbClr val="3A3A3B"/>
                  </a:solidFill>
                  <a:latin typeface="HK Grotesk Light Bold"/>
                </a:rPr>
                <a:t>adăugă</a:t>
              </a:r>
              <a:r>
                <a:rPr lang="en-US" sz="3068" dirty="0">
                  <a:solidFill>
                    <a:srgbClr val="3A3A3B"/>
                  </a:solidFill>
                  <a:latin typeface="HK Grotesk Light Bold"/>
                </a:rPr>
                <a:t> </a:t>
              </a:r>
              <a:r>
                <a:rPr lang="en-US" sz="3068" dirty="0" err="1">
                  <a:solidFill>
                    <a:srgbClr val="3A3A3B"/>
                  </a:solidFill>
                  <a:latin typeface="HK Grotesk Light Bold"/>
                </a:rPr>
                <a:t>hashul</a:t>
              </a:r>
              <a:r>
                <a:rPr lang="en-US" sz="3068" dirty="0">
                  <a:solidFill>
                    <a:srgbClr val="3A3A3B"/>
                  </a:solidFill>
                  <a:latin typeface="HK Grotesk Light Bold"/>
                </a:rPr>
                <a:t> </a:t>
              </a:r>
              <a:r>
                <a:rPr lang="en-US" sz="3068" dirty="0" err="1">
                  <a:solidFill>
                    <a:srgbClr val="3A3A3B"/>
                  </a:solidFill>
                  <a:latin typeface="HK Grotesk Light Bold"/>
                </a:rPr>
                <a:t>comprimat</a:t>
              </a:r>
              <a:r>
                <a:rPr lang="en-US" sz="3068" dirty="0">
                  <a:solidFill>
                    <a:srgbClr val="3A3A3B"/>
                  </a:solidFill>
                  <a:latin typeface="HK Grotesk Light Bold"/>
                </a:rPr>
                <a:t> la </a:t>
              </a:r>
              <a:r>
                <a:rPr lang="en-US" sz="3068" dirty="0" err="1">
                  <a:solidFill>
                    <a:srgbClr val="3A3A3B"/>
                  </a:solidFill>
                  <a:latin typeface="HK Grotesk Light Bold"/>
                </a:rPr>
                <a:t>valoarea</a:t>
              </a:r>
              <a:r>
                <a:rPr lang="en-US" sz="3068" dirty="0">
                  <a:solidFill>
                    <a:srgbClr val="3A3A3B"/>
                  </a:solidFill>
                  <a:latin typeface="HK Grotesk Light Bold"/>
                </a:rPr>
                <a:t> de hash </a:t>
              </a:r>
              <a:r>
                <a:rPr lang="en-US" sz="3068" dirty="0" err="1">
                  <a:solidFill>
                    <a:srgbClr val="3A3A3B"/>
                  </a:solidFill>
                  <a:latin typeface="HK Grotesk Light Bold"/>
                </a:rPr>
                <a:t>curentă</a:t>
              </a:r>
              <a:endParaRPr lang="en-US" sz="3068" dirty="0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r>
                <a:rPr lang="en-US" sz="3068" u="sng" dirty="0">
                  <a:solidFill>
                    <a:srgbClr val="3A3A3B"/>
                  </a:solidFill>
                  <a:latin typeface="HK Grotesk Light Bold Italics"/>
                </a:rPr>
                <a:t>Pasul 10:</a:t>
              </a:r>
              <a:r>
                <a:rPr lang="en-US" sz="3068" dirty="0">
                  <a:solidFill>
                    <a:srgbClr val="3A3A3B"/>
                  </a:solidFill>
                  <a:latin typeface="HK Grotesk Light Bold"/>
                </a:rPr>
                <a:t> Se produce </a:t>
              </a:r>
              <a:r>
                <a:rPr lang="en-US" sz="3068" dirty="0" err="1">
                  <a:solidFill>
                    <a:srgbClr val="3A3A3B"/>
                  </a:solidFill>
                  <a:latin typeface="HK Grotesk Light Bold"/>
                </a:rPr>
                <a:t>valoarea</a:t>
              </a:r>
              <a:r>
                <a:rPr lang="en-US" sz="3068" dirty="0">
                  <a:solidFill>
                    <a:srgbClr val="3A3A3B"/>
                  </a:solidFill>
                  <a:latin typeface="HK Grotesk Light Bold"/>
                </a:rPr>
                <a:t> final hash</a:t>
              </a:r>
            </a:p>
            <a:p>
              <a:pPr algn="just">
                <a:lnSpc>
                  <a:spcPts val="4602"/>
                </a:lnSpc>
              </a:pPr>
              <a:r>
                <a:rPr lang="en-US" sz="3068" dirty="0">
                  <a:solidFill>
                    <a:srgbClr val="3A3A3B"/>
                  </a:solidFill>
                  <a:latin typeface="HK Grotesk Light Bold"/>
                </a:rPr>
                <a:t>h0 add h1 add h2 add h3 add h4 add h5 add h6 add h7  </a:t>
              </a: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r>
                <a:rPr lang="en-US" sz="3068" dirty="0" err="1">
                  <a:solidFill>
                    <a:srgbClr val="3A3A3B"/>
                  </a:solidFill>
                  <a:latin typeface="HK Grotesk Light Bold"/>
                </a:rPr>
                <a:t>Dacă</a:t>
              </a:r>
              <a:r>
                <a:rPr lang="en-US" sz="3068" dirty="0">
                  <a:solidFill>
                    <a:srgbClr val="3A3A3B"/>
                  </a:solidFill>
                  <a:latin typeface="HK Grotesk Light Bold"/>
                </a:rPr>
                <a:t> </a:t>
              </a:r>
              <a:r>
                <a:rPr lang="en-US" sz="3068" dirty="0" err="1">
                  <a:solidFill>
                    <a:srgbClr val="3A3A3B"/>
                  </a:solidFill>
                  <a:latin typeface="HK Grotesk Light Bold"/>
                </a:rPr>
                <a:t>pașii</a:t>
              </a:r>
              <a:r>
                <a:rPr lang="en-US" sz="3068" dirty="0">
                  <a:solidFill>
                    <a:srgbClr val="3A3A3B"/>
                  </a:solidFill>
                  <a:latin typeface="HK Grotesk Light Bold"/>
                </a:rPr>
                <a:t> sunt </a:t>
              </a:r>
              <a:r>
                <a:rPr lang="en-US" sz="3068" dirty="0" err="1">
                  <a:solidFill>
                    <a:srgbClr val="3A3A3B"/>
                  </a:solidFill>
                  <a:latin typeface="HK Grotesk Light Bold"/>
                </a:rPr>
                <a:t>executați</a:t>
              </a:r>
              <a:r>
                <a:rPr lang="en-US" sz="3068" dirty="0">
                  <a:solidFill>
                    <a:srgbClr val="3A3A3B"/>
                  </a:solidFill>
                  <a:latin typeface="HK Grotesk Light Bold"/>
                </a:rPr>
                <a:t> </a:t>
              </a:r>
              <a:r>
                <a:rPr lang="en-US" sz="3068" dirty="0" err="1">
                  <a:solidFill>
                    <a:srgbClr val="3A3A3B"/>
                  </a:solidFill>
                  <a:latin typeface="HK Grotesk Light Bold"/>
                </a:rPr>
                <a:t>corect</a:t>
              </a:r>
              <a:r>
                <a:rPr lang="en-US" sz="3068" dirty="0">
                  <a:solidFill>
                    <a:srgbClr val="3A3A3B"/>
                  </a:solidFill>
                  <a:latin typeface="HK Grotesk Light Bold"/>
                </a:rPr>
                <a:t>, </a:t>
              </a:r>
              <a:r>
                <a:rPr lang="en-US" sz="3068" dirty="0" err="1">
                  <a:solidFill>
                    <a:srgbClr val="3A3A3B"/>
                  </a:solidFill>
                  <a:latin typeface="HK Grotesk Light Bold"/>
                </a:rPr>
                <a:t>datele</a:t>
              </a:r>
              <a:r>
                <a:rPr lang="en-US" sz="3068" dirty="0">
                  <a:solidFill>
                    <a:srgbClr val="3A3A3B"/>
                  </a:solidFill>
                  <a:latin typeface="HK Grotesk Light Bold"/>
                </a:rPr>
                <a:t> de </a:t>
              </a:r>
              <a:r>
                <a:rPr lang="en-US" sz="3068" dirty="0" err="1">
                  <a:solidFill>
                    <a:srgbClr val="3A3A3B"/>
                  </a:solidFill>
                  <a:latin typeface="HK Grotesk Light Bold"/>
                </a:rPr>
                <a:t>intrare</a:t>
              </a:r>
              <a:r>
                <a:rPr lang="en-US" sz="3068" dirty="0">
                  <a:solidFill>
                    <a:srgbClr val="3A3A3B"/>
                  </a:solidFill>
                  <a:latin typeface="HK Grotesk Light Bold"/>
                </a:rPr>
                <a:t> "Informaticag4" </a:t>
              </a:r>
              <a:r>
                <a:rPr lang="en-US" sz="3068" dirty="0" err="1">
                  <a:solidFill>
                    <a:srgbClr val="3A3A3B"/>
                  </a:solidFill>
                  <a:latin typeface="HK Grotesk Light Bold"/>
                </a:rPr>
                <a:t>trebuie</a:t>
              </a:r>
              <a:r>
                <a:rPr lang="en-US" sz="3068" dirty="0">
                  <a:solidFill>
                    <a:srgbClr val="3A3A3B"/>
                  </a:solidFill>
                  <a:latin typeface="HK Grotesk Light Bold"/>
                </a:rPr>
                <a:t> </a:t>
              </a:r>
              <a:r>
                <a:rPr lang="en-US" sz="3068" dirty="0" err="1">
                  <a:solidFill>
                    <a:srgbClr val="3A3A3B"/>
                  </a:solidFill>
                  <a:latin typeface="HK Grotesk Light Bold"/>
                </a:rPr>
                <a:t>să</a:t>
              </a:r>
              <a:r>
                <a:rPr lang="en-US" sz="3068" dirty="0">
                  <a:solidFill>
                    <a:srgbClr val="3A3A3B"/>
                  </a:solidFill>
                  <a:latin typeface="HK Grotesk Light Bold"/>
                </a:rPr>
                <a:t> </a:t>
              </a:r>
              <a:r>
                <a:rPr lang="en-US" sz="3068" dirty="0" err="1">
                  <a:solidFill>
                    <a:srgbClr val="3A3A3B"/>
                  </a:solidFill>
                  <a:latin typeface="HK Grotesk Light Bold"/>
                </a:rPr>
                <a:t>prezinte</a:t>
              </a:r>
              <a:r>
                <a:rPr lang="en-US" sz="3068" dirty="0">
                  <a:solidFill>
                    <a:srgbClr val="3A3A3B"/>
                  </a:solidFill>
                  <a:latin typeface="HK Grotesk Light Bold"/>
                </a:rPr>
                <a:t> </a:t>
              </a:r>
              <a:r>
                <a:rPr lang="en-US" sz="3068" dirty="0" err="1">
                  <a:solidFill>
                    <a:srgbClr val="3A3A3B"/>
                  </a:solidFill>
                  <a:latin typeface="HK Grotesk Light Bold"/>
                </a:rPr>
                <a:t>valorea</a:t>
              </a:r>
              <a:r>
                <a:rPr lang="en-US" sz="3068" dirty="0">
                  <a:solidFill>
                    <a:srgbClr val="3A3A3B"/>
                  </a:solidFill>
                  <a:latin typeface="HK Grotesk Light Bold"/>
                </a:rPr>
                <a:t> hash:</a:t>
              </a: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r>
                <a:rPr lang="en-US" sz="3068" dirty="0">
                  <a:solidFill>
                    <a:srgbClr val="3A3A3B"/>
                  </a:solidFill>
                  <a:latin typeface="HK Grotesk Light Bold"/>
                </a:rPr>
                <a:t>bce85afe</a:t>
              </a:r>
              <a:r>
                <a:rPr lang="en-US" sz="3068" dirty="0">
                  <a:solidFill>
                    <a:srgbClr val="FF1616"/>
                  </a:solidFill>
                  <a:latin typeface="HK Grotesk Light Bold"/>
                </a:rPr>
                <a:t>672f4638</a:t>
              </a:r>
              <a:r>
                <a:rPr lang="en-US" sz="3068" dirty="0">
                  <a:solidFill>
                    <a:srgbClr val="3A3A3B"/>
                  </a:solidFill>
                  <a:latin typeface="HK Grotesk Light Bold"/>
                </a:rPr>
                <a:t>7186c7c8</a:t>
              </a:r>
              <a:r>
                <a:rPr lang="en-US" sz="3068" dirty="0">
                  <a:solidFill>
                    <a:srgbClr val="FF1616"/>
                  </a:solidFill>
                  <a:latin typeface="HK Grotesk Light Bold"/>
                </a:rPr>
                <a:t>17c09d2a</a:t>
              </a:r>
              <a:r>
                <a:rPr lang="en-US" sz="3068" dirty="0">
                  <a:solidFill>
                    <a:srgbClr val="3A3A3B"/>
                  </a:solidFill>
                  <a:latin typeface="HK Grotesk Light Bold"/>
                </a:rPr>
                <a:t>07e1d820</a:t>
              </a:r>
              <a:r>
                <a:rPr lang="en-US" sz="3068" dirty="0">
                  <a:solidFill>
                    <a:srgbClr val="FF1616"/>
                  </a:solidFill>
                  <a:latin typeface="HK Grotesk Light Bold"/>
                </a:rPr>
                <a:t>5b0cccc7</a:t>
              </a:r>
              <a:r>
                <a:rPr lang="en-US" sz="3068" dirty="0">
                  <a:solidFill>
                    <a:srgbClr val="3A3A3B"/>
                  </a:solidFill>
                  <a:latin typeface="HK Grotesk Light Bold"/>
                </a:rPr>
                <a:t>1b898b43</a:t>
              </a:r>
              <a:r>
                <a:rPr lang="en-US" sz="3068" dirty="0">
                  <a:solidFill>
                    <a:srgbClr val="FF1616"/>
                  </a:solidFill>
                  <a:latin typeface="HK Grotesk Light Bold"/>
                </a:rPr>
                <a:t>93efb913</a:t>
              </a:r>
            </a:p>
            <a:p>
              <a:pPr algn="just">
                <a:lnSpc>
                  <a:spcPts val="4602"/>
                </a:lnSpc>
              </a:pPr>
              <a:r>
                <a:rPr lang="en-US" sz="3068" dirty="0">
                  <a:solidFill>
                    <a:srgbClr val="3A3A3B"/>
                  </a:solidFill>
                  <a:latin typeface="HK Grotesk Light"/>
                </a:rPr>
                <a:t>---ho---    </a:t>
              </a:r>
              <a:r>
                <a:rPr lang="en-US" sz="3068" dirty="0">
                  <a:solidFill>
                    <a:srgbClr val="FF1616"/>
                  </a:solidFill>
                  <a:latin typeface="HK Grotesk Light"/>
                </a:rPr>
                <a:t>---h1---   </a:t>
              </a:r>
              <a:r>
                <a:rPr lang="en-US" sz="3068" dirty="0">
                  <a:solidFill>
                    <a:srgbClr val="3A3A3B"/>
                  </a:solidFill>
                  <a:latin typeface="HK Grotesk Light"/>
                </a:rPr>
                <a:t>---h2---  </a:t>
              </a:r>
              <a:r>
                <a:rPr lang="en-US" sz="3068" dirty="0">
                  <a:solidFill>
                    <a:srgbClr val="FF1616"/>
                  </a:solidFill>
                  <a:latin typeface="HK Grotesk Light"/>
                </a:rPr>
                <a:t>---h3---   </a:t>
              </a:r>
              <a:r>
                <a:rPr lang="en-US" sz="3068" dirty="0">
                  <a:solidFill>
                    <a:srgbClr val="3A3A3B"/>
                  </a:solidFill>
                  <a:latin typeface="HK Grotesk Light"/>
                </a:rPr>
                <a:t>---h4---   </a:t>
              </a:r>
              <a:r>
                <a:rPr lang="en-US" sz="3068" dirty="0">
                  <a:solidFill>
                    <a:srgbClr val="FF1616"/>
                  </a:solidFill>
                  <a:latin typeface="HK Grotesk Light"/>
                </a:rPr>
                <a:t>---h5---  </a:t>
              </a:r>
              <a:r>
                <a:rPr lang="en-US" sz="3068" dirty="0">
                  <a:solidFill>
                    <a:srgbClr val="3A3A3B"/>
                  </a:solidFill>
                  <a:latin typeface="HK Grotesk Light"/>
                </a:rPr>
                <a:t>---h6---    </a:t>
              </a:r>
              <a:r>
                <a:rPr lang="en-US" sz="3068" dirty="0">
                  <a:solidFill>
                    <a:srgbClr val="FF1616"/>
                  </a:solidFill>
                  <a:latin typeface="HK Grotesk Light"/>
                </a:rPr>
                <a:t>---h7---</a:t>
              </a: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FF1616"/>
                </a:solidFill>
                <a:latin typeface="HK Grotesk Light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FF1616"/>
                </a:solidFill>
                <a:latin typeface="HK Grotesk Light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FF1616"/>
                </a:solidFill>
                <a:latin typeface="HK Grotesk Light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FF1616"/>
                </a:solidFill>
                <a:latin typeface="HK Grotesk Light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FF1616"/>
                </a:solidFill>
                <a:latin typeface="HK Grotesk Light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FF1616"/>
                </a:solidFill>
                <a:latin typeface="HK Grotesk Light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FF1616"/>
                </a:solidFill>
                <a:latin typeface="HK Grotesk Light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FF1616"/>
                </a:solidFill>
                <a:latin typeface="HK Grotesk Light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FF1616"/>
                </a:solidFill>
                <a:latin typeface="HK Grotesk Light"/>
              </a:endParaRPr>
            </a:p>
            <a:p>
              <a:pPr algn="just">
                <a:lnSpc>
                  <a:spcPts val="4602"/>
                </a:lnSpc>
              </a:pPr>
              <a:r>
                <a:rPr lang="en-US" sz="3068" dirty="0">
                  <a:solidFill>
                    <a:srgbClr val="3A3A3B"/>
                  </a:solidFill>
                  <a:latin typeface="HK Grotesk Light Bold"/>
                </a:rPr>
                <a:t> </a:t>
              </a: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4602"/>
                </a:lnSpc>
              </a:pPr>
              <a:endParaRPr lang="en-US" sz="3068" dirty="0">
                <a:solidFill>
                  <a:srgbClr val="3A3A3B"/>
                </a:solidFill>
                <a:latin typeface="HK Grotesk Light Bold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785033" y="4669564"/>
            <a:ext cx="750865" cy="750865"/>
            <a:chOff x="0" y="0"/>
            <a:chExt cx="1001153" cy="100115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001153" cy="100115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CEDF5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254197" y="332101"/>
              <a:ext cx="492759" cy="336952"/>
              <a:chOff x="0" y="0"/>
              <a:chExt cx="627750" cy="42926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-5080"/>
                <a:ext cx="627751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627751" h="434340">
                    <a:moveTo>
                      <a:pt x="609971" y="187960"/>
                    </a:moveTo>
                    <a:lnTo>
                      <a:pt x="348351" y="11430"/>
                    </a:lnTo>
                    <a:cubicBezTo>
                      <a:pt x="330571" y="0"/>
                      <a:pt x="307711" y="3810"/>
                      <a:pt x="295011" y="21590"/>
                    </a:cubicBezTo>
                    <a:cubicBezTo>
                      <a:pt x="283581" y="39370"/>
                      <a:pt x="287391" y="62230"/>
                      <a:pt x="305171" y="74930"/>
                    </a:cubicBezTo>
                    <a:lnTo>
                      <a:pt x="46392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463921" y="257810"/>
                    </a:lnTo>
                    <a:lnTo>
                      <a:pt x="305171" y="364490"/>
                    </a:lnTo>
                    <a:cubicBezTo>
                      <a:pt x="287391" y="375920"/>
                      <a:pt x="283581" y="400050"/>
                      <a:pt x="295011" y="417830"/>
                    </a:cubicBezTo>
                    <a:cubicBezTo>
                      <a:pt x="302631" y="429260"/>
                      <a:pt x="314061" y="434340"/>
                      <a:pt x="326761" y="434340"/>
                    </a:cubicBezTo>
                    <a:cubicBezTo>
                      <a:pt x="334381" y="434340"/>
                      <a:pt x="342001" y="431800"/>
                      <a:pt x="348351" y="427990"/>
                    </a:cubicBezTo>
                    <a:lnTo>
                      <a:pt x="611241" y="251460"/>
                    </a:lnTo>
                    <a:cubicBezTo>
                      <a:pt x="621401" y="243840"/>
                      <a:pt x="627751" y="232410"/>
                      <a:pt x="627751" y="219710"/>
                    </a:cubicBezTo>
                    <a:cubicBezTo>
                      <a:pt x="627751" y="207010"/>
                      <a:pt x="621401" y="195580"/>
                      <a:pt x="609971" y="187960"/>
                    </a:cubicBezTo>
                    <a:close/>
                  </a:path>
                </a:pathLst>
              </a:custGeom>
              <a:solidFill>
                <a:srgbClr val="3A3A3B"/>
              </a:solidFill>
            </p:spPr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08538" y="4511213"/>
            <a:ext cx="15670925" cy="1340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29"/>
              </a:lnSpc>
              <a:spcBef>
                <a:spcPct val="0"/>
              </a:spcBef>
            </a:pPr>
            <a:r>
              <a:rPr lang="en-US" sz="9299">
                <a:solidFill>
                  <a:srgbClr val="000000"/>
                </a:solidFill>
                <a:latin typeface="HK Grotesk Bold Bold"/>
              </a:rPr>
              <a:t>Vă mulțumesc pentru atenție!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3160465" cy="10287000"/>
          </a:xfrm>
          <a:prstGeom prst="rect">
            <a:avLst/>
          </a:prstGeom>
          <a:solidFill>
            <a:srgbClr val="3A3A3B">
              <a:alpha val="4706"/>
            </a:srgbClr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4866571"/>
            <a:ext cx="629504" cy="553858"/>
            <a:chOff x="0" y="0"/>
            <a:chExt cx="839338" cy="738477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597243" cy="4354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20"/>
                </a:lnSpc>
              </a:pPr>
              <a:r>
                <a:rPr lang="en-US" sz="2200">
                  <a:solidFill>
                    <a:srgbClr val="3A3A3B"/>
                  </a:solidFill>
                  <a:latin typeface="HK Grotesk Bold Bold"/>
                </a:rPr>
                <a:t>02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700517"/>
              <a:ext cx="839338" cy="37960"/>
            </a:xfrm>
            <a:prstGeom prst="rect">
              <a:avLst/>
            </a:prstGeom>
            <a:solidFill>
              <a:srgbClr val="5F90F8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089671" y="1886555"/>
            <a:ext cx="9505177" cy="8382721"/>
            <a:chOff x="0" y="142875"/>
            <a:chExt cx="12673569" cy="11176961"/>
          </a:xfrm>
        </p:grpSpPr>
        <p:sp>
          <p:nvSpPr>
            <p:cNvPr id="7" name="AutoShape 7"/>
            <p:cNvSpPr/>
            <p:nvPr/>
          </p:nvSpPr>
          <p:spPr>
            <a:xfrm>
              <a:off x="0" y="2000138"/>
              <a:ext cx="12673569" cy="21251"/>
            </a:xfrm>
            <a:prstGeom prst="rect">
              <a:avLst/>
            </a:prstGeom>
            <a:solidFill>
              <a:srgbClr val="5F90F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142875"/>
              <a:ext cx="12673569" cy="14003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599"/>
                </a:lnSpc>
              </a:pPr>
              <a:r>
                <a:rPr lang="en-US" sz="7599">
                  <a:solidFill>
                    <a:srgbClr val="3A3A3B"/>
                  </a:solidFill>
                  <a:latin typeface="HK Grotesk Bold Bold"/>
                </a:rPr>
                <a:t>Cuprins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944124"/>
              <a:ext cx="10610001" cy="8375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50"/>
                </a:lnSpc>
              </a:pPr>
              <a:r>
                <a:rPr lang="en-US" sz="2700" dirty="0" err="1">
                  <a:solidFill>
                    <a:srgbClr val="3A3A3B"/>
                  </a:solidFill>
                  <a:latin typeface="HK Grotesk Light"/>
                </a:rPr>
                <a:t>Introducere</a:t>
              </a:r>
              <a:endParaRPr lang="en-US" sz="2700" dirty="0">
                <a:solidFill>
                  <a:srgbClr val="3A3A3B"/>
                </a:solidFill>
                <a:latin typeface="HK Grotesk Light"/>
              </a:endParaRPr>
            </a:p>
            <a:p>
              <a:pPr>
                <a:lnSpc>
                  <a:spcPts val="4050"/>
                </a:lnSpc>
              </a:pPr>
              <a:r>
                <a:rPr lang="en-US" sz="2700" dirty="0">
                  <a:solidFill>
                    <a:srgbClr val="3A3A3B"/>
                  </a:solidFill>
                  <a:latin typeface="HK Grotesk Light"/>
                </a:rPr>
                <a:t>Ce </a:t>
              </a:r>
              <a:r>
                <a:rPr lang="en-US" sz="2700" dirty="0" err="1">
                  <a:solidFill>
                    <a:srgbClr val="3A3A3B"/>
                  </a:solidFill>
                  <a:latin typeface="HK Grotesk Light"/>
                </a:rPr>
                <a:t>reprezinta</a:t>
              </a:r>
              <a:r>
                <a:rPr lang="en-US" sz="2700" dirty="0">
                  <a:solidFill>
                    <a:srgbClr val="3A3A3B"/>
                  </a:solidFill>
                  <a:latin typeface="HK Grotesk Light"/>
                </a:rPr>
                <a:t> </a:t>
              </a:r>
              <a:r>
                <a:rPr lang="en-US" sz="2700" dirty="0" err="1">
                  <a:solidFill>
                    <a:srgbClr val="3A3A3B"/>
                  </a:solidFill>
                  <a:latin typeface="HK Grotesk Light"/>
                </a:rPr>
                <a:t>funcția</a:t>
              </a:r>
              <a:r>
                <a:rPr lang="en-US" sz="2700" dirty="0">
                  <a:solidFill>
                    <a:srgbClr val="3A3A3B"/>
                  </a:solidFill>
                  <a:latin typeface="HK Grotesk Light"/>
                </a:rPr>
                <a:t> hash 256?</a:t>
              </a:r>
            </a:p>
            <a:p>
              <a:pPr>
                <a:lnSpc>
                  <a:spcPts val="4050"/>
                </a:lnSpc>
              </a:pPr>
              <a:r>
                <a:rPr lang="en-US" sz="2700" dirty="0" err="1">
                  <a:solidFill>
                    <a:srgbClr val="3A3A3B"/>
                  </a:solidFill>
                  <a:latin typeface="HK Grotesk Light"/>
                </a:rPr>
                <a:t>Rezultatul</a:t>
              </a:r>
              <a:r>
                <a:rPr lang="en-US" sz="2700" dirty="0">
                  <a:solidFill>
                    <a:srgbClr val="3A3A3B"/>
                  </a:solidFill>
                  <a:latin typeface="HK Grotesk Light"/>
                </a:rPr>
                <a:t> </a:t>
              </a:r>
              <a:r>
                <a:rPr lang="en-US" sz="2700" dirty="0" err="1">
                  <a:solidFill>
                    <a:srgbClr val="3A3A3B"/>
                  </a:solidFill>
                  <a:latin typeface="HK Grotesk Light"/>
                </a:rPr>
                <a:t>acesteia</a:t>
              </a:r>
              <a:r>
                <a:rPr lang="en-US" sz="2700" dirty="0">
                  <a:solidFill>
                    <a:srgbClr val="3A3A3B"/>
                  </a:solidFill>
                  <a:latin typeface="HK Grotesk Light"/>
                </a:rPr>
                <a:t> </a:t>
              </a:r>
              <a:r>
                <a:rPr lang="en-US" sz="2700" dirty="0" err="1">
                  <a:solidFill>
                    <a:srgbClr val="3A3A3B"/>
                  </a:solidFill>
                  <a:latin typeface="HK Grotesk Light"/>
                </a:rPr>
                <a:t>poate</a:t>
              </a:r>
              <a:r>
                <a:rPr lang="en-US" sz="2700" dirty="0">
                  <a:solidFill>
                    <a:srgbClr val="3A3A3B"/>
                  </a:solidFill>
                  <a:latin typeface="HK Grotesk Light"/>
                </a:rPr>
                <a:t> </a:t>
              </a:r>
              <a:r>
                <a:rPr lang="en-US" sz="2700" dirty="0" err="1">
                  <a:solidFill>
                    <a:srgbClr val="3A3A3B"/>
                  </a:solidFill>
                  <a:latin typeface="HK Grotesk Light"/>
                </a:rPr>
                <a:t>să</a:t>
              </a:r>
              <a:r>
                <a:rPr lang="en-US" sz="2700" dirty="0">
                  <a:solidFill>
                    <a:srgbClr val="3A3A3B"/>
                  </a:solidFill>
                  <a:latin typeface="HK Grotesk Light"/>
                </a:rPr>
                <a:t> fie </a:t>
              </a:r>
              <a:r>
                <a:rPr lang="en-US" sz="2700" dirty="0" err="1">
                  <a:solidFill>
                    <a:srgbClr val="3A3A3B"/>
                  </a:solidFill>
                  <a:latin typeface="HK Grotesk Light"/>
                </a:rPr>
                <a:t>decriptat</a:t>
              </a:r>
              <a:r>
                <a:rPr lang="en-US" sz="2700" dirty="0">
                  <a:solidFill>
                    <a:srgbClr val="3A3A3B"/>
                  </a:solidFill>
                  <a:latin typeface="HK Grotesk Light"/>
                </a:rPr>
                <a:t>?</a:t>
              </a:r>
            </a:p>
            <a:p>
              <a:pPr>
                <a:lnSpc>
                  <a:spcPts val="4050"/>
                </a:lnSpc>
              </a:pPr>
              <a:r>
                <a:rPr lang="en-US" sz="2700" dirty="0" err="1">
                  <a:solidFill>
                    <a:srgbClr val="3A3A3B"/>
                  </a:solidFill>
                  <a:latin typeface="HK Grotesk Light"/>
                </a:rPr>
                <a:t>Caracteristici</a:t>
              </a:r>
              <a:endParaRPr lang="en-US" sz="2700" dirty="0">
                <a:solidFill>
                  <a:srgbClr val="3A3A3B"/>
                </a:solidFill>
                <a:latin typeface="HK Grotesk Light"/>
              </a:endParaRPr>
            </a:p>
            <a:p>
              <a:pPr>
                <a:lnSpc>
                  <a:spcPts val="4050"/>
                </a:lnSpc>
              </a:pPr>
              <a:r>
                <a:rPr lang="en-US" sz="2700" dirty="0" err="1">
                  <a:solidFill>
                    <a:srgbClr val="3A3A3B"/>
                  </a:solidFill>
                  <a:latin typeface="HK Grotesk Light"/>
                </a:rPr>
                <a:t>Înainte</a:t>
              </a:r>
              <a:r>
                <a:rPr lang="en-US" sz="2700" dirty="0">
                  <a:solidFill>
                    <a:srgbClr val="3A3A3B"/>
                  </a:solidFill>
                  <a:latin typeface="HK Grotesk Light"/>
                </a:rPr>
                <a:t> de a </a:t>
              </a:r>
              <a:r>
                <a:rPr lang="en-US" sz="2700" dirty="0" err="1">
                  <a:solidFill>
                    <a:srgbClr val="3A3A3B"/>
                  </a:solidFill>
                  <a:latin typeface="HK Grotesk Light"/>
                </a:rPr>
                <a:t>începe</a:t>
              </a:r>
              <a:r>
                <a:rPr lang="en-US" sz="2700" dirty="0">
                  <a:solidFill>
                    <a:srgbClr val="3A3A3B"/>
                  </a:solidFill>
                  <a:latin typeface="HK Grotesk Light"/>
                </a:rPr>
                <a:t> </a:t>
              </a:r>
              <a:r>
                <a:rPr lang="en-US" sz="2700" dirty="0" err="1">
                  <a:solidFill>
                    <a:srgbClr val="3A3A3B"/>
                  </a:solidFill>
                  <a:latin typeface="HK Grotesk Light"/>
                </a:rPr>
                <a:t>procesul</a:t>
              </a:r>
              <a:r>
                <a:rPr lang="en-US" sz="2700" dirty="0">
                  <a:solidFill>
                    <a:srgbClr val="3A3A3B"/>
                  </a:solidFill>
                  <a:latin typeface="HK Grotesk Light"/>
                </a:rPr>
                <a:t> de hashing 1/2</a:t>
              </a:r>
            </a:p>
            <a:p>
              <a:pPr>
                <a:lnSpc>
                  <a:spcPts val="4050"/>
                </a:lnSpc>
              </a:pPr>
              <a:r>
                <a:rPr lang="ro-RO" sz="2700" dirty="0">
                  <a:solidFill>
                    <a:srgbClr val="3A3A3B"/>
                  </a:solidFill>
                  <a:latin typeface="HK Grotesk Light"/>
                </a:rPr>
                <a:t>Î</a:t>
              </a:r>
              <a:r>
                <a:rPr lang="en-US" sz="2700" dirty="0" err="1">
                  <a:solidFill>
                    <a:srgbClr val="3A3A3B"/>
                  </a:solidFill>
                  <a:latin typeface="HK Grotesk Light"/>
                </a:rPr>
                <a:t>nainte</a:t>
              </a:r>
              <a:r>
                <a:rPr lang="en-US" sz="2700" dirty="0">
                  <a:solidFill>
                    <a:srgbClr val="3A3A3B"/>
                  </a:solidFill>
                  <a:latin typeface="HK Grotesk Light"/>
                </a:rPr>
                <a:t> de a </a:t>
              </a:r>
              <a:r>
                <a:rPr lang="en-US" sz="2700" dirty="0" err="1">
                  <a:solidFill>
                    <a:srgbClr val="3A3A3B"/>
                  </a:solidFill>
                  <a:latin typeface="HK Grotesk Light"/>
                </a:rPr>
                <a:t>începe</a:t>
              </a:r>
              <a:r>
                <a:rPr lang="en-US" sz="2700" dirty="0">
                  <a:solidFill>
                    <a:srgbClr val="3A3A3B"/>
                  </a:solidFill>
                  <a:latin typeface="HK Grotesk Light"/>
                </a:rPr>
                <a:t> </a:t>
              </a:r>
              <a:r>
                <a:rPr lang="en-US" sz="2700" dirty="0" err="1">
                  <a:solidFill>
                    <a:srgbClr val="3A3A3B"/>
                  </a:solidFill>
                  <a:latin typeface="HK Grotesk Light"/>
                </a:rPr>
                <a:t>procesul</a:t>
              </a:r>
              <a:r>
                <a:rPr lang="en-US" sz="2700" dirty="0">
                  <a:solidFill>
                    <a:srgbClr val="3A3A3B"/>
                  </a:solidFill>
                  <a:latin typeface="HK Grotesk Light"/>
                </a:rPr>
                <a:t> de hashing 1/2</a:t>
              </a:r>
            </a:p>
            <a:p>
              <a:pPr>
                <a:lnSpc>
                  <a:spcPts val="4050"/>
                </a:lnSpc>
              </a:pPr>
              <a:r>
                <a:rPr lang="en-US" sz="2700" dirty="0" err="1">
                  <a:solidFill>
                    <a:srgbClr val="3A3A3B"/>
                  </a:solidFill>
                  <a:latin typeface="HK Grotesk Light"/>
                </a:rPr>
                <a:t>Înainte</a:t>
              </a:r>
              <a:r>
                <a:rPr lang="en-US" sz="2700" dirty="0">
                  <a:solidFill>
                    <a:srgbClr val="3A3A3B"/>
                  </a:solidFill>
                  <a:latin typeface="HK Grotesk Light"/>
                </a:rPr>
                <a:t> de a </a:t>
              </a:r>
              <a:r>
                <a:rPr lang="en-US" sz="2700" dirty="0" err="1">
                  <a:solidFill>
                    <a:srgbClr val="3A3A3B"/>
                  </a:solidFill>
                  <a:latin typeface="HK Grotesk Light"/>
                </a:rPr>
                <a:t>începe</a:t>
              </a:r>
              <a:r>
                <a:rPr lang="en-US" sz="2700" dirty="0">
                  <a:solidFill>
                    <a:srgbClr val="3A3A3B"/>
                  </a:solidFill>
                  <a:latin typeface="HK Grotesk Light"/>
                </a:rPr>
                <a:t> </a:t>
              </a:r>
              <a:r>
                <a:rPr lang="en-US" sz="2700" dirty="0" err="1">
                  <a:solidFill>
                    <a:srgbClr val="3A3A3B"/>
                  </a:solidFill>
                  <a:latin typeface="HK Grotesk Light"/>
                </a:rPr>
                <a:t>procesul</a:t>
              </a:r>
              <a:r>
                <a:rPr lang="en-US" sz="2700" dirty="0">
                  <a:solidFill>
                    <a:srgbClr val="3A3A3B"/>
                  </a:solidFill>
                  <a:latin typeface="HK Grotesk Light"/>
                </a:rPr>
                <a:t> de hashing 2/2</a:t>
              </a:r>
            </a:p>
            <a:p>
              <a:pPr>
                <a:lnSpc>
                  <a:spcPts val="4050"/>
                </a:lnSpc>
              </a:pPr>
              <a:r>
                <a:rPr lang="en-US" sz="2700" dirty="0" err="1">
                  <a:solidFill>
                    <a:srgbClr val="3A3A3B"/>
                  </a:solidFill>
                  <a:latin typeface="HK Grotesk Light"/>
                </a:rPr>
                <a:t>Etape</a:t>
              </a:r>
              <a:r>
                <a:rPr lang="en-US" sz="2700" dirty="0">
                  <a:solidFill>
                    <a:srgbClr val="3A3A3B"/>
                  </a:solidFill>
                  <a:latin typeface="HK Grotesk Light"/>
                </a:rPr>
                <a:t> de </a:t>
              </a:r>
              <a:r>
                <a:rPr lang="en-US" sz="2700" dirty="0" err="1">
                  <a:solidFill>
                    <a:srgbClr val="3A3A3B"/>
                  </a:solidFill>
                  <a:latin typeface="HK Grotesk Light"/>
                </a:rPr>
                <a:t>calcul</a:t>
              </a:r>
              <a:r>
                <a:rPr lang="en-US" sz="2700" dirty="0">
                  <a:solidFill>
                    <a:srgbClr val="3A3A3B"/>
                  </a:solidFill>
                  <a:latin typeface="HK Grotesk Light"/>
                </a:rPr>
                <a:t> 1/4</a:t>
              </a:r>
            </a:p>
            <a:p>
              <a:pPr>
                <a:lnSpc>
                  <a:spcPts val="4050"/>
                </a:lnSpc>
              </a:pPr>
              <a:r>
                <a:rPr lang="en-US" sz="2700" dirty="0" err="1">
                  <a:solidFill>
                    <a:srgbClr val="3A3A3B"/>
                  </a:solidFill>
                  <a:latin typeface="HK Grotesk Light"/>
                </a:rPr>
                <a:t>Etape</a:t>
              </a:r>
              <a:r>
                <a:rPr lang="en-US" sz="2700" dirty="0">
                  <a:solidFill>
                    <a:srgbClr val="3A3A3B"/>
                  </a:solidFill>
                  <a:latin typeface="HK Grotesk Light"/>
                </a:rPr>
                <a:t> de </a:t>
              </a:r>
              <a:r>
                <a:rPr lang="en-US" sz="2700" dirty="0" err="1">
                  <a:solidFill>
                    <a:srgbClr val="3A3A3B"/>
                  </a:solidFill>
                  <a:latin typeface="HK Grotesk Light"/>
                </a:rPr>
                <a:t>calcul</a:t>
              </a:r>
              <a:r>
                <a:rPr lang="en-US" sz="2700" dirty="0">
                  <a:solidFill>
                    <a:srgbClr val="3A3A3B"/>
                  </a:solidFill>
                  <a:latin typeface="HK Grotesk Light"/>
                </a:rPr>
                <a:t> 2/4</a:t>
              </a:r>
            </a:p>
            <a:p>
              <a:pPr>
                <a:lnSpc>
                  <a:spcPts val="4050"/>
                </a:lnSpc>
              </a:pPr>
              <a:r>
                <a:rPr lang="en-US" sz="2700" dirty="0" err="1">
                  <a:solidFill>
                    <a:srgbClr val="3A3A3B"/>
                  </a:solidFill>
                  <a:latin typeface="HK Grotesk Light"/>
                </a:rPr>
                <a:t>Etape</a:t>
              </a:r>
              <a:r>
                <a:rPr lang="en-US" sz="2700" dirty="0">
                  <a:solidFill>
                    <a:srgbClr val="3A3A3B"/>
                  </a:solidFill>
                  <a:latin typeface="HK Grotesk Light"/>
                </a:rPr>
                <a:t> de </a:t>
              </a:r>
              <a:r>
                <a:rPr lang="en-US" sz="2700" dirty="0" err="1">
                  <a:solidFill>
                    <a:srgbClr val="3A3A3B"/>
                  </a:solidFill>
                  <a:latin typeface="HK Grotesk Light"/>
                </a:rPr>
                <a:t>calcul</a:t>
              </a:r>
              <a:r>
                <a:rPr lang="en-US" sz="2700" dirty="0">
                  <a:solidFill>
                    <a:srgbClr val="3A3A3B"/>
                  </a:solidFill>
                  <a:latin typeface="HK Grotesk Light"/>
                </a:rPr>
                <a:t> 3/4</a:t>
              </a:r>
            </a:p>
            <a:p>
              <a:pPr>
                <a:lnSpc>
                  <a:spcPts val="4050"/>
                </a:lnSpc>
              </a:pPr>
              <a:r>
                <a:rPr lang="en-US" sz="2700" dirty="0" err="1">
                  <a:solidFill>
                    <a:srgbClr val="3A3A3B"/>
                  </a:solidFill>
                  <a:latin typeface="HK Grotesk Light"/>
                </a:rPr>
                <a:t>Etape</a:t>
              </a:r>
              <a:r>
                <a:rPr lang="en-US" sz="2700" dirty="0">
                  <a:solidFill>
                    <a:srgbClr val="3A3A3B"/>
                  </a:solidFill>
                  <a:latin typeface="HK Grotesk Light"/>
                </a:rPr>
                <a:t> de </a:t>
              </a:r>
              <a:r>
                <a:rPr lang="en-US" sz="2700" dirty="0" err="1">
                  <a:solidFill>
                    <a:srgbClr val="3A3A3B"/>
                  </a:solidFill>
                  <a:latin typeface="HK Grotesk Light"/>
                </a:rPr>
                <a:t>calcul</a:t>
              </a:r>
              <a:r>
                <a:rPr lang="en-US" sz="2700" dirty="0">
                  <a:solidFill>
                    <a:srgbClr val="3A3A3B"/>
                  </a:solidFill>
                  <a:latin typeface="HK Grotesk Light"/>
                </a:rPr>
                <a:t> 4/4                                                           </a:t>
              </a:r>
            </a:p>
            <a:p>
              <a:pPr>
                <a:lnSpc>
                  <a:spcPts val="4050"/>
                </a:lnSpc>
              </a:pPr>
              <a:endParaRPr lang="en-US" sz="2700" dirty="0">
                <a:solidFill>
                  <a:srgbClr val="3A3A3B"/>
                </a:solidFill>
                <a:latin typeface="HK Grotesk Ligh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1434956" y="2944124"/>
              <a:ext cx="1238613" cy="74320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049"/>
                </a:lnSpc>
              </a:pPr>
              <a:r>
                <a:rPr lang="en-US" sz="2700">
                  <a:solidFill>
                    <a:srgbClr val="3A3A3B"/>
                  </a:solidFill>
                  <a:latin typeface="HK Grotesk Medium"/>
                </a:rPr>
                <a:t>01</a:t>
              </a:r>
            </a:p>
            <a:p>
              <a:pPr algn="r">
                <a:lnSpc>
                  <a:spcPts val="4049"/>
                </a:lnSpc>
              </a:pPr>
              <a:r>
                <a:rPr lang="en-US" sz="2699">
                  <a:solidFill>
                    <a:srgbClr val="3A3A3B"/>
                  </a:solidFill>
                  <a:latin typeface="HK Grotesk Medium"/>
                </a:rPr>
                <a:t>03</a:t>
              </a:r>
            </a:p>
            <a:p>
              <a:pPr algn="r">
                <a:lnSpc>
                  <a:spcPts val="4049"/>
                </a:lnSpc>
              </a:pPr>
              <a:r>
                <a:rPr lang="en-US" sz="2699">
                  <a:solidFill>
                    <a:srgbClr val="3A3A3B"/>
                  </a:solidFill>
                  <a:latin typeface="HK Grotesk Medium"/>
                </a:rPr>
                <a:t>04</a:t>
              </a:r>
            </a:p>
            <a:p>
              <a:pPr algn="r">
                <a:lnSpc>
                  <a:spcPts val="4049"/>
                </a:lnSpc>
              </a:pPr>
              <a:r>
                <a:rPr lang="en-US" sz="2699">
                  <a:solidFill>
                    <a:srgbClr val="3A3A3B"/>
                  </a:solidFill>
                  <a:latin typeface="HK Grotesk Medium"/>
                </a:rPr>
                <a:t>05</a:t>
              </a:r>
            </a:p>
            <a:p>
              <a:pPr algn="r">
                <a:lnSpc>
                  <a:spcPts val="4049"/>
                </a:lnSpc>
              </a:pPr>
              <a:r>
                <a:rPr lang="en-US" sz="2699">
                  <a:solidFill>
                    <a:srgbClr val="3A3A3B"/>
                  </a:solidFill>
                  <a:latin typeface="HK Grotesk Medium"/>
                </a:rPr>
                <a:t>06</a:t>
              </a:r>
            </a:p>
            <a:p>
              <a:pPr algn="r">
                <a:lnSpc>
                  <a:spcPts val="4049"/>
                </a:lnSpc>
              </a:pPr>
              <a:r>
                <a:rPr lang="en-US" sz="2699">
                  <a:solidFill>
                    <a:srgbClr val="3A3A3B"/>
                  </a:solidFill>
                  <a:latin typeface="HK Grotesk Medium"/>
                </a:rPr>
                <a:t>07</a:t>
              </a:r>
            </a:p>
            <a:p>
              <a:pPr algn="r">
                <a:lnSpc>
                  <a:spcPts val="4049"/>
                </a:lnSpc>
              </a:pPr>
              <a:r>
                <a:rPr lang="en-US" sz="2699">
                  <a:solidFill>
                    <a:srgbClr val="3A3A3B"/>
                  </a:solidFill>
                  <a:latin typeface="HK Grotesk Medium"/>
                </a:rPr>
                <a:t>08</a:t>
              </a:r>
            </a:p>
            <a:p>
              <a:pPr algn="r">
                <a:lnSpc>
                  <a:spcPts val="4049"/>
                </a:lnSpc>
              </a:pPr>
              <a:r>
                <a:rPr lang="en-US" sz="2699">
                  <a:solidFill>
                    <a:srgbClr val="3A3A3B"/>
                  </a:solidFill>
                  <a:latin typeface="HK Grotesk Medium"/>
                </a:rPr>
                <a:t>09</a:t>
              </a:r>
            </a:p>
            <a:p>
              <a:pPr algn="r">
                <a:lnSpc>
                  <a:spcPts val="4049"/>
                </a:lnSpc>
              </a:pPr>
              <a:r>
                <a:rPr lang="en-US" sz="2699">
                  <a:solidFill>
                    <a:srgbClr val="3A3A3B"/>
                  </a:solidFill>
                  <a:latin typeface="HK Grotesk Medium"/>
                </a:rPr>
                <a:t>10</a:t>
              </a:r>
            </a:p>
            <a:p>
              <a:pPr algn="r">
                <a:lnSpc>
                  <a:spcPts val="4049"/>
                </a:lnSpc>
              </a:pPr>
              <a:r>
                <a:rPr lang="en-US" sz="2699">
                  <a:solidFill>
                    <a:srgbClr val="3A3A3B"/>
                  </a:solidFill>
                  <a:latin typeface="HK Grotesk Medium"/>
                </a:rPr>
                <a:t>11</a:t>
              </a:r>
            </a:p>
            <a:p>
              <a:pPr algn="r">
                <a:lnSpc>
                  <a:spcPts val="4050"/>
                </a:lnSpc>
              </a:pPr>
              <a:r>
                <a:rPr lang="en-US" sz="2699">
                  <a:solidFill>
                    <a:srgbClr val="3A3A3B"/>
                  </a:solidFill>
                  <a:latin typeface="HK Grotesk Medium"/>
                </a:rPr>
                <a:t>12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785033" y="4669564"/>
            <a:ext cx="750865" cy="750865"/>
            <a:chOff x="0" y="0"/>
            <a:chExt cx="1001153" cy="1001153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001153" cy="1001153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4558B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254197" y="332101"/>
              <a:ext cx="492759" cy="336952"/>
              <a:chOff x="0" y="0"/>
              <a:chExt cx="627750" cy="42926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-5080"/>
                <a:ext cx="627751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627751" h="434340">
                    <a:moveTo>
                      <a:pt x="609971" y="187960"/>
                    </a:moveTo>
                    <a:lnTo>
                      <a:pt x="348351" y="11430"/>
                    </a:lnTo>
                    <a:cubicBezTo>
                      <a:pt x="330571" y="0"/>
                      <a:pt x="307711" y="3810"/>
                      <a:pt x="295011" y="21590"/>
                    </a:cubicBezTo>
                    <a:cubicBezTo>
                      <a:pt x="283581" y="39370"/>
                      <a:pt x="287391" y="62230"/>
                      <a:pt x="305171" y="74930"/>
                    </a:cubicBezTo>
                    <a:lnTo>
                      <a:pt x="46392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463921" y="257810"/>
                    </a:lnTo>
                    <a:lnTo>
                      <a:pt x="305171" y="364490"/>
                    </a:lnTo>
                    <a:cubicBezTo>
                      <a:pt x="287391" y="375920"/>
                      <a:pt x="283581" y="400050"/>
                      <a:pt x="295011" y="417830"/>
                    </a:cubicBezTo>
                    <a:cubicBezTo>
                      <a:pt x="302631" y="429260"/>
                      <a:pt x="314061" y="434340"/>
                      <a:pt x="326761" y="434340"/>
                    </a:cubicBezTo>
                    <a:cubicBezTo>
                      <a:pt x="334381" y="434340"/>
                      <a:pt x="342001" y="431800"/>
                      <a:pt x="348351" y="427990"/>
                    </a:cubicBezTo>
                    <a:lnTo>
                      <a:pt x="611241" y="251460"/>
                    </a:lnTo>
                    <a:cubicBezTo>
                      <a:pt x="621401" y="243840"/>
                      <a:pt x="627751" y="232410"/>
                      <a:pt x="627751" y="219710"/>
                    </a:cubicBezTo>
                    <a:cubicBezTo>
                      <a:pt x="627751" y="207010"/>
                      <a:pt x="621401" y="195580"/>
                      <a:pt x="609971" y="187960"/>
                    </a:cubicBezTo>
                    <a:close/>
                  </a:path>
                </a:pathLst>
              </a:custGeom>
              <a:solidFill>
                <a:srgbClr val="FDFBFB"/>
              </a:solidFill>
            </p:spPr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3081750" cy="10287000"/>
          </a:xfrm>
          <a:prstGeom prst="rect">
            <a:avLst/>
          </a:prstGeom>
          <a:solidFill>
            <a:srgbClr val="34558B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4867695"/>
            <a:ext cx="629504" cy="551610"/>
            <a:chOff x="0" y="0"/>
            <a:chExt cx="839338" cy="735479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597243" cy="432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20"/>
                </a:lnSpc>
              </a:pPr>
              <a:r>
                <a:rPr lang="en-US" sz="2200">
                  <a:solidFill>
                    <a:srgbClr val="FDFBFB"/>
                  </a:solidFill>
                  <a:latin typeface="HK Grotesk Bold Bold"/>
                </a:rPr>
                <a:t>03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697520"/>
              <a:ext cx="839338" cy="37960"/>
            </a:xfrm>
            <a:prstGeom prst="rect">
              <a:avLst/>
            </a:prstGeom>
            <a:solidFill>
              <a:srgbClr val="FDFBFB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3938152" y="1670150"/>
            <a:ext cx="12410708" cy="9662"/>
          </a:xfrm>
          <a:prstGeom prst="rect">
            <a:avLst/>
          </a:prstGeom>
          <a:solidFill>
            <a:srgbClr val="34558B"/>
          </a:solidFill>
        </p:spPr>
      </p:sp>
      <p:grpSp>
        <p:nvGrpSpPr>
          <p:cNvPr id="7" name="Group 7"/>
          <p:cNvGrpSpPr/>
          <p:nvPr/>
        </p:nvGrpSpPr>
        <p:grpSpPr>
          <a:xfrm>
            <a:off x="4048057" y="864068"/>
            <a:ext cx="12410708" cy="5053371"/>
            <a:chOff x="0" y="0"/>
            <a:chExt cx="16547610" cy="6737828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16547610" cy="1139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19"/>
                </a:lnSpc>
              </a:pPr>
              <a:r>
                <a:rPr lang="en-US" sz="5599">
                  <a:solidFill>
                    <a:srgbClr val="3A3A3B"/>
                  </a:solidFill>
                  <a:latin typeface="HK Grotesk Bold Bold"/>
                </a:rPr>
                <a:t>CE REPREZINTA FUNCȚIA HASH 256?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470503"/>
              <a:ext cx="16547610" cy="5267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>
                <a:lnSpc>
                  <a:spcPts val="4499"/>
                </a:lnSpc>
                <a:buFont typeface="Arial"/>
                <a:buChar char="•"/>
              </a:pPr>
              <a:r>
                <a:rPr lang="en-US" sz="3000">
                  <a:solidFill>
                    <a:srgbClr val="3A3A3B"/>
                  </a:solidFill>
                  <a:latin typeface="HK Grotesk Light"/>
                </a:rPr>
                <a:t>SHA256 este utilizată </a:t>
              </a:r>
              <a:r>
                <a:rPr lang="en-US" sz="3000">
                  <a:solidFill>
                    <a:srgbClr val="3A3A3B"/>
                  </a:solidFill>
                  <a:latin typeface="HK Grotesk Light Bold"/>
                </a:rPr>
                <a:t>pentru securizarea datelor</a:t>
              </a:r>
              <a:r>
                <a:rPr lang="en-US" sz="3000">
                  <a:solidFill>
                    <a:srgbClr val="3A3A3B"/>
                  </a:solidFill>
                  <a:latin typeface="HK Grotesk Light"/>
                </a:rPr>
                <a:t>.                                    Spre exemplu: tranzacțiile Blockchain și Bitcoin</a:t>
              </a:r>
            </a:p>
            <a:p>
              <a:pPr marL="647700" lvl="1" indent="-323850">
                <a:lnSpc>
                  <a:spcPts val="4499"/>
                </a:lnSpc>
                <a:buFont typeface="Arial"/>
                <a:buChar char="•"/>
              </a:pPr>
              <a:r>
                <a:rPr lang="en-US" sz="2999">
                  <a:solidFill>
                    <a:srgbClr val="3A3A3B"/>
                  </a:solidFill>
                  <a:latin typeface="HK Grotesk Light"/>
                </a:rPr>
                <a:t>Funcție matematică ce convertește datele într-un șir de caractere de 256 de bits.</a:t>
              </a:r>
            </a:p>
            <a:p>
              <a:pPr marL="647700" lvl="1" indent="-323850">
                <a:lnSpc>
                  <a:spcPts val="4500"/>
                </a:lnSpc>
                <a:buFont typeface="Arial"/>
                <a:buChar char="•"/>
              </a:pPr>
              <a:r>
                <a:rPr lang="en-US" sz="2999">
                  <a:solidFill>
                    <a:srgbClr val="FF1616"/>
                  </a:solidFill>
                  <a:latin typeface="HK Grotesk Light"/>
                </a:rPr>
                <a:t>S</a:t>
              </a:r>
              <a:r>
                <a:rPr lang="en-US" sz="2999">
                  <a:solidFill>
                    <a:srgbClr val="3A3A3B"/>
                  </a:solidFill>
                  <a:latin typeface="HK Grotesk Light Bold"/>
                </a:rPr>
                <a:t>ecure </a:t>
              </a:r>
              <a:r>
                <a:rPr lang="en-US" sz="2999">
                  <a:solidFill>
                    <a:srgbClr val="FF1616"/>
                  </a:solidFill>
                  <a:latin typeface="HK Grotesk Light"/>
                </a:rPr>
                <a:t>H</a:t>
              </a:r>
              <a:r>
                <a:rPr lang="en-US" sz="2999">
                  <a:solidFill>
                    <a:srgbClr val="3A3A3B"/>
                  </a:solidFill>
                  <a:latin typeface="HK Grotesk Light Bold"/>
                </a:rPr>
                <a:t>ash </a:t>
              </a:r>
              <a:r>
                <a:rPr lang="en-US" sz="2999">
                  <a:solidFill>
                    <a:srgbClr val="FF1616"/>
                  </a:solidFill>
                  <a:latin typeface="HK Grotesk Light"/>
                </a:rPr>
                <a:t>A</a:t>
              </a:r>
              <a:r>
                <a:rPr lang="en-US" sz="2999">
                  <a:solidFill>
                    <a:srgbClr val="3A3A3B"/>
                  </a:solidFill>
                  <a:latin typeface="HK Grotesk Light Bold"/>
                </a:rPr>
                <a:t>lgorithm </a:t>
              </a:r>
              <a:r>
                <a:rPr lang="en-US" sz="2999">
                  <a:solidFill>
                    <a:srgbClr val="FF1616"/>
                  </a:solidFill>
                  <a:latin typeface="HK Grotesk Light Bold"/>
                </a:rPr>
                <a:t>256</a:t>
              </a:r>
            </a:p>
            <a:p>
              <a:pPr marL="647700" lvl="1" indent="-323850">
                <a:lnSpc>
                  <a:spcPts val="4500"/>
                </a:lnSpc>
                <a:buFont typeface="Arial"/>
                <a:buChar char="•"/>
              </a:pPr>
              <a:r>
                <a:rPr lang="en-US" sz="3000">
                  <a:solidFill>
                    <a:srgbClr val="3A3A3B"/>
                  </a:solidFill>
                  <a:latin typeface="HK Grotesk Light Bold"/>
                </a:rPr>
                <a:t>Proces:</a:t>
              </a:r>
            </a:p>
            <a:p>
              <a:pPr>
                <a:lnSpc>
                  <a:spcPts val="4499"/>
                </a:lnSpc>
              </a:pPr>
              <a:endParaRPr lang="en-US" sz="3000">
                <a:solidFill>
                  <a:srgbClr val="3A3A3B"/>
                </a:solidFill>
                <a:latin typeface="HK Grotesk Light Bold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785033" y="4669564"/>
            <a:ext cx="750865" cy="750865"/>
            <a:chOff x="0" y="0"/>
            <a:chExt cx="1001153" cy="1001153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1001153" cy="1001153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CEDF5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254197" y="332101"/>
              <a:ext cx="492759" cy="336952"/>
              <a:chOff x="0" y="0"/>
              <a:chExt cx="627750" cy="42926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-5080"/>
                <a:ext cx="627751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627751" h="434340">
                    <a:moveTo>
                      <a:pt x="609971" y="187960"/>
                    </a:moveTo>
                    <a:lnTo>
                      <a:pt x="348351" y="11430"/>
                    </a:lnTo>
                    <a:cubicBezTo>
                      <a:pt x="330571" y="0"/>
                      <a:pt x="307711" y="3810"/>
                      <a:pt x="295011" y="21590"/>
                    </a:cubicBezTo>
                    <a:cubicBezTo>
                      <a:pt x="283581" y="39370"/>
                      <a:pt x="287391" y="62230"/>
                      <a:pt x="305171" y="74930"/>
                    </a:cubicBezTo>
                    <a:lnTo>
                      <a:pt x="46392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463921" y="257810"/>
                    </a:lnTo>
                    <a:lnTo>
                      <a:pt x="305171" y="364490"/>
                    </a:lnTo>
                    <a:cubicBezTo>
                      <a:pt x="287391" y="375920"/>
                      <a:pt x="283581" y="400050"/>
                      <a:pt x="295011" y="417830"/>
                    </a:cubicBezTo>
                    <a:cubicBezTo>
                      <a:pt x="302631" y="429260"/>
                      <a:pt x="314061" y="434340"/>
                      <a:pt x="326761" y="434340"/>
                    </a:cubicBezTo>
                    <a:cubicBezTo>
                      <a:pt x="334381" y="434340"/>
                      <a:pt x="342001" y="431800"/>
                      <a:pt x="348351" y="427990"/>
                    </a:cubicBezTo>
                    <a:lnTo>
                      <a:pt x="611241" y="251460"/>
                    </a:lnTo>
                    <a:cubicBezTo>
                      <a:pt x="621401" y="243840"/>
                      <a:pt x="627751" y="232410"/>
                      <a:pt x="627751" y="219710"/>
                    </a:cubicBezTo>
                    <a:cubicBezTo>
                      <a:pt x="627751" y="207010"/>
                      <a:pt x="621401" y="195580"/>
                      <a:pt x="609971" y="187960"/>
                    </a:cubicBezTo>
                    <a:close/>
                  </a:path>
                </a:pathLst>
              </a:custGeom>
              <a:solidFill>
                <a:srgbClr val="3A3A3B"/>
              </a:solidFill>
            </p:spPr>
          </p:sp>
        </p:grp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29253" y="5697629"/>
            <a:ext cx="12048316" cy="35606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3081750" cy="10287000"/>
          </a:xfrm>
          <a:prstGeom prst="rect">
            <a:avLst/>
          </a:prstGeom>
          <a:solidFill>
            <a:srgbClr val="34558B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4866571"/>
            <a:ext cx="629504" cy="553858"/>
            <a:chOff x="0" y="0"/>
            <a:chExt cx="839338" cy="738477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597243" cy="4354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20"/>
                </a:lnSpc>
              </a:pPr>
              <a:r>
                <a:rPr lang="en-US" sz="2200">
                  <a:solidFill>
                    <a:srgbClr val="FDFBFB"/>
                  </a:solidFill>
                  <a:latin typeface="HK Grotesk Bold Bold"/>
                </a:rPr>
                <a:t>04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700517"/>
              <a:ext cx="839338" cy="37960"/>
            </a:xfrm>
            <a:prstGeom prst="rect">
              <a:avLst/>
            </a:prstGeom>
            <a:solidFill>
              <a:srgbClr val="FDFBF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848592" y="1202352"/>
            <a:ext cx="12410708" cy="7882296"/>
            <a:chOff x="0" y="0"/>
            <a:chExt cx="16547610" cy="10509728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16547610" cy="2270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19"/>
                </a:lnSpc>
              </a:pPr>
              <a:r>
                <a:rPr lang="en-US" sz="5599">
                  <a:solidFill>
                    <a:srgbClr val="3A3A3B"/>
                  </a:solidFill>
                  <a:latin typeface="HK Grotesk Bold Bold"/>
                </a:rPr>
                <a:t>REZULTATUL ACESTEIA POATE SĂ FIE DECRIPTAT?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581753"/>
              <a:ext cx="16547610" cy="7927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5249"/>
                </a:lnSpc>
              </a:pPr>
              <a:r>
                <a:rPr lang="en-US" sz="3499">
                  <a:solidFill>
                    <a:srgbClr val="3A3A3B"/>
                  </a:solidFill>
                  <a:latin typeface="HK Grotesk Light"/>
                </a:rPr>
                <a:t>-&gt;  SHA256 reprezintă </a:t>
              </a:r>
              <a:r>
                <a:rPr lang="en-US" sz="3499" u="sng">
                  <a:solidFill>
                    <a:srgbClr val="3A3A3B"/>
                  </a:solidFill>
                  <a:latin typeface="HK Grotesk Light"/>
                </a:rPr>
                <a:t>o funcție hash</a:t>
              </a:r>
              <a:r>
                <a:rPr lang="en-US" sz="3499">
                  <a:solidFill>
                    <a:srgbClr val="3A3A3B"/>
                  </a:solidFill>
                  <a:latin typeface="HK Grotesk Light"/>
                </a:rPr>
                <a:t>, </a:t>
              </a:r>
              <a:r>
                <a:rPr lang="en-US" sz="3499" u="sng">
                  <a:solidFill>
                    <a:srgbClr val="3A3A3B"/>
                  </a:solidFill>
                  <a:latin typeface="HK Grotesk Light"/>
                </a:rPr>
                <a:t>nu o funcție de criptare</a:t>
              </a:r>
              <a:r>
                <a:rPr lang="en-US" sz="3499">
                  <a:solidFill>
                    <a:srgbClr val="3A3A3B"/>
                  </a:solidFill>
                  <a:latin typeface="HK Grotesk Light"/>
                </a:rPr>
                <a:t>. Din acest motiv nu poate fi decriptat rezultatul pe care il prezinta datele de ieșire SHA256. </a:t>
              </a:r>
            </a:p>
            <a:p>
              <a:pPr algn="just">
                <a:lnSpc>
                  <a:spcPts val="5249"/>
                </a:lnSpc>
              </a:pPr>
              <a:endParaRPr lang="en-US" sz="3499">
                <a:solidFill>
                  <a:srgbClr val="3A3A3B"/>
                </a:solidFill>
                <a:latin typeface="HK Grotesk Light"/>
              </a:endParaRPr>
            </a:p>
            <a:p>
              <a:pPr algn="just">
                <a:lnSpc>
                  <a:spcPts val="5250"/>
                </a:lnSpc>
              </a:pPr>
              <a:r>
                <a:rPr lang="en-US" sz="3499">
                  <a:solidFill>
                    <a:srgbClr val="3A3A3B"/>
                  </a:solidFill>
                  <a:latin typeface="HK Grotesk Light"/>
                </a:rPr>
                <a:t>-&gt; Nu poate să fie inversat deoarece este o </a:t>
              </a:r>
              <a:r>
                <a:rPr lang="en-US" sz="3499">
                  <a:solidFill>
                    <a:srgbClr val="3A3A3B"/>
                  </a:solidFill>
                  <a:latin typeface="HK Grotesk Light Bold"/>
                </a:rPr>
                <a:t>funcție unidirecțională</a:t>
              </a:r>
              <a:r>
                <a:rPr lang="en-US" sz="3499">
                  <a:solidFill>
                    <a:srgbClr val="3A3A3B"/>
                  </a:solidFill>
                  <a:latin typeface="HK Grotesk Light"/>
                </a:rPr>
                <a:t>. E</a:t>
              </a:r>
              <a:r>
                <a:rPr lang="en-US" sz="3500">
                  <a:solidFill>
                    <a:srgbClr val="3A3A3B"/>
                  </a:solidFill>
                  <a:latin typeface="HK Grotesk Light"/>
                </a:rPr>
                <a:t>ste ușor de calculat la fiecare intrare, dar greu de calculat inversa. Acesta </a:t>
              </a:r>
              <a:r>
                <a:rPr lang="en-US" sz="3499">
                  <a:solidFill>
                    <a:srgbClr val="3A3A3B"/>
                  </a:solidFill>
                  <a:latin typeface="HK Grotesk Light"/>
                </a:rPr>
                <a:t>ar putea provoca un atac care                    nu și-ar atinge obiectivul de proiectare.</a:t>
              </a:r>
            </a:p>
            <a:p>
              <a:pPr algn="just">
                <a:lnSpc>
                  <a:spcPts val="5249"/>
                </a:lnSpc>
              </a:pPr>
              <a:endParaRPr lang="en-US" sz="3499">
                <a:solidFill>
                  <a:srgbClr val="3A3A3B"/>
                </a:solidFill>
                <a:latin typeface="HK Grotesk Light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785033" y="4669564"/>
            <a:ext cx="750865" cy="750865"/>
            <a:chOff x="0" y="0"/>
            <a:chExt cx="1001153" cy="100115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001153" cy="100115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CEDF5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254197" y="332101"/>
              <a:ext cx="492759" cy="336952"/>
              <a:chOff x="0" y="0"/>
              <a:chExt cx="627750" cy="42926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-5080"/>
                <a:ext cx="627751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627751" h="434340">
                    <a:moveTo>
                      <a:pt x="609971" y="187960"/>
                    </a:moveTo>
                    <a:lnTo>
                      <a:pt x="348351" y="11430"/>
                    </a:lnTo>
                    <a:cubicBezTo>
                      <a:pt x="330571" y="0"/>
                      <a:pt x="307711" y="3810"/>
                      <a:pt x="295011" y="21590"/>
                    </a:cubicBezTo>
                    <a:cubicBezTo>
                      <a:pt x="283581" y="39370"/>
                      <a:pt x="287391" y="62230"/>
                      <a:pt x="305171" y="74930"/>
                    </a:cubicBezTo>
                    <a:lnTo>
                      <a:pt x="46392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463921" y="257810"/>
                    </a:lnTo>
                    <a:lnTo>
                      <a:pt x="305171" y="364490"/>
                    </a:lnTo>
                    <a:cubicBezTo>
                      <a:pt x="287391" y="375920"/>
                      <a:pt x="283581" y="400050"/>
                      <a:pt x="295011" y="417830"/>
                    </a:cubicBezTo>
                    <a:cubicBezTo>
                      <a:pt x="302631" y="429260"/>
                      <a:pt x="314061" y="434340"/>
                      <a:pt x="326761" y="434340"/>
                    </a:cubicBezTo>
                    <a:cubicBezTo>
                      <a:pt x="334381" y="434340"/>
                      <a:pt x="342001" y="431800"/>
                      <a:pt x="348351" y="427990"/>
                    </a:cubicBezTo>
                    <a:lnTo>
                      <a:pt x="611241" y="251460"/>
                    </a:lnTo>
                    <a:cubicBezTo>
                      <a:pt x="621401" y="243840"/>
                      <a:pt x="627751" y="232410"/>
                      <a:pt x="627751" y="219710"/>
                    </a:cubicBezTo>
                    <a:cubicBezTo>
                      <a:pt x="627751" y="207010"/>
                      <a:pt x="621401" y="195580"/>
                      <a:pt x="609971" y="187960"/>
                    </a:cubicBezTo>
                    <a:close/>
                  </a:path>
                </a:pathLst>
              </a:custGeom>
              <a:solidFill>
                <a:srgbClr val="3A3A3B"/>
              </a:solidFill>
            </p:spPr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3081750" cy="10287000"/>
          </a:xfrm>
          <a:prstGeom prst="rect">
            <a:avLst/>
          </a:prstGeom>
          <a:solidFill>
            <a:srgbClr val="34558B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4866571"/>
            <a:ext cx="629504" cy="553858"/>
            <a:chOff x="0" y="0"/>
            <a:chExt cx="839338" cy="738477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597243" cy="4354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20"/>
                </a:lnSpc>
              </a:pPr>
              <a:r>
                <a:rPr lang="en-US" sz="2200">
                  <a:solidFill>
                    <a:srgbClr val="FDFBFB"/>
                  </a:solidFill>
                  <a:latin typeface="HK Grotesk Bold Bold"/>
                </a:rPr>
                <a:t>05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700517"/>
              <a:ext cx="839338" cy="37960"/>
            </a:xfrm>
            <a:prstGeom prst="rect">
              <a:avLst/>
            </a:prstGeom>
            <a:solidFill>
              <a:srgbClr val="FDFBF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681905" y="1021556"/>
            <a:ext cx="12410708" cy="4400966"/>
            <a:chOff x="0" y="-9525"/>
            <a:chExt cx="16547610" cy="5867954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16547610" cy="11440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19"/>
                </a:lnSpc>
              </a:pPr>
              <a:r>
                <a:rPr lang="en-US" sz="5599">
                  <a:solidFill>
                    <a:srgbClr val="3A3A3B"/>
                  </a:solidFill>
                  <a:latin typeface="HK Grotesk Bold Bold"/>
                </a:rPr>
                <a:t>CARACTERISTICI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455686"/>
              <a:ext cx="16547610" cy="44027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5649" lvl="1" indent="-377824" algn="just">
                <a:lnSpc>
                  <a:spcPts val="5249"/>
                </a:lnSpc>
                <a:buFont typeface="Arial"/>
                <a:buChar char="•"/>
              </a:pPr>
              <a:r>
                <a:rPr lang="en-US" sz="3499" u="none" dirty="0">
                  <a:solidFill>
                    <a:srgbClr val="3A3A3B"/>
                  </a:solidFill>
                  <a:latin typeface="HK Grotesk Light"/>
                </a:rPr>
                <a:t>Date de </a:t>
              </a:r>
              <a:r>
                <a:rPr lang="en-US" sz="3499" u="none" dirty="0" err="1">
                  <a:solidFill>
                    <a:srgbClr val="3A3A3B"/>
                  </a:solidFill>
                  <a:latin typeface="HK Grotesk Light"/>
                </a:rPr>
                <a:t>intrare</a:t>
              </a:r>
              <a:r>
                <a:rPr lang="en-US" sz="3499" u="none" dirty="0">
                  <a:solidFill>
                    <a:srgbClr val="3A3A3B"/>
                  </a:solidFill>
                  <a:latin typeface="HK Grotesk Light"/>
                </a:rPr>
                <a:t> sunt </a:t>
              </a:r>
              <a:r>
                <a:rPr lang="en-US" sz="3499" u="none" dirty="0" err="1">
                  <a:solidFill>
                    <a:srgbClr val="3A3A3B"/>
                  </a:solidFill>
                  <a:latin typeface="HK Grotesk Light"/>
                </a:rPr>
                <a:t>i</a:t>
              </a:r>
              <a:r>
                <a:rPr lang="en-US" sz="3499" dirty="0" err="1">
                  <a:solidFill>
                    <a:srgbClr val="3A3A3B"/>
                  </a:solidFill>
                  <a:latin typeface="HK Grotesk Light Bold"/>
                </a:rPr>
                <a:t>m</a:t>
              </a:r>
              <a:r>
                <a:rPr lang="en-US" sz="3499" u="none" dirty="0" err="1">
                  <a:solidFill>
                    <a:srgbClr val="3A3A3B"/>
                  </a:solidFill>
                  <a:latin typeface="HK Grotesk Light Bold"/>
                </a:rPr>
                <a:t>pre</a:t>
              </a:r>
              <a:r>
                <a:rPr lang="en-US" sz="3499" dirty="0" err="1">
                  <a:solidFill>
                    <a:srgbClr val="3A3A3B"/>
                  </a:solidFill>
                  <a:latin typeface="HK Grotesk Light Bold"/>
                </a:rPr>
                <a:t>vizibile</a:t>
              </a:r>
              <a:r>
                <a:rPr lang="en-US" sz="3499" dirty="0">
                  <a:solidFill>
                    <a:srgbClr val="3A3A3B"/>
                  </a:solidFill>
                  <a:latin typeface="HK Grotesk Light Bold"/>
                </a:rPr>
                <a:t> </a:t>
              </a:r>
            </a:p>
            <a:p>
              <a:pPr marL="755649" lvl="1" indent="-377824" algn="just">
                <a:lnSpc>
                  <a:spcPts val="5249"/>
                </a:lnSpc>
                <a:buFont typeface="Arial"/>
                <a:buChar char="•"/>
              </a:pPr>
              <a:r>
                <a:rPr lang="en-US" sz="3499" dirty="0">
                  <a:solidFill>
                    <a:srgbClr val="3A3A3B"/>
                  </a:solidFill>
                  <a:latin typeface="HK Grotesk Light"/>
                </a:rPr>
                <a:t>Se </a:t>
              </a:r>
              <a:r>
                <a:rPr lang="en-US" sz="3499" dirty="0" err="1">
                  <a:solidFill>
                    <a:srgbClr val="3A3A3B"/>
                  </a:solidFill>
                  <a:latin typeface="HK Grotesk Light"/>
                </a:rPr>
                <a:t>efectueaza</a:t>
              </a:r>
              <a:r>
                <a:rPr lang="en-US" sz="3499" dirty="0">
                  <a:solidFill>
                    <a:srgbClr val="3A3A3B"/>
                  </a:solidFill>
                  <a:latin typeface="HK Grotesk Light"/>
                </a:rPr>
                <a:t> </a:t>
              </a:r>
              <a:r>
                <a:rPr lang="en-US" sz="3499" dirty="0" err="1">
                  <a:solidFill>
                    <a:srgbClr val="3A3A3B"/>
                  </a:solidFill>
                  <a:latin typeface="HK Grotesk Light"/>
                </a:rPr>
                <a:t>întotdeauna</a:t>
              </a:r>
              <a:r>
                <a:rPr lang="en-US" sz="3499" dirty="0">
                  <a:solidFill>
                    <a:srgbClr val="3A3A3B"/>
                  </a:solidFill>
                  <a:latin typeface="HK Grotesk Light"/>
                </a:rPr>
                <a:t> un </a:t>
              </a:r>
              <a:r>
                <a:rPr lang="en-US" sz="3499" dirty="0" err="1">
                  <a:solidFill>
                    <a:srgbClr val="3A3A3B"/>
                  </a:solidFill>
                  <a:latin typeface="HK Grotesk Light Bold"/>
                </a:rPr>
                <a:t>șir</a:t>
              </a:r>
              <a:r>
                <a:rPr lang="en-US" sz="3499" dirty="0">
                  <a:solidFill>
                    <a:srgbClr val="3A3A3B"/>
                  </a:solidFill>
                  <a:latin typeface="HK Grotesk Light Bold"/>
                </a:rPr>
                <a:t> de 512 </a:t>
              </a:r>
              <a:r>
                <a:rPr lang="en-US" sz="3499" dirty="0" err="1">
                  <a:solidFill>
                    <a:srgbClr val="3A3A3B"/>
                  </a:solidFill>
                  <a:latin typeface="HK Grotesk Light Bold"/>
                </a:rPr>
                <a:t>biți</a:t>
              </a:r>
              <a:r>
                <a:rPr lang="en-US" sz="3499" dirty="0">
                  <a:solidFill>
                    <a:srgbClr val="3A3A3B"/>
                  </a:solidFill>
                  <a:latin typeface="HK Grotesk Light Bold"/>
                </a:rPr>
                <a:t> </a:t>
              </a:r>
            </a:p>
            <a:p>
              <a:pPr marL="755649" lvl="1" indent="-377825" algn="just">
                <a:lnSpc>
                  <a:spcPts val="5249"/>
                </a:lnSpc>
                <a:buFont typeface="Arial"/>
                <a:buChar char="•"/>
              </a:pPr>
              <a:r>
                <a:rPr lang="en-US" sz="3499" dirty="0" err="1">
                  <a:solidFill>
                    <a:srgbClr val="3A3A3B"/>
                  </a:solidFill>
                  <a:latin typeface="HK Grotesk Light"/>
                </a:rPr>
                <a:t>Prezintă</a:t>
              </a:r>
              <a:r>
                <a:rPr lang="en-US" sz="3499" dirty="0">
                  <a:solidFill>
                    <a:srgbClr val="3A3A3B"/>
                  </a:solidFill>
                  <a:latin typeface="HK Grotesk Light"/>
                </a:rPr>
                <a:t> un </a:t>
              </a:r>
              <a:r>
                <a:rPr lang="en-US" sz="3499" dirty="0" err="1">
                  <a:solidFill>
                    <a:srgbClr val="3A3A3B"/>
                  </a:solidFill>
                  <a:latin typeface="HK Grotesk Light Bold"/>
                </a:rPr>
                <a:t>efect</a:t>
              </a:r>
              <a:r>
                <a:rPr lang="en-US" sz="3499" dirty="0">
                  <a:solidFill>
                    <a:srgbClr val="3A3A3B"/>
                  </a:solidFill>
                  <a:latin typeface="HK Grotesk Light Bold"/>
                </a:rPr>
                <a:t> </a:t>
              </a:r>
              <a:r>
                <a:rPr lang="en-US" sz="3499" dirty="0" err="1">
                  <a:solidFill>
                    <a:srgbClr val="3A3A3B"/>
                  </a:solidFill>
                  <a:latin typeface="HK Grotesk Light Bold"/>
                </a:rPr>
                <a:t>excelen</a:t>
              </a:r>
              <a:r>
                <a:rPr lang="en-US" sz="3500" dirty="0" err="1">
                  <a:solidFill>
                    <a:srgbClr val="3A3A3B"/>
                  </a:solidFill>
                  <a:latin typeface="HK Grotesk Light Bold"/>
                </a:rPr>
                <a:t>t</a:t>
              </a:r>
              <a:r>
                <a:rPr lang="en-US" sz="3500" dirty="0">
                  <a:solidFill>
                    <a:srgbClr val="3A3A3B"/>
                  </a:solidFill>
                  <a:latin typeface="HK Grotesk Light Bold"/>
                </a:rPr>
                <a:t> de </a:t>
              </a:r>
              <a:r>
                <a:rPr lang="en-US" sz="3500" dirty="0" err="1">
                  <a:solidFill>
                    <a:srgbClr val="3A3A3B"/>
                  </a:solidFill>
                  <a:latin typeface="HK Grotesk Light Bold"/>
                </a:rPr>
                <a:t>avalanșă</a:t>
              </a:r>
              <a:r>
                <a:rPr lang="en-US" sz="3500" dirty="0">
                  <a:solidFill>
                    <a:srgbClr val="3A3A3B"/>
                  </a:solidFill>
                  <a:latin typeface="HK Grotesk Light"/>
                </a:rPr>
                <a:t> ( </a:t>
              </a:r>
              <a:r>
                <a:rPr lang="en-US" sz="3500" dirty="0" err="1">
                  <a:solidFill>
                    <a:srgbClr val="3A3A3B"/>
                  </a:solidFill>
                  <a:latin typeface="HK Grotesk Light"/>
                </a:rPr>
                <a:t>reprezintă</a:t>
              </a:r>
              <a:r>
                <a:rPr lang="en-US" sz="3500" dirty="0">
                  <a:solidFill>
                    <a:srgbClr val="3A3A3B"/>
                  </a:solidFill>
                  <a:latin typeface="HK Grotesk Light"/>
                </a:rPr>
                <a:t> </a:t>
              </a:r>
              <a:r>
                <a:rPr lang="en-US" sz="3500" dirty="0" err="1">
                  <a:solidFill>
                    <a:srgbClr val="3A3A3B"/>
                  </a:solidFill>
                  <a:latin typeface="HK Grotesk Light"/>
                </a:rPr>
                <a:t>procesul</a:t>
              </a:r>
              <a:r>
                <a:rPr lang="en-US" sz="3500" dirty="0">
                  <a:solidFill>
                    <a:srgbClr val="3A3A3B"/>
                  </a:solidFill>
                  <a:latin typeface="HK Grotesk Light"/>
                </a:rPr>
                <a:t> </a:t>
              </a:r>
              <a:r>
                <a:rPr lang="en-US" sz="3500" dirty="0" err="1">
                  <a:solidFill>
                    <a:srgbClr val="3A3A3B"/>
                  </a:solidFill>
                  <a:latin typeface="HK Grotesk Light"/>
                </a:rPr>
                <a:t>când</a:t>
              </a:r>
              <a:r>
                <a:rPr lang="en-US" sz="3500" dirty="0">
                  <a:solidFill>
                    <a:srgbClr val="3A3A3B"/>
                  </a:solidFill>
                  <a:latin typeface="HK Grotesk Light"/>
                </a:rPr>
                <a:t> se </a:t>
              </a:r>
              <a:r>
                <a:rPr lang="en-US" sz="3500" dirty="0" err="1">
                  <a:solidFill>
                    <a:srgbClr val="3A3A3B"/>
                  </a:solidFill>
                  <a:latin typeface="HK Grotesk Light"/>
                </a:rPr>
                <a:t>schimbă</a:t>
              </a:r>
              <a:r>
                <a:rPr lang="en-US" sz="3500" dirty="0">
                  <a:solidFill>
                    <a:srgbClr val="3A3A3B"/>
                  </a:solidFill>
                  <a:latin typeface="HK Grotesk Light"/>
                </a:rPr>
                <a:t> un </a:t>
              </a:r>
              <a:r>
                <a:rPr lang="en-US" sz="3500" dirty="0" err="1">
                  <a:solidFill>
                    <a:srgbClr val="3A3A3B"/>
                  </a:solidFill>
                  <a:latin typeface="HK Grotesk Light"/>
                </a:rPr>
                <a:t>singur</a:t>
              </a:r>
              <a:r>
                <a:rPr lang="en-US" sz="3500" dirty="0">
                  <a:solidFill>
                    <a:srgbClr val="3A3A3B"/>
                  </a:solidFill>
                  <a:latin typeface="HK Grotesk Light"/>
                </a:rPr>
                <a:t> bit</a:t>
              </a:r>
              <a:r>
                <a:rPr lang="ro-RO" sz="3500" dirty="0">
                  <a:solidFill>
                    <a:srgbClr val="3A3A3B"/>
                  </a:solidFill>
                  <a:latin typeface="HK Grotesk Light"/>
                </a:rPr>
                <a:t>s</a:t>
              </a:r>
              <a:r>
                <a:rPr lang="en-US" sz="3500" dirty="0">
                  <a:solidFill>
                    <a:srgbClr val="3A3A3B"/>
                  </a:solidFill>
                  <a:latin typeface="HK Grotesk Light"/>
                </a:rPr>
                <a:t>,</a:t>
              </a:r>
              <a:r>
                <a:rPr lang="en-US" sz="3499" dirty="0">
                  <a:solidFill>
                    <a:srgbClr val="3A3A3B"/>
                  </a:solidFill>
                  <a:latin typeface="HK Grotesk Light"/>
                </a:rPr>
                <a:t> </a:t>
              </a:r>
              <a:r>
                <a:rPr lang="en-US" sz="3499" dirty="0" err="1">
                  <a:solidFill>
                    <a:srgbClr val="3A3A3B"/>
                  </a:solidFill>
                  <a:latin typeface="HK Grotesk Light"/>
                </a:rPr>
                <a:t>suma</a:t>
              </a:r>
              <a:r>
                <a:rPr lang="en-US" sz="3499" dirty="0">
                  <a:solidFill>
                    <a:srgbClr val="3A3A3B"/>
                  </a:solidFill>
                  <a:latin typeface="HK Grotesk Light"/>
                </a:rPr>
                <a:t> hash </a:t>
              </a:r>
              <a:r>
                <a:rPr lang="en-US" sz="3499" dirty="0" err="1">
                  <a:solidFill>
                    <a:srgbClr val="3A3A3B"/>
                  </a:solidFill>
                  <a:latin typeface="HK Grotesk Light"/>
                </a:rPr>
                <a:t>devine</a:t>
              </a:r>
              <a:r>
                <a:rPr lang="en-US" sz="3499" dirty="0">
                  <a:solidFill>
                    <a:srgbClr val="3A3A3B"/>
                  </a:solidFill>
                  <a:latin typeface="HK Grotesk Light"/>
                </a:rPr>
                <a:t> </a:t>
              </a:r>
              <a:r>
                <a:rPr lang="en-US" sz="3499" dirty="0" err="1">
                  <a:solidFill>
                    <a:srgbClr val="3A3A3B"/>
                  </a:solidFill>
                  <a:latin typeface="HK Grotesk Light"/>
                </a:rPr>
                <a:t>complet</a:t>
              </a:r>
              <a:r>
                <a:rPr lang="en-US" sz="3499" dirty="0">
                  <a:solidFill>
                    <a:srgbClr val="3A3A3B"/>
                  </a:solidFill>
                  <a:latin typeface="HK Grotesk Light"/>
                </a:rPr>
                <a:t> </a:t>
              </a:r>
              <a:r>
                <a:rPr lang="en-US" sz="3499" dirty="0" err="1">
                  <a:solidFill>
                    <a:srgbClr val="3A3A3B"/>
                  </a:solidFill>
                  <a:latin typeface="HK Grotesk Light"/>
                </a:rPr>
                <a:t>diferită</a:t>
              </a:r>
              <a:r>
                <a:rPr lang="en-US" sz="3499" dirty="0">
                  <a:solidFill>
                    <a:srgbClr val="3A3A3B"/>
                  </a:solidFill>
                  <a:latin typeface="HK Grotesk Light"/>
                </a:rPr>
                <a:t>).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785033" y="4669564"/>
            <a:ext cx="750865" cy="750865"/>
            <a:chOff x="0" y="0"/>
            <a:chExt cx="1001153" cy="100115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001153" cy="100115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CEDF5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254197" y="332101"/>
              <a:ext cx="492759" cy="336952"/>
              <a:chOff x="0" y="0"/>
              <a:chExt cx="627750" cy="42926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-5080"/>
                <a:ext cx="627751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627751" h="434340">
                    <a:moveTo>
                      <a:pt x="609971" y="187960"/>
                    </a:moveTo>
                    <a:lnTo>
                      <a:pt x="348351" y="11430"/>
                    </a:lnTo>
                    <a:cubicBezTo>
                      <a:pt x="330571" y="0"/>
                      <a:pt x="307711" y="3810"/>
                      <a:pt x="295011" y="21590"/>
                    </a:cubicBezTo>
                    <a:cubicBezTo>
                      <a:pt x="283581" y="39370"/>
                      <a:pt x="287391" y="62230"/>
                      <a:pt x="305171" y="74930"/>
                    </a:cubicBezTo>
                    <a:lnTo>
                      <a:pt x="46392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463921" y="257810"/>
                    </a:lnTo>
                    <a:lnTo>
                      <a:pt x="305171" y="364490"/>
                    </a:lnTo>
                    <a:cubicBezTo>
                      <a:pt x="287391" y="375920"/>
                      <a:pt x="283581" y="400050"/>
                      <a:pt x="295011" y="417830"/>
                    </a:cubicBezTo>
                    <a:cubicBezTo>
                      <a:pt x="302631" y="429260"/>
                      <a:pt x="314061" y="434340"/>
                      <a:pt x="326761" y="434340"/>
                    </a:cubicBezTo>
                    <a:cubicBezTo>
                      <a:pt x="334381" y="434340"/>
                      <a:pt x="342001" y="431800"/>
                      <a:pt x="348351" y="427990"/>
                    </a:cubicBezTo>
                    <a:lnTo>
                      <a:pt x="611241" y="251460"/>
                    </a:lnTo>
                    <a:cubicBezTo>
                      <a:pt x="621401" y="243840"/>
                      <a:pt x="627751" y="232410"/>
                      <a:pt x="627751" y="219710"/>
                    </a:cubicBezTo>
                    <a:cubicBezTo>
                      <a:pt x="627751" y="207010"/>
                      <a:pt x="621401" y="195580"/>
                      <a:pt x="609971" y="187960"/>
                    </a:cubicBezTo>
                    <a:close/>
                  </a:path>
                </a:pathLst>
              </a:custGeom>
              <a:solidFill>
                <a:srgbClr val="3A3A3B"/>
              </a:solidFill>
            </p:spPr>
          </p:sp>
        </p:grp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 l="5755" t="3887" r="5755" b="9976"/>
          <a:stretch>
            <a:fillRect/>
          </a:stretch>
        </p:blipFill>
        <p:spPr>
          <a:xfrm>
            <a:off x="10477427" y="4867695"/>
            <a:ext cx="6781873" cy="43906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3081750" cy="10287000"/>
          </a:xfrm>
          <a:prstGeom prst="rect">
            <a:avLst/>
          </a:prstGeom>
          <a:solidFill>
            <a:srgbClr val="34558B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4866571"/>
            <a:ext cx="629504" cy="553858"/>
            <a:chOff x="0" y="0"/>
            <a:chExt cx="839338" cy="738477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597243" cy="4354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20"/>
                </a:lnSpc>
              </a:pPr>
              <a:r>
                <a:rPr lang="en-US" sz="2200">
                  <a:solidFill>
                    <a:srgbClr val="FDFBFB"/>
                  </a:solidFill>
                  <a:latin typeface="HK Grotesk Bold Bold"/>
                </a:rPr>
                <a:t>06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700517"/>
              <a:ext cx="839338" cy="37960"/>
            </a:xfrm>
            <a:prstGeom prst="rect">
              <a:avLst/>
            </a:prstGeom>
            <a:solidFill>
              <a:srgbClr val="FDFBF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169017" y="735621"/>
            <a:ext cx="12299099" cy="14702727"/>
            <a:chOff x="0" y="0"/>
            <a:chExt cx="16398799" cy="19603636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16398799" cy="22581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659"/>
                </a:lnSpc>
              </a:pPr>
              <a:r>
                <a:rPr lang="en-US" sz="5549">
                  <a:solidFill>
                    <a:srgbClr val="3A3A3B"/>
                  </a:solidFill>
                  <a:latin typeface="HK Grotesk Bold Bold"/>
                </a:rPr>
                <a:t>ÎNAINTE DE A ÎNCEPE PROCESUL DE HASHING 1/2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546933"/>
              <a:ext cx="16398799" cy="170567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6252"/>
                </a:lnSpc>
              </a:pPr>
              <a:r>
                <a:rPr lang="en-US" sz="4168">
                  <a:solidFill>
                    <a:srgbClr val="3A3A3B"/>
                  </a:solidFill>
                  <a:latin typeface="HK Grotesk Light"/>
                </a:rPr>
                <a:t>Se declară </a:t>
              </a:r>
              <a:r>
                <a:rPr lang="en-US" sz="4168">
                  <a:solidFill>
                    <a:srgbClr val="3A3A3B"/>
                  </a:solidFill>
                  <a:latin typeface="HK Grotesk Light Bold Italics"/>
                </a:rPr>
                <a:t>8 valori inițiale hash</a:t>
              </a:r>
            </a:p>
            <a:p>
              <a:pPr algn="just">
                <a:lnSpc>
                  <a:spcPts val="6252"/>
                </a:lnSpc>
              </a:pPr>
              <a:r>
                <a:rPr lang="en-US" sz="4168">
                  <a:solidFill>
                    <a:srgbClr val="3A3A3B"/>
                  </a:solidFill>
                  <a:latin typeface="HK Grotesk Light"/>
                </a:rPr>
                <a:t>h0 = </a:t>
              </a:r>
              <a:r>
                <a:rPr lang="en-US" sz="4168">
                  <a:solidFill>
                    <a:srgbClr val="FF1616"/>
                  </a:solidFill>
                  <a:latin typeface="HK Grotesk Light Bold"/>
                </a:rPr>
                <a:t>0x6a09e667</a:t>
              </a:r>
              <a:r>
                <a:rPr lang="en-US" sz="4168">
                  <a:solidFill>
                    <a:srgbClr val="3A3A3B"/>
                  </a:solidFill>
                  <a:latin typeface="HK Grotesk Light"/>
                </a:rPr>
                <a:t>;     h4 = 0x510e527f;</a:t>
              </a:r>
            </a:p>
            <a:p>
              <a:pPr algn="just">
                <a:lnSpc>
                  <a:spcPts val="6252"/>
                </a:lnSpc>
              </a:pPr>
              <a:r>
                <a:rPr lang="en-US" sz="4168">
                  <a:solidFill>
                    <a:srgbClr val="3A3A3B"/>
                  </a:solidFill>
                  <a:latin typeface="HK Grotesk Light"/>
                </a:rPr>
                <a:t>h1 = 0xbb67ae85;     h5 = 0x9b05688c;</a:t>
              </a:r>
            </a:p>
            <a:p>
              <a:pPr algn="just">
                <a:lnSpc>
                  <a:spcPts val="6252"/>
                </a:lnSpc>
              </a:pPr>
              <a:r>
                <a:rPr lang="en-US" sz="4168">
                  <a:solidFill>
                    <a:srgbClr val="3A3A3B"/>
                  </a:solidFill>
                  <a:latin typeface="HK Grotesk Light"/>
                </a:rPr>
                <a:t>h2 = 0x3c6ef372;      h6 = 0x1f83d9ab; </a:t>
              </a:r>
            </a:p>
            <a:p>
              <a:pPr algn="just">
                <a:lnSpc>
                  <a:spcPts val="6252"/>
                </a:lnSpc>
              </a:pPr>
              <a:r>
                <a:rPr lang="en-US" sz="4168">
                  <a:solidFill>
                    <a:srgbClr val="3A3A3B"/>
                  </a:solidFill>
                  <a:latin typeface="HK Grotesk Light"/>
                </a:rPr>
                <a:t>h3 = 0xa54ff53a;       h7 = 0x5be0cd19</a:t>
              </a:r>
            </a:p>
            <a:p>
              <a:pPr algn="just">
                <a:lnSpc>
                  <a:spcPts val="5202"/>
                </a:lnSpc>
              </a:pPr>
              <a:endParaRPr lang="en-US" sz="4168">
                <a:solidFill>
                  <a:srgbClr val="3A3A3B"/>
                </a:solidFill>
                <a:latin typeface="HK Grotesk Light"/>
              </a:endParaRPr>
            </a:p>
            <a:p>
              <a:pPr algn="just">
                <a:lnSpc>
                  <a:spcPts val="6552"/>
                </a:lnSpc>
              </a:pPr>
              <a:r>
                <a:rPr lang="en-US" sz="3468">
                  <a:solidFill>
                    <a:srgbClr val="3A3A3B"/>
                  </a:solidFill>
                  <a:latin typeface="HK Grotesk Light"/>
                </a:rPr>
                <a:t>-&gt; </a:t>
              </a:r>
              <a:r>
                <a:rPr lang="en-US" sz="4368">
                  <a:solidFill>
                    <a:srgbClr val="3A3A3B"/>
                  </a:solidFill>
                  <a:latin typeface="HK Grotesk Light"/>
                </a:rPr>
                <a:t>Acestea prezintă 32 de biți din rădăcina pătrată </a:t>
              </a:r>
              <a:r>
                <a:rPr lang="en-US" sz="4368" u="sng">
                  <a:solidFill>
                    <a:srgbClr val="3A3A3B"/>
                  </a:solidFill>
                  <a:latin typeface="HK Grotesk Light"/>
                </a:rPr>
                <a:t>a primelor 8 numere prime</a:t>
              </a:r>
              <a:r>
                <a:rPr lang="en-US" sz="4368">
                  <a:solidFill>
                    <a:srgbClr val="3A3A3B"/>
                  </a:solidFill>
                  <a:latin typeface="HK Grotesk Light"/>
                </a:rPr>
                <a:t>.</a:t>
              </a:r>
            </a:p>
            <a:p>
              <a:pPr algn="just">
                <a:lnSpc>
                  <a:spcPts val="5202"/>
                </a:lnSpc>
              </a:pPr>
              <a:endParaRPr lang="en-US" sz="4368">
                <a:solidFill>
                  <a:srgbClr val="3A3A3B"/>
                </a:solidFill>
                <a:latin typeface="HK Grotesk Light"/>
              </a:endParaRPr>
            </a:p>
            <a:p>
              <a:pPr algn="just">
                <a:lnSpc>
                  <a:spcPts val="5202"/>
                </a:lnSpc>
              </a:pPr>
              <a:endParaRPr lang="en-US" sz="4368">
                <a:solidFill>
                  <a:srgbClr val="3A3A3B"/>
                </a:solidFill>
                <a:latin typeface="HK Grotesk Light"/>
              </a:endParaRPr>
            </a:p>
            <a:p>
              <a:pPr algn="just">
                <a:lnSpc>
                  <a:spcPts val="5202"/>
                </a:lnSpc>
              </a:pPr>
              <a:endParaRPr lang="en-US" sz="4368">
                <a:solidFill>
                  <a:srgbClr val="3A3A3B"/>
                </a:solidFill>
                <a:latin typeface="HK Grotesk Light"/>
              </a:endParaRPr>
            </a:p>
            <a:p>
              <a:pPr algn="just">
                <a:lnSpc>
                  <a:spcPts val="5202"/>
                </a:lnSpc>
              </a:pPr>
              <a:endParaRPr lang="en-US" sz="4368">
                <a:solidFill>
                  <a:srgbClr val="3A3A3B"/>
                </a:solidFill>
                <a:latin typeface="HK Grotesk Light"/>
              </a:endParaRPr>
            </a:p>
            <a:p>
              <a:pPr algn="just">
                <a:lnSpc>
                  <a:spcPts val="5202"/>
                </a:lnSpc>
              </a:pPr>
              <a:endParaRPr lang="en-US" sz="4368">
                <a:solidFill>
                  <a:srgbClr val="3A3A3B"/>
                </a:solidFill>
                <a:latin typeface="HK Grotesk Light"/>
              </a:endParaRPr>
            </a:p>
            <a:p>
              <a:pPr algn="just">
                <a:lnSpc>
                  <a:spcPts val="5202"/>
                </a:lnSpc>
              </a:pPr>
              <a:endParaRPr lang="en-US" sz="4368">
                <a:solidFill>
                  <a:srgbClr val="3A3A3B"/>
                </a:solidFill>
                <a:latin typeface="HK Grotesk Light"/>
              </a:endParaRPr>
            </a:p>
            <a:p>
              <a:pPr algn="just">
                <a:lnSpc>
                  <a:spcPts val="5202"/>
                </a:lnSpc>
              </a:pPr>
              <a:endParaRPr lang="en-US" sz="4368">
                <a:solidFill>
                  <a:srgbClr val="3A3A3B"/>
                </a:solidFill>
                <a:latin typeface="HK Grotesk Light"/>
              </a:endParaRPr>
            </a:p>
            <a:p>
              <a:pPr algn="just">
                <a:lnSpc>
                  <a:spcPts val="5202"/>
                </a:lnSpc>
              </a:pPr>
              <a:endParaRPr lang="en-US" sz="4368">
                <a:solidFill>
                  <a:srgbClr val="3A3A3B"/>
                </a:solidFill>
                <a:latin typeface="HK Grotesk Light"/>
              </a:endParaRPr>
            </a:p>
            <a:p>
              <a:pPr algn="just">
                <a:lnSpc>
                  <a:spcPts val="5202"/>
                </a:lnSpc>
              </a:pPr>
              <a:endParaRPr lang="en-US" sz="4368">
                <a:solidFill>
                  <a:srgbClr val="3A3A3B"/>
                </a:solidFill>
                <a:latin typeface="HK Grotesk Light"/>
              </a:endParaRPr>
            </a:p>
            <a:p>
              <a:pPr algn="just">
                <a:lnSpc>
                  <a:spcPts val="5202"/>
                </a:lnSpc>
              </a:pPr>
              <a:endParaRPr lang="en-US" sz="4368">
                <a:solidFill>
                  <a:srgbClr val="3A3A3B"/>
                </a:solidFill>
                <a:latin typeface="HK Grotesk Light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785033" y="4669564"/>
            <a:ext cx="750865" cy="750865"/>
            <a:chOff x="0" y="0"/>
            <a:chExt cx="1001153" cy="100115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001153" cy="100115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CEDF5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254197" y="332101"/>
              <a:ext cx="492759" cy="336952"/>
              <a:chOff x="0" y="0"/>
              <a:chExt cx="627750" cy="42926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-5080"/>
                <a:ext cx="627751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627751" h="434340">
                    <a:moveTo>
                      <a:pt x="609971" y="187960"/>
                    </a:moveTo>
                    <a:lnTo>
                      <a:pt x="348351" y="11430"/>
                    </a:lnTo>
                    <a:cubicBezTo>
                      <a:pt x="330571" y="0"/>
                      <a:pt x="307711" y="3810"/>
                      <a:pt x="295011" y="21590"/>
                    </a:cubicBezTo>
                    <a:cubicBezTo>
                      <a:pt x="283581" y="39370"/>
                      <a:pt x="287391" y="62230"/>
                      <a:pt x="305171" y="74930"/>
                    </a:cubicBezTo>
                    <a:lnTo>
                      <a:pt x="46392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463921" y="257810"/>
                    </a:lnTo>
                    <a:lnTo>
                      <a:pt x="305171" y="364490"/>
                    </a:lnTo>
                    <a:cubicBezTo>
                      <a:pt x="287391" y="375920"/>
                      <a:pt x="283581" y="400050"/>
                      <a:pt x="295011" y="417830"/>
                    </a:cubicBezTo>
                    <a:cubicBezTo>
                      <a:pt x="302631" y="429260"/>
                      <a:pt x="314061" y="434340"/>
                      <a:pt x="326761" y="434340"/>
                    </a:cubicBezTo>
                    <a:cubicBezTo>
                      <a:pt x="334381" y="434340"/>
                      <a:pt x="342001" y="431800"/>
                      <a:pt x="348351" y="427990"/>
                    </a:cubicBezTo>
                    <a:lnTo>
                      <a:pt x="611241" y="251460"/>
                    </a:lnTo>
                    <a:cubicBezTo>
                      <a:pt x="621401" y="243840"/>
                      <a:pt x="627751" y="232410"/>
                      <a:pt x="627751" y="219710"/>
                    </a:cubicBezTo>
                    <a:cubicBezTo>
                      <a:pt x="627751" y="207010"/>
                      <a:pt x="621401" y="195580"/>
                      <a:pt x="609971" y="187960"/>
                    </a:cubicBezTo>
                    <a:close/>
                  </a:path>
                </a:pathLst>
              </a:custGeom>
              <a:solidFill>
                <a:srgbClr val="3A3A3B"/>
              </a:solidFill>
            </p:spPr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3081750" cy="10287000"/>
          </a:xfrm>
          <a:prstGeom prst="rect">
            <a:avLst/>
          </a:prstGeom>
          <a:solidFill>
            <a:srgbClr val="34558B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4866571"/>
            <a:ext cx="629504" cy="553858"/>
            <a:chOff x="0" y="0"/>
            <a:chExt cx="839338" cy="738477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597243" cy="4354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20"/>
                </a:lnSpc>
              </a:pPr>
              <a:r>
                <a:rPr lang="en-US" sz="2200">
                  <a:solidFill>
                    <a:srgbClr val="FDFBFB"/>
                  </a:solidFill>
                  <a:latin typeface="HK Grotesk Bold Bold"/>
                </a:rPr>
                <a:t>07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700517"/>
              <a:ext cx="839338" cy="37960"/>
            </a:xfrm>
            <a:prstGeom prst="rect">
              <a:avLst/>
            </a:prstGeom>
            <a:solidFill>
              <a:srgbClr val="FDFBF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190871" y="680050"/>
            <a:ext cx="13434777" cy="9457173"/>
            <a:chOff x="0" y="0"/>
            <a:chExt cx="17913036" cy="12609564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17913036" cy="22581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659"/>
                </a:lnSpc>
              </a:pPr>
              <a:r>
                <a:rPr lang="en-US" sz="5549">
                  <a:solidFill>
                    <a:srgbClr val="3A3A3B"/>
                  </a:solidFill>
                  <a:latin typeface="HK Grotesk Bold Bold"/>
                </a:rPr>
                <a:t>ÎNAINTE DE A ÎNCEPE PROCESUL DE HASHING 1/2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575508"/>
              <a:ext cx="17913036" cy="100340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602"/>
                </a:lnSpc>
              </a:pPr>
              <a:r>
                <a:rPr lang="en-US" sz="3068" u="sng">
                  <a:solidFill>
                    <a:srgbClr val="3A3A3B"/>
                  </a:solidFill>
                  <a:latin typeface="HK Grotesk Light Bold Italics"/>
                </a:rPr>
                <a:t>Pasul 1</a:t>
              </a:r>
              <a:r>
                <a:rPr lang="en-US" sz="3068">
                  <a:solidFill>
                    <a:srgbClr val="3A3A3B"/>
                  </a:solidFill>
                  <a:latin typeface="HK Grotesk Light Bold Italics"/>
                </a:rPr>
                <a:t>:</a:t>
              </a:r>
              <a:r>
                <a:rPr lang="en-US" sz="3068">
                  <a:solidFill>
                    <a:srgbClr val="3A3A3B"/>
                  </a:solidFill>
                  <a:latin typeface="HK Grotesk Light"/>
                </a:rPr>
                <a:t> Se calculeaza radacina pătrată din numărul prim 2.</a:t>
              </a:r>
            </a:p>
            <a:p>
              <a:pPr algn="just">
                <a:lnSpc>
                  <a:spcPts val="4602"/>
                </a:lnSpc>
              </a:pPr>
              <a:r>
                <a:rPr lang="en-US" sz="3068">
                  <a:solidFill>
                    <a:srgbClr val="3A3A3B"/>
                  </a:solidFill>
                  <a:latin typeface="HK Grotesk Light"/>
                </a:rPr>
                <a:t>sqrt(2)  - (1.</a:t>
              </a:r>
              <a:r>
                <a:rPr lang="en-US" sz="3068">
                  <a:solidFill>
                    <a:srgbClr val="FF1616"/>
                  </a:solidFill>
                  <a:latin typeface="HK Grotesk Light"/>
                </a:rPr>
                <a:t>4142135623730950488016887242097</a:t>
              </a:r>
              <a:r>
                <a:rPr lang="en-US" sz="3068">
                  <a:solidFill>
                    <a:srgbClr val="3A3A3B"/>
                  </a:solidFill>
                  <a:latin typeface="HK Grotesk Light"/>
                </a:rPr>
                <a:t>)</a:t>
              </a: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"/>
              </a:endParaRPr>
            </a:p>
            <a:p>
              <a:pPr algn="just">
                <a:lnSpc>
                  <a:spcPts val="4602"/>
                </a:lnSpc>
              </a:pPr>
              <a:r>
                <a:rPr lang="en-US" sz="3068" u="sng">
                  <a:solidFill>
                    <a:srgbClr val="3A3A3B"/>
                  </a:solidFill>
                  <a:latin typeface="HK Grotesk Light Bold Italics"/>
                </a:rPr>
                <a:t>Pasul 2:</a:t>
              </a:r>
              <a:r>
                <a:rPr lang="en-US" sz="3068">
                  <a:solidFill>
                    <a:srgbClr val="3A3A3B"/>
                  </a:solidFill>
                  <a:latin typeface="HK Grotesk Light"/>
                </a:rPr>
                <a:t> Se retine partea sa zecimala.</a:t>
              </a:r>
            </a:p>
            <a:p>
              <a:pPr algn="just">
                <a:lnSpc>
                  <a:spcPts val="4602"/>
                </a:lnSpc>
              </a:pPr>
              <a:r>
                <a:rPr lang="en-US" sz="3068">
                  <a:solidFill>
                    <a:srgbClr val="3A3A3B"/>
                  </a:solidFill>
                  <a:latin typeface="HK Grotesk Light"/>
                </a:rPr>
                <a:t>(0.</a:t>
              </a:r>
              <a:r>
                <a:rPr lang="en-US" sz="3068">
                  <a:solidFill>
                    <a:srgbClr val="FF1616"/>
                  </a:solidFill>
                  <a:latin typeface="HK Grotesk Light"/>
                </a:rPr>
                <a:t>4142135623730950488016887242097</a:t>
              </a:r>
              <a:r>
                <a:rPr lang="en-US" sz="3068">
                  <a:solidFill>
                    <a:srgbClr val="3A3A3B"/>
                  </a:solidFill>
                  <a:latin typeface="HK Grotesk Light"/>
                </a:rPr>
                <a:t>)</a:t>
              </a: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"/>
              </a:endParaRPr>
            </a:p>
            <a:p>
              <a:pPr algn="just">
                <a:lnSpc>
                  <a:spcPts val="4602"/>
                </a:lnSpc>
              </a:pPr>
              <a:r>
                <a:rPr lang="en-US" sz="3068" u="sng">
                  <a:solidFill>
                    <a:srgbClr val="3A3A3B"/>
                  </a:solidFill>
                  <a:latin typeface="HK Grotesk Light Bold Italics"/>
                </a:rPr>
                <a:t>Pasul 3:</a:t>
              </a:r>
              <a:r>
                <a:rPr lang="en-US" sz="3068">
                  <a:solidFill>
                    <a:srgbClr val="3A3A3B"/>
                  </a:solidFill>
                  <a:latin typeface="HK Grotesk Light"/>
                </a:rPr>
                <a:t> Este înmulțița cu 2 la puterea 32.</a:t>
              </a:r>
            </a:p>
            <a:p>
              <a:pPr algn="just">
                <a:lnSpc>
                  <a:spcPts val="4602"/>
                </a:lnSpc>
              </a:pPr>
              <a:r>
                <a:rPr lang="en-US" sz="3068">
                  <a:solidFill>
                    <a:srgbClr val="3A3A3B"/>
                  </a:solidFill>
                  <a:latin typeface="HK Grotesk Light"/>
                </a:rPr>
                <a:t>2^32 (0.4142135623730950488016887242097)</a:t>
              </a:r>
            </a:p>
            <a:p>
              <a:pPr algn="just">
                <a:lnSpc>
                  <a:spcPts val="4602"/>
                </a:lnSpc>
              </a:pPr>
              <a:r>
                <a:rPr lang="en-US" sz="3068">
                  <a:solidFill>
                    <a:srgbClr val="3A3A3B"/>
                  </a:solidFill>
                  <a:latin typeface="HK Grotesk Light"/>
                </a:rPr>
                <a:t>Rezultat: </a:t>
              </a:r>
              <a:r>
                <a:rPr lang="en-US" sz="3068">
                  <a:solidFill>
                    <a:srgbClr val="FF1616"/>
                  </a:solidFill>
                  <a:latin typeface="HK Grotesk Light"/>
                </a:rPr>
                <a:t>(1779033703.9520993849027770600526)</a:t>
              </a: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FF1616"/>
                </a:solidFill>
                <a:latin typeface="HK Grotesk Light"/>
              </a:endParaRPr>
            </a:p>
            <a:p>
              <a:pPr algn="just">
                <a:lnSpc>
                  <a:spcPts val="4602"/>
                </a:lnSpc>
              </a:pPr>
              <a:r>
                <a:rPr lang="en-US" sz="3068" u="sng">
                  <a:solidFill>
                    <a:srgbClr val="3A3A3B"/>
                  </a:solidFill>
                  <a:latin typeface="HK Grotesk Light Bold Italics"/>
                </a:rPr>
                <a:t>Pasul 4:</a:t>
              </a:r>
              <a:r>
                <a:rPr lang="en-US" sz="3068">
                  <a:solidFill>
                    <a:srgbClr val="3A3A3B"/>
                  </a:solidFill>
                  <a:latin typeface="HK Grotesk Light"/>
                </a:rPr>
                <a:t> Valorile sunt prezentate de tip hexazecimal.</a:t>
              </a:r>
            </a:p>
            <a:p>
              <a:pPr algn="just">
                <a:lnSpc>
                  <a:spcPts val="4602"/>
                </a:lnSpc>
              </a:pPr>
              <a:r>
                <a:rPr lang="en-US" sz="3068">
                  <a:solidFill>
                    <a:srgbClr val="FF1616"/>
                  </a:solidFill>
                  <a:latin typeface="HK Grotesk Light"/>
                </a:rPr>
                <a:t>(6A09E667) </a:t>
              </a:r>
              <a:r>
                <a:rPr lang="en-US" sz="3068">
                  <a:solidFill>
                    <a:srgbClr val="3A3A3B"/>
                  </a:solidFill>
                  <a:latin typeface="HK Grotesk Light"/>
                </a:rPr>
                <a:t>= h0 = 0x6a09e667;</a:t>
              </a:r>
              <a:r>
                <a:rPr lang="en-US" sz="3068">
                  <a:solidFill>
                    <a:srgbClr val="FF1616"/>
                  </a:solidFill>
                  <a:latin typeface="HK Grotesk Light"/>
                </a:rPr>
                <a:t> </a:t>
              </a: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FF1616"/>
                </a:solidFill>
                <a:latin typeface="HK Grotesk Light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785033" y="4669564"/>
            <a:ext cx="750865" cy="750865"/>
            <a:chOff x="0" y="0"/>
            <a:chExt cx="1001153" cy="100115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001153" cy="100115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CEDF5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254197" y="332101"/>
              <a:ext cx="492759" cy="336952"/>
              <a:chOff x="0" y="0"/>
              <a:chExt cx="627750" cy="42926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-5080"/>
                <a:ext cx="627751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627751" h="434340">
                    <a:moveTo>
                      <a:pt x="609971" y="187960"/>
                    </a:moveTo>
                    <a:lnTo>
                      <a:pt x="348351" y="11430"/>
                    </a:lnTo>
                    <a:cubicBezTo>
                      <a:pt x="330571" y="0"/>
                      <a:pt x="307711" y="3810"/>
                      <a:pt x="295011" y="21590"/>
                    </a:cubicBezTo>
                    <a:cubicBezTo>
                      <a:pt x="283581" y="39370"/>
                      <a:pt x="287391" y="62230"/>
                      <a:pt x="305171" y="74930"/>
                    </a:cubicBezTo>
                    <a:lnTo>
                      <a:pt x="46392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463921" y="257810"/>
                    </a:lnTo>
                    <a:lnTo>
                      <a:pt x="305171" y="364490"/>
                    </a:lnTo>
                    <a:cubicBezTo>
                      <a:pt x="287391" y="375920"/>
                      <a:pt x="283581" y="400050"/>
                      <a:pt x="295011" y="417830"/>
                    </a:cubicBezTo>
                    <a:cubicBezTo>
                      <a:pt x="302631" y="429260"/>
                      <a:pt x="314061" y="434340"/>
                      <a:pt x="326761" y="434340"/>
                    </a:cubicBezTo>
                    <a:cubicBezTo>
                      <a:pt x="334381" y="434340"/>
                      <a:pt x="342001" y="431800"/>
                      <a:pt x="348351" y="427990"/>
                    </a:cubicBezTo>
                    <a:lnTo>
                      <a:pt x="611241" y="251460"/>
                    </a:lnTo>
                    <a:cubicBezTo>
                      <a:pt x="621401" y="243840"/>
                      <a:pt x="627751" y="232410"/>
                      <a:pt x="627751" y="219710"/>
                    </a:cubicBezTo>
                    <a:cubicBezTo>
                      <a:pt x="627751" y="207010"/>
                      <a:pt x="621401" y="195580"/>
                      <a:pt x="609971" y="187960"/>
                    </a:cubicBezTo>
                    <a:close/>
                  </a:path>
                </a:pathLst>
              </a:custGeom>
              <a:solidFill>
                <a:srgbClr val="3A3A3B"/>
              </a:solidFill>
            </p:spPr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3081750" cy="10287000"/>
          </a:xfrm>
          <a:prstGeom prst="rect">
            <a:avLst/>
          </a:prstGeom>
          <a:solidFill>
            <a:srgbClr val="34558B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4867856"/>
            <a:ext cx="629504" cy="551288"/>
            <a:chOff x="0" y="0"/>
            <a:chExt cx="839338" cy="735051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597243" cy="4319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20"/>
                </a:lnSpc>
              </a:pPr>
              <a:r>
                <a:rPr lang="en-US" sz="2200">
                  <a:solidFill>
                    <a:srgbClr val="FDFBFB"/>
                  </a:solidFill>
                  <a:latin typeface="HK Grotesk Bold Bold"/>
                </a:rPr>
                <a:t>08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697091"/>
              <a:ext cx="839338" cy="37960"/>
            </a:xfrm>
            <a:prstGeom prst="rect">
              <a:avLst/>
            </a:prstGeom>
            <a:solidFill>
              <a:srgbClr val="FDFBF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190871" y="680050"/>
            <a:ext cx="13434777" cy="13530277"/>
            <a:chOff x="0" y="0"/>
            <a:chExt cx="17913036" cy="18040369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17913036" cy="22533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659"/>
                </a:lnSpc>
              </a:pPr>
              <a:r>
                <a:rPr lang="en-US" sz="5549">
                  <a:solidFill>
                    <a:srgbClr val="3A3A3B"/>
                  </a:solidFill>
                  <a:latin typeface="HK Grotesk Bold Bold"/>
                </a:rPr>
                <a:t>ÎNAINTE DE A ÎNCEPE PROCESUL DE HASHING 2/2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570714"/>
              <a:ext cx="17913036" cy="154696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602"/>
                </a:lnSpc>
              </a:pPr>
              <a:r>
                <a:rPr lang="en-US" sz="3068">
                  <a:solidFill>
                    <a:srgbClr val="3A3A3B"/>
                  </a:solidFill>
                  <a:latin typeface="HK Grotesk Light"/>
                </a:rPr>
                <a:t>Se declară </a:t>
              </a:r>
              <a:r>
                <a:rPr lang="en-US" sz="3068">
                  <a:solidFill>
                    <a:srgbClr val="3A3A3B"/>
                  </a:solidFill>
                  <a:latin typeface="HK Grotesk Light Italics"/>
                </a:rPr>
                <a:t>64 de constante hash</a:t>
              </a: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Italics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Italics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Italics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Italics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Italics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Italics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 Italics"/>
              </a:endParaRPr>
            </a:p>
            <a:p>
              <a:pPr algn="just">
                <a:lnSpc>
                  <a:spcPts val="4602"/>
                </a:lnSpc>
              </a:pPr>
              <a:r>
                <a:rPr lang="en-US" sz="3068">
                  <a:solidFill>
                    <a:srgbClr val="3A3A3B"/>
                  </a:solidFill>
                  <a:latin typeface="HK Grotesk Light"/>
                </a:rPr>
                <a:t>-&gt; Acestea prezintă 32 de biți din radicalul </a:t>
              </a:r>
              <a:r>
                <a:rPr lang="en-US" sz="3068" u="sng">
                  <a:solidFill>
                    <a:srgbClr val="3A3A3B"/>
                  </a:solidFill>
                  <a:latin typeface="HK Grotesk Light"/>
                </a:rPr>
                <a:t>a primelor 64 numere prime</a:t>
              </a:r>
              <a:r>
                <a:rPr lang="en-US" sz="3068">
                  <a:solidFill>
                    <a:srgbClr val="3A3A3B"/>
                  </a:solidFill>
                  <a:latin typeface="HK Grotesk Light"/>
                </a:rPr>
                <a:t>. </a:t>
              </a:r>
              <a:r>
                <a:rPr lang="en-US" sz="3068">
                  <a:solidFill>
                    <a:srgbClr val="FF1616"/>
                  </a:solidFill>
                  <a:latin typeface="HK Grotesk Light"/>
                </a:rPr>
                <a:t>Diferența față de calculul celor 8 valori inițiale hash</a:t>
              </a:r>
              <a:r>
                <a:rPr lang="en-US" sz="3068">
                  <a:solidFill>
                    <a:srgbClr val="3A3A3B"/>
                  </a:solidFill>
                  <a:latin typeface="HK Grotesk Light"/>
                </a:rPr>
                <a:t> o reprezintă calcularea părți fracționare ale rădăcinii cubice.</a:t>
              </a: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"/>
              </a:endParaRPr>
            </a:p>
            <a:p>
              <a:pPr algn="just">
                <a:lnSpc>
                  <a:spcPts val="4602"/>
                </a:lnSpc>
              </a:pPr>
              <a:endParaRPr lang="en-US" sz="3068">
                <a:solidFill>
                  <a:srgbClr val="3A3A3B"/>
                </a:solidFill>
                <a:latin typeface="HK Grotesk Light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785033" y="4669564"/>
            <a:ext cx="750865" cy="750865"/>
            <a:chOff x="0" y="0"/>
            <a:chExt cx="1001153" cy="100115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001153" cy="100115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CEDF5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254197" y="332101"/>
              <a:ext cx="492759" cy="336952"/>
              <a:chOff x="0" y="0"/>
              <a:chExt cx="627750" cy="42926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-5080"/>
                <a:ext cx="627751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627751" h="434340">
                    <a:moveTo>
                      <a:pt x="609971" y="187960"/>
                    </a:moveTo>
                    <a:lnTo>
                      <a:pt x="348351" y="11430"/>
                    </a:lnTo>
                    <a:cubicBezTo>
                      <a:pt x="330571" y="0"/>
                      <a:pt x="307711" y="3810"/>
                      <a:pt x="295011" y="21590"/>
                    </a:cubicBezTo>
                    <a:cubicBezTo>
                      <a:pt x="283581" y="39370"/>
                      <a:pt x="287391" y="62230"/>
                      <a:pt x="305171" y="74930"/>
                    </a:cubicBezTo>
                    <a:lnTo>
                      <a:pt x="46392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463921" y="257810"/>
                    </a:lnTo>
                    <a:lnTo>
                      <a:pt x="305171" y="364490"/>
                    </a:lnTo>
                    <a:cubicBezTo>
                      <a:pt x="287391" y="375920"/>
                      <a:pt x="283581" y="400050"/>
                      <a:pt x="295011" y="417830"/>
                    </a:cubicBezTo>
                    <a:cubicBezTo>
                      <a:pt x="302631" y="429260"/>
                      <a:pt x="314061" y="434340"/>
                      <a:pt x="326761" y="434340"/>
                    </a:cubicBezTo>
                    <a:cubicBezTo>
                      <a:pt x="334381" y="434340"/>
                      <a:pt x="342001" y="431800"/>
                      <a:pt x="348351" y="427990"/>
                    </a:cubicBezTo>
                    <a:lnTo>
                      <a:pt x="611241" y="251460"/>
                    </a:lnTo>
                    <a:cubicBezTo>
                      <a:pt x="621401" y="243840"/>
                      <a:pt x="627751" y="232410"/>
                      <a:pt x="627751" y="219710"/>
                    </a:cubicBezTo>
                    <a:cubicBezTo>
                      <a:pt x="627751" y="207010"/>
                      <a:pt x="621401" y="195580"/>
                      <a:pt x="609971" y="187960"/>
                    </a:cubicBezTo>
                    <a:close/>
                  </a:path>
                </a:pathLst>
              </a:custGeom>
              <a:solidFill>
                <a:srgbClr val="3A3A3B"/>
              </a:solidFill>
            </p:spPr>
          </p:sp>
        </p:grp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 b="1209"/>
          <a:stretch>
            <a:fillRect/>
          </a:stretch>
        </p:blipFill>
        <p:spPr>
          <a:xfrm>
            <a:off x="4190871" y="3371780"/>
            <a:ext cx="13068429" cy="29921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3081750" cy="10287000"/>
          </a:xfrm>
          <a:prstGeom prst="rect">
            <a:avLst/>
          </a:prstGeom>
          <a:solidFill>
            <a:srgbClr val="34558B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4867856"/>
            <a:ext cx="629504" cy="551288"/>
            <a:chOff x="0" y="0"/>
            <a:chExt cx="839338" cy="735051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597243" cy="4319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20"/>
                </a:lnSpc>
              </a:pPr>
              <a:r>
                <a:rPr lang="en-US" sz="2200">
                  <a:solidFill>
                    <a:srgbClr val="FDFBFB"/>
                  </a:solidFill>
                  <a:latin typeface="HK Grotesk Bold Bold"/>
                </a:rPr>
                <a:t>09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697091"/>
              <a:ext cx="839338" cy="37960"/>
            </a:xfrm>
            <a:prstGeom prst="rect">
              <a:avLst/>
            </a:prstGeom>
            <a:solidFill>
              <a:srgbClr val="FDFBF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190871" y="680050"/>
            <a:ext cx="13434777" cy="16700213"/>
            <a:chOff x="0" y="0"/>
            <a:chExt cx="17913036" cy="22266951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17913036" cy="11314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659"/>
                </a:lnSpc>
              </a:pPr>
              <a:r>
                <a:rPr lang="en-US" sz="5549">
                  <a:solidFill>
                    <a:srgbClr val="3A3A3B"/>
                  </a:solidFill>
                  <a:latin typeface="HK Grotesk Bold Bold"/>
                </a:rPr>
                <a:t>ETAPE DE CALCUL 1/4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448781"/>
              <a:ext cx="17913036" cy="208181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5052"/>
                </a:lnSpc>
              </a:pPr>
              <a:endParaRPr/>
            </a:p>
            <a:p>
              <a:pPr algn="just">
                <a:lnSpc>
                  <a:spcPts val="5052"/>
                </a:lnSpc>
              </a:pPr>
              <a:r>
                <a:rPr lang="en-US" sz="3368" u="sng">
                  <a:solidFill>
                    <a:srgbClr val="3A3A3B"/>
                  </a:solidFill>
                  <a:latin typeface="HK Grotesk Light Italics"/>
                </a:rPr>
                <a:t>Pasul 1:</a:t>
              </a:r>
              <a:r>
                <a:rPr lang="en-US" sz="3368">
                  <a:solidFill>
                    <a:srgbClr val="3A3A3B"/>
                  </a:solidFill>
                  <a:latin typeface="HK Grotesk Light Italics"/>
                </a:rPr>
                <a:t> </a:t>
              </a:r>
              <a:r>
                <a:rPr lang="en-US" sz="3368">
                  <a:solidFill>
                    <a:srgbClr val="3A3A3B"/>
                  </a:solidFill>
                  <a:latin typeface="HK Grotesk Light"/>
                </a:rPr>
                <a:t>Se declară</a:t>
              </a:r>
              <a:r>
                <a:rPr lang="en-US" sz="3368">
                  <a:solidFill>
                    <a:srgbClr val="3A3A3B"/>
                  </a:solidFill>
                  <a:latin typeface="HK Grotesk Light Bold"/>
                </a:rPr>
                <a:t> 8 valori inițiale hash</a:t>
              </a:r>
            </a:p>
            <a:p>
              <a:pPr algn="just">
                <a:lnSpc>
                  <a:spcPts val="5052"/>
                </a:lnSpc>
              </a:pPr>
              <a:endParaRPr lang="en-US" sz="33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5052"/>
                </a:lnSpc>
              </a:pPr>
              <a:r>
                <a:rPr lang="en-US" sz="3368" u="sng">
                  <a:solidFill>
                    <a:srgbClr val="3A3A3B"/>
                  </a:solidFill>
                  <a:latin typeface="HK Grotesk Light Italics"/>
                </a:rPr>
                <a:t>Pasul 2:</a:t>
              </a:r>
              <a:r>
                <a:rPr lang="en-US" sz="3368">
                  <a:solidFill>
                    <a:srgbClr val="3A3A3B"/>
                  </a:solidFill>
                  <a:latin typeface="HK Grotesk Light"/>
                </a:rPr>
                <a:t> Se declară </a:t>
              </a:r>
              <a:r>
                <a:rPr lang="en-US" sz="3368">
                  <a:solidFill>
                    <a:srgbClr val="3A3A3B"/>
                  </a:solidFill>
                  <a:latin typeface="HK Grotesk Light Bold"/>
                </a:rPr>
                <a:t>64 de constante hash</a:t>
              </a:r>
            </a:p>
            <a:p>
              <a:pPr algn="just">
                <a:lnSpc>
                  <a:spcPts val="5052"/>
                </a:lnSpc>
              </a:pPr>
              <a:endParaRPr lang="en-US" sz="33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5052"/>
                </a:lnSpc>
              </a:pPr>
              <a:r>
                <a:rPr lang="en-US" sz="3368" u="sng">
                  <a:solidFill>
                    <a:srgbClr val="3A3A3B"/>
                  </a:solidFill>
                  <a:latin typeface="HK Grotesk Light Italics"/>
                </a:rPr>
                <a:t>Pasul 3:</a:t>
              </a:r>
              <a:r>
                <a:rPr lang="en-US" sz="3368">
                  <a:solidFill>
                    <a:srgbClr val="3A3A3B"/>
                  </a:solidFill>
                  <a:latin typeface="HK Grotesk Light"/>
                </a:rPr>
                <a:t> Spre exemplu, datele de intrare "Informaticag4"</a:t>
              </a:r>
            </a:p>
            <a:p>
              <a:pPr algn="just">
                <a:lnSpc>
                  <a:spcPts val="4152"/>
                </a:lnSpc>
              </a:pPr>
              <a:r>
                <a:rPr lang="en-US" sz="2768">
                  <a:solidFill>
                    <a:srgbClr val="3A3A3B"/>
                  </a:solidFill>
                  <a:latin typeface="HK Grotesk Light"/>
                </a:rPr>
                <a:t>Codul ASCII pentru </a:t>
              </a:r>
              <a:r>
                <a:rPr lang="en-US" sz="2768">
                  <a:solidFill>
                    <a:srgbClr val="3A3A3B"/>
                  </a:solidFill>
                  <a:latin typeface="HK Grotesk Light Bold"/>
                </a:rPr>
                <a:t>acestea îl reprezintă</a:t>
              </a:r>
              <a:r>
                <a:rPr lang="en-US" sz="2768">
                  <a:solidFill>
                    <a:srgbClr val="3A3A3B"/>
                  </a:solidFill>
                  <a:latin typeface="HK Grotesk Light"/>
                </a:rPr>
                <a:t> </a:t>
              </a:r>
              <a:r>
                <a:rPr lang="en-US" sz="2768">
                  <a:solidFill>
                    <a:srgbClr val="3A3A3B"/>
                  </a:solidFill>
                  <a:latin typeface="HK Grotesk Light Bold"/>
                </a:rPr>
                <a:t>7311010211111410997116105999710352 </a:t>
              </a:r>
            </a:p>
            <a:p>
              <a:pPr algn="just">
                <a:lnSpc>
                  <a:spcPts val="4152"/>
                </a:lnSpc>
              </a:pPr>
              <a:endParaRPr lang="en-US" sz="2768">
                <a:solidFill>
                  <a:srgbClr val="3A3A3B"/>
                </a:solidFill>
                <a:latin typeface="HK Grotesk Light Bold"/>
              </a:endParaRPr>
            </a:p>
            <a:p>
              <a:pPr algn="just">
                <a:lnSpc>
                  <a:spcPts val="5052"/>
                </a:lnSpc>
              </a:pPr>
              <a:r>
                <a:rPr lang="en-US" sz="2768" u="sng">
                  <a:solidFill>
                    <a:srgbClr val="3A3A3B"/>
                  </a:solidFill>
                  <a:latin typeface="HK Grotesk Light Italics"/>
                </a:rPr>
                <a:t>Pasul 4:</a:t>
              </a:r>
              <a:r>
                <a:rPr lang="en-US" sz="2768">
                  <a:solidFill>
                    <a:srgbClr val="3A3A3B"/>
                  </a:solidFill>
                  <a:latin typeface="HK Grotesk Light"/>
                </a:rPr>
                <a:t> Se declară un array w[0] - w[63] de tip dată </a:t>
              </a:r>
              <a:r>
                <a:rPr lang="en-US" sz="2768">
                  <a:solidFill>
                    <a:srgbClr val="3A3A3B"/>
                  </a:solidFill>
                  <a:latin typeface="HK Grotesk Light Bold Italics"/>
                </a:rPr>
                <a:t>unsigned long 32 bits</a:t>
              </a:r>
            </a:p>
            <a:p>
              <a:pPr algn="just">
                <a:lnSpc>
                  <a:spcPts val="5052"/>
                </a:lnSpc>
              </a:pPr>
              <a:r>
                <a:rPr lang="en-US" sz="2768">
                  <a:solidFill>
                    <a:srgbClr val="3A3A3B"/>
                  </a:solidFill>
                  <a:latin typeface="HK Grotesk Light Bold Italics"/>
                </a:rPr>
                <a:t> </a:t>
              </a:r>
            </a:p>
            <a:p>
              <a:pPr algn="just">
                <a:lnSpc>
                  <a:spcPts val="4152"/>
                </a:lnSpc>
              </a:pPr>
              <a:endParaRPr lang="en-US" sz="2768">
                <a:solidFill>
                  <a:srgbClr val="3A3A3B"/>
                </a:solidFill>
                <a:latin typeface="HK Grotesk Light Bold Italics"/>
              </a:endParaRPr>
            </a:p>
            <a:p>
              <a:pPr algn="just">
                <a:lnSpc>
                  <a:spcPts val="4152"/>
                </a:lnSpc>
              </a:pPr>
              <a:endParaRPr lang="en-US" sz="2768">
                <a:solidFill>
                  <a:srgbClr val="3A3A3B"/>
                </a:solidFill>
                <a:latin typeface="HK Grotesk Light Bold Italics"/>
              </a:endParaRPr>
            </a:p>
            <a:p>
              <a:pPr algn="just">
                <a:lnSpc>
                  <a:spcPts val="4152"/>
                </a:lnSpc>
              </a:pPr>
              <a:endParaRPr lang="en-US" sz="2768">
                <a:solidFill>
                  <a:srgbClr val="3A3A3B"/>
                </a:solidFill>
                <a:latin typeface="HK Grotesk Light Bold Italics"/>
              </a:endParaRPr>
            </a:p>
            <a:p>
              <a:pPr algn="just">
                <a:lnSpc>
                  <a:spcPts val="4152"/>
                </a:lnSpc>
              </a:pPr>
              <a:endParaRPr lang="en-US" sz="2768">
                <a:solidFill>
                  <a:srgbClr val="3A3A3B"/>
                </a:solidFill>
                <a:latin typeface="HK Grotesk Light Bold Italics"/>
              </a:endParaRPr>
            </a:p>
            <a:p>
              <a:pPr algn="just">
                <a:lnSpc>
                  <a:spcPts val="4152"/>
                </a:lnSpc>
              </a:pPr>
              <a:endParaRPr lang="en-US" sz="2768">
                <a:solidFill>
                  <a:srgbClr val="3A3A3B"/>
                </a:solidFill>
                <a:latin typeface="HK Grotesk Light Bold Italics"/>
              </a:endParaRPr>
            </a:p>
            <a:p>
              <a:pPr algn="just">
                <a:lnSpc>
                  <a:spcPts val="4152"/>
                </a:lnSpc>
              </a:pPr>
              <a:endParaRPr lang="en-US" sz="2768">
                <a:solidFill>
                  <a:srgbClr val="3A3A3B"/>
                </a:solidFill>
                <a:latin typeface="HK Grotesk Light Bold Italics"/>
              </a:endParaRPr>
            </a:p>
            <a:p>
              <a:pPr algn="just">
                <a:lnSpc>
                  <a:spcPts val="4152"/>
                </a:lnSpc>
              </a:pPr>
              <a:endParaRPr lang="en-US" sz="2768">
                <a:solidFill>
                  <a:srgbClr val="3A3A3B"/>
                </a:solidFill>
                <a:latin typeface="HK Grotesk Light Bold Italics"/>
              </a:endParaRPr>
            </a:p>
            <a:p>
              <a:pPr algn="just">
                <a:lnSpc>
                  <a:spcPts val="4152"/>
                </a:lnSpc>
              </a:pPr>
              <a:endParaRPr lang="en-US" sz="2768">
                <a:solidFill>
                  <a:srgbClr val="3A3A3B"/>
                </a:solidFill>
                <a:latin typeface="HK Grotesk Light Bold Italics"/>
              </a:endParaRPr>
            </a:p>
            <a:p>
              <a:pPr algn="just">
                <a:lnSpc>
                  <a:spcPts val="4152"/>
                </a:lnSpc>
              </a:pPr>
              <a:endParaRPr lang="en-US" sz="2768">
                <a:solidFill>
                  <a:srgbClr val="3A3A3B"/>
                </a:solidFill>
                <a:latin typeface="HK Grotesk Light Bold Italics"/>
              </a:endParaRPr>
            </a:p>
            <a:p>
              <a:pPr algn="just">
                <a:lnSpc>
                  <a:spcPts val="4152"/>
                </a:lnSpc>
              </a:pPr>
              <a:endParaRPr lang="en-US" sz="2768">
                <a:solidFill>
                  <a:srgbClr val="3A3A3B"/>
                </a:solidFill>
                <a:latin typeface="HK Grotesk Light Bold Italics"/>
              </a:endParaRPr>
            </a:p>
            <a:p>
              <a:pPr algn="just">
                <a:lnSpc>
                  <a:spcPts val="4152"/>
                </a:lnSpc>
              </a:pPr>
              <a:endParaRPr lang="en-US" sz="2768">
                <a:solidFill>
                  <a:srgbClr val="3A3A3B"/>
                </a:solidFill>
                <a:latin typeface="HK Grotesk Light Bold Italics"/>
              </a:endParaRPr>
            </a:p>
            <a:p>
              <a:pPr algn="just">
                <a:lnSpc>
                  <a:spcPts val="4152"/>
                </a:lnSpc>
              </a:pPr>
              <a:endParaRPr lang="en-US" sz="2768">
                <a:solidFill>
                  <a:srgbClr val="3A3A3B"/>
                </a:solidFill>
                <a:latin typeface="HK Grotesk Light Bold Italics"/>
              </a:endParaRPr>
            </a:p>
            <a:p>
              <a:pPr algn="just">
                <a:lnSpc>
                  <a:spcPts val="4152"/>
                </a:lnSpc>
              </a:pPr>
              <a:endParaRPr lang="en-US" sz="2768">
                <a:solidFill>
                  <a:srgbClr val="3A3A3B"/>
                </a:solidFill>
                <a:latin typeface="HK Grotesk Light Bold Italics"/>
              </a:endParaRPr>
            </a:p>
            <a:p>
              <a:pPr algn="just">
                <a:lnSpc>
                  <a:spcPts val="4152"/>
                </a:lnSpc>
              </a:pPr>
              <a:endParaRPr lang="en-US" sz="2768">
                <a:solidFill>
                  <a:srgbClr val="3A3A3B"/>
                </a:solidFill>
                <a:latin typeface="HK Grotesk Light Bold Italics"/>
              </a:endParaRPr>
            </a:p>
            <a:p>
              <a:pPr algn="just">
                <a:lnSpc>
                  <a:spcPts val="4152"/>
                </a:lnSpc>
              </a:pPr>
              <a:endParaRPr lang="en-US" sz="2768">
                <a:solidFill>
                  <a:srgbClr val="3A3A3B"/>
                </a:solidFill>
                <a:latin typeface="HK Grotesk Light Bold Italics"/>
              </a:endParaRPr>
            </a:p>
            <a:p>
              <a:pPr algn="just">
                <a:lnSpc>
                  <a:spcPts val="4152"/>
                </a:lnSpc>
              </a:pPr>
              <a:endParaRPr lang="en-US" sz="2768">
                <a:solidFill>
                  <a:srgbClr val="3A3A3B"/>
                </a:solidFill>
                <a:latin typeface="HK Grotesk Light Bold Italics"/>
              </a:endParaRPr>
            </a:p>
            <a:p>
              <a:pPr algn="just">
                <a:lnSpc>
                  <a:spcPts val="4152"/>
                </a:lnSpc>
              </a:pPr>
              <a:endParaRPr lang="en-US" sz="2768">
                <a:solidFill>
                  <a:srgbClr val="3A3A3B"/>
                </a:solidFill>
                <a:latin typeface="HK Grotesk Light Bold Italic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785033" y="4669564"/>
            <a:ext cx="750865" cy="750865"/>
            <a:chOff x="0" y="0"/>
            <a:chExt cx="1001153" cy="100115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001153" cy="100115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CEDF5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254197" y="332101"/>
              <a:ext cx="492759" cy="336952"/>
              <a:chOff x="0" y="0"/>
              <a:chExt cx="627750" cy="42926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-5080"/>
                <a:ext cx="627751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627751" h="434340">
                    <a:moveTo>
                      <a:pt x="609971" y="187960"/>
                    </a:moveTo>
                    <a:lnTo>
                      <a:pt x="348351" y="11430"/>
                    </a:lnTo>
                    <a:cubicBezTo>
                      <a:pt x="330571" y="0"/>
                      <a:pt x="307711" y="3810"/>
                      <a:pt x="295011" y="21590"/>
                    </a:cubicBezTo>
                    <a:cubicBezTo>
                      <a:pt x="283581" y="39370"/>
                      <a:pt x="287391" y="62230"/>
                      <a:pt x="305171" y="74930"/>
                    </a:cubicBezTo>
                    <a:lnTo>
                      <a:pt x="46392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463921" y="257810"/>
                    </a:lnTo>
                    <a:lnTo>
                      <a:pt x="305171" y="364490"/>
                    </a:lnTo>
                    <a:cubicBezTo>
                      <a:pt x="287391" y="375920"/>
                      <a:pt x="283581" y="400050"/>
                      <a:pt x="295011" y="417830"/>
                    </a:cubicBezTo>
                    <a:cubicBezTo>
                      <a:pt x="302631" y="429260"/>
                      <a:pt x="314061" y="434340"/>
                      <a:pt x="326761" y="434340"/>
                    </a:cubicBezTo>
                    <a:cubicBezTo>
                      <a:pt x="334381" y="434340"/>
                      <a:pt x="342001" y="431800"/>
                      <a:pt x="348351" y="427990"/>
                    </a:cubicBezTo>
                    <a:lnTo>
                      <a:pt x="611241" y="251460"/>
                    </a:lnTo>
                    <a:cubicBezTo>
                      <a:pt x="621401" y="243840"/>
                      <a:pt x="627751" y="232410"/>
                      <a:pt x="627751" y="219710"/>
                    </a:cubicBezTo>
                    <a:cubicBezTo>
                      <a:pt x="627751" y="207010"/>
                      <a:pt x="621401" y="195580"/>
                      <a:pt x="609971" y="187960"/>
                    </a:cubicBezTo>
                    <a:close/>
                  </a:path>
                </a:pathLst>
              </a:custGeom>
              <a:solidFill>
                <a:srgbClr val="3A3A3B"/>
              </a:solidFill>
            </p:spPr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702</Words>
  <Application>Microsoft Office PowerPoint</Application>
  <PresentationFormat>Custom</PresentationFormat>
  <Paragraphs>230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Arimo Bold</vt:lpstr>
      <vt:lpstr>HK Grotesk Medium</vt:lpstr>
      <vt:lpstr>HK Grotesk Light Bold</vt:lpstr>
      <vt:lpstr>HK Grotesk Light Italics</vt:lpstr>
      <vt:lpstr>HK Grotesk Light Bold Italics</vt:lpstr>
      <vt:lpstr>HK Grotesk Bold Bold</vt:lpstr>
      <vt:lpstr>Calibri</vt:lpstr>
      <vt:lpstr>HK Grotesk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Simple Bold Corporate Entity Brand Guidelines Presentation</dc:title>
  <dc:creator>Alexandru Pavel</dc:creator>
  <cp:lastModifiedBy>Alexandru Pavel</cp:lastModifiedBy>
  <cp:revision>2</cp:revision>
  <dcterms:created xsi:type="dcterms:W3CDTF">2006-08-16T00:00:00Z</dcterms:created>
  <dcterms:modified xsi:type="dcterms:W3CDTF">2021-05-21T13:49:47Z</dcterms:modified>
  <dc:identifier>DAEetnp4U9Q</dc:identifier>
</cp:coreProperties>
</file>