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41cf0bfa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41cf0bfa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41cf0bfa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41cf0bfa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41cf0bfa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41cf0bfa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41cf0bfa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41cf0bfa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41cf0bfa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41cf0bfa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41cf0bfa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41cf0bfa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41cf0bfa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341cf0bfa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41cf0bfa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41cf0bfa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41cf0bfa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41cf0bfa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41cf0bfa5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341cf0bfa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41cf0bfa5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41cf0bfa5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41cf0bfa5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341cf0bfa5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3452b812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3452b812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452b8124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3452b8124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341cf0bfa5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341cf0bfa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341cf0bfa5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341cf0bfa5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341cf0bfa5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341cf0bfa5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341cf0bfa5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341cf0bfa5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341cf0bfa5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341cf0bfa5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341cf0bfa5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341cf0bfa5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341cf0bfa5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341cf0bfa5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40f748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40f748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341cf0bfa5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341cf0bfa5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341cf0bfa5_2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341cf0bfa5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341cf0bfa5_2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341cf0bfa5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41cf0bf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41cf0bf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41cf0bf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41cf0bf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341cf0bfa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341cf0bfa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41cf0bfa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41cf0bfa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41cf0bfa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341cf0bfa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41cf0bfa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41cf0bfa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30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 to "Systematic review generator"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20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Alexandru Pintea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75" y="0"/>
            <a:ext cx="88808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ctrTitle"/>
          </p:nvPr>
        </p:nvSpPr>
        <p:spPr>
          <a:xfrm>
            <a:off x="311700" y="2236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80"/>
              <a:t>Initial feature retrieval (PubMed only)</a:t>
            </a:r>
            <a:endParaRPr sz="3980"/>
          </a:p>
        </p:txBody>
      </p:sp>
      <p:sp>
        <p:nvSpPr>
          <p:cNvPr id="111" name="Google Shape;111;p23"/>
          <p:cNvSpPr txBox="1"/>
          <p:nvPr>
            <p:ph idx="1" type="subTitle"/>
          </p:nvPr>
        </p:nvSpPr>
        <p:spPr>
          <a:xfrm>
            <a:off x="311700" y="1154075"/>
            <a:ext cx="8520600" cy="3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To generate keywords for the about 60% of articles that had none, the following method was used: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0. </a:t>
            </a:r>
            <a:r>
              <a:rPr lang="en">
                <a:solidFill>
                  <a:schemeClr val="dk1"/>
                </a:solidFill>
              </a:rPr>
              <a:t>removing all the common words from the title (done using lists of common words from wiki)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1. </a:t>
            </a:r>
            <a:r>
              <a:rPr lang="en">
                <a:solidFill>
                  <a:schemeClr val="dk1"/>
                </a:solidFill>
              </a:rPr>
              <a:t>going though all the keywords that were found (from the articles that had them), to make a list of non-generated keywords/phrases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2. </a:t>
            </a:r>
            <a:r>
              <a:rPr lang="en">
                <a:solidFill>
                  <a:schemeClr val="dk1"/>
                </a:solidFill>
              </a:rPr>
              <a:t>adding non-generated keywords/phrases to an article without keywords if they appear in its title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3. </a:t>
            </a:r>
            <a:r>
              <a:rPr lang="en">
                <a:solidFill>
                  <a:schemeClr val="dk1"/>
                </a:solidFill>
              </a:rPr>
              <a:t>adding the final non-common title words to the keywords (the ones that remained = were not common and were not in non-generated keywords/phrases)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ctrTitle"/>
          </p:nvPr>
        </p:nvSpPr>
        <p:spPr>
          <a:xfrm>
            <a:off x="311700" y="2236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80"/>
              <a:t>Initial feature retrieval (PubMed only)</a:t>
            </a:r>
            <a:endParaRPr sz="3980"/>
          </a:p>
        </p:txBody>
      </p:sp>
      <p:sp>
        <p:nvSpPr>
          <p:cNvPr id="117" name="Google Shape;117;p24"/>
          <p:cNvSpPr txBox="1"/>
          <p:nvPr>
            <p:ph idx="1" type="subTitle"/>
          </p:nvPr>
        </p:nvSpPr>
        <p:spPr>
          <a:xfrm>
            <a:off x="311700" y="1154075"/>
            <a:ext cx="8520600" cy="3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</a:t>
            </a:r>
            <a:r>
              <a:rPr lang="en">
                <a:solidFill>
                  <a:schemeClr val="dk1"/>
                </a:solidFill>
              </a:rPr>
              <a:t>23629</a:t>
            </a:r>
            <a:r>
              <a:rPr lang="en">
                <a:solidFill>
                  <a:schemeClr val="dk1"/>
                </a:solidFill>
              </a:rPr>
              <a:t> stop words (common words) were taken from Wikipedia to help identify the medical terms of the title, by means of exclusion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Then, all the existing (non-generated) citations were put into an array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" name="Google Shape;118;p2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6615"/>
            <a:ext cx="9144000" cy="2990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ctrTitle"/>
          </p:nvPr>
        </p:nvSpPr>
        <p:spPr>
          <a:xfrm>
            <a:off x="311700" y="2236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80"/>
              <a:t>Initial feature retrieval (PubMed only)</a:t>
            </a:r>
            <a:endParaRPr sz="3980"/>
          </a:p>
        </p:txBody>
      </p:sp>
      <p:sp>
        <p:nvSpPr>
          <p:cNvPr id="129" name="Google Shape;129;p26"/>
          <p:cNvSpPr txBox="1"/>
          <p:nvPr>
            <p:ph idx="1" type="subTitle"/>
          </p:nvPr>
        </p:nvSpPr>
        <p:spPr>
          <a:xfrm>
            <a:off x="311700" y="1154075"/>
            <a:ext cx="8520600" cy="3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The titles of all the articles without keywords were parsed, in search of the identified keywords, from the previously mentioned array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8200"/>
            <a:ext cx="9144000" cy="3907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ctrTitle"/>
          </p:nvPr>
        </p:nvSpPr>
        <p:spPr>
          <a:xfrm>
            <a:off x="311700" y="2236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80"/>
              <a:t>Initial feature retrieval (PubMed only)</a:t>
            </a:r>
            <a:endParaRPr sz="3980"/>
          </a:p>
        </p:txBody>
      </p:sp>
      <p:sp>
        <p:nvSpPr>
          <p:cNvPr id="140" name="Google Shape;140;p28"/>
          <p:cNvSpPr txBox="1"/>
          <p:nvPr>
            <p:ph idx="1" type="subTitle"/>
          </p:nvPr>
        </p:nvSpPr>
        <p:spPr>
          <a:xfrm>
            <a:off x="311700" y="1154075"/>
            <a:ext cx="8520600" cy="3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All the data that could've been retrieved </a:t>
            </a:r>
            <a:r>
              <a:rPr lang="en">
                <a:solidFill>
                  <a:schemeClr val="dk1"/>
                </a:solidFill>
              </a:rPr>
              <a:t>through</a:t>
            </a:r>
            <a:r>
              <a:rPr lang="en">
                <a:solidFill>
                  <a:schemeClr val="dk1"/>
                </a:solidFill>
              </a:rPr>
              <a:t> the ISSN was saved in a JSON, within a dataframe column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50" y="0"/>
            <a:ext cx="838151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type="ctrTitle"/>
          </p:nvPr>
        </p:nvSpPr>
        <p:spPr>
          <a:xfrm>
            <a:off x="311700" y="2236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80"/>
              <a:t>Initial feature retrieval (PubMed only)</a:t>
            </a:r>
            <a:endParaRPr sz="3980"/>
          </a:p>
        </p:txBody>
      </p:sp>
      <p:sp>
        <p:nvSpPr>
          <p:cNvPr id="151" name="Google Shape;151;p30"/>
          <p:cNvSpPr txBox="1"/>
          <p:nvPr>
            <p:ph idx="1" type="subTitle"/>
          </p:nvPr>
        </p:nvSpPr>
        <p:spPr>
          <a:xfrm>
            <a:off x="311700" y="1154075"/>
            <a:ext cx="8520600" cy="3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All dataframe columns were converted to string, so as to remove duplicated without errors …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- Duplicate removal shall be done when PMIDs are selected in the beginning, not at the end like it is done now … 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Finally, 2 CSV files were saved: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- one with the full contents of the dataframe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another with data for citation network building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6489"/>
            <a:ext cx="9144000" cy="3110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1013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 1: Feature extraction / ranking</a:t>
            </a:r>
            <a:endParaRPr/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2474550" y="3328975"/>
            <a:ext cx="41949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(03/02 - 17/02)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ctrTitle"/>
          </p:nvPr>
        </p:nvSpPr>
        <p:spPr>
          <a:xfrm>
            <a:off x="311700" y="2236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80"/>
              <a:t>Final</a:t>
            </a:r>
            <a:r>
              <a:rPr lang="en" sz="3980"/>
              <a:t> "Aim 1" tasks (done until 17/02)</a:t>
            </a:r>
            <a:endParaRPr sz="3980"/>
          </a:p>
        </p:txBody>
      </p:sp>
      <p:sp>
        <p:nvSpPr>
          <p:cNvPr id="162" name="Google Shape;162;p32"/>
          <p:cNvSpPr txBox="1"/>
          <p:nvPr>
            <p:ph idx="1" type="subTitle"/>
          </p:nvPr>
        </p:nvSpPr>
        <p:spPr>
          <a:xfrm>
            <a:off x="311700" y="1154075"/>
            <a:ext cx="8520600" cy="3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DONE:</a:t>
            </a:r>
            <a:r>
              <a:rPr lang="en">
                <a:solidFill>
                  <a:schemeClr val="dk1"/>
                </a:solidFill>
              </a:rPr>
              <a:t> Merge initial CSV data with the Pandas dataframe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DONE:</a:t>
            </a:r>
            <a:r>
              <a:rPr lang="en">
                <a:solidFill>
                  <a:schemeClr val="dk1"/>
                </a:solidFill>
              </a:rPr>
              <a:t> Input all the PMIDs from all the CSVs, remove duplicates, then retrieve features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Use the API for </a:t>
            </a:r>
            <a:r>
              <a:rPr lang="en">
                <a:solidFill>
                  <a:schemeClr val="dk1"/>
                </a:solidFill>
              </a:rPr>
              <a:t>retrieving</a:t>
            </a:r>
            <a:r>
              <a:rPr lang="en">
                <a:solidFill>
                  <a:schemeClr val="dk1"/>
                </a:solidFill>
              </a:rPr>
              <a:t> full article texts though the article PMC number (maybe API for ISSN and others too …)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Use feature ranking tools/feature correlation to rank all determined features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3" name="Google Shape;163;p3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3513"/>
            <a:ext cx="9143999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3"/>
          <p:cNvSpPr txBox="1"/>
          <p:nvPr>
            <p:ph type="ctrTitle"/>
          </p:nvPr>
        </p:nvSpPr>
        <p:spPr>
          <a:xfrm>
            <a:off x="311700" y="2236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950"/>
              <a:t>Input PMIDs from all the CSVs</a:t>
            </a:r>
            <a:endParaRPr sz="395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ctrTitle"/>
          </p:nvPr>
        </p:nvSpPr>
        <p:spPr>
          <a:xfrm rot="-5400000">
            <a:off x="-3940200" y="21754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450"/>
              <a:t>Add retrieved features to initial CSVs</a:t>
            </a:r>
            <a:endParaRPr sz="2450"/>
          </a:p>
        </p:txBody>
      </p:sp>
      <p:pic>
        <p:nvPicPr>
          <p:cNvPr id="175" name="Google Shape;1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975" y="0"/>
            <a:ext cx="827703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ctrTitle"/>
          </p:nvPr>
        </p:nvSpPr>
        <p:spPr>
          <a:xfrm>
            <a:off x="311700" y="1420113"/>
            <a:ext cx="8520600" cy="148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 2: LLM and query-based corpus creation</a:t>
            </a:r>
            <a:endParaRPr/>
          </a:p>
        </p:txBody>
      </p:sp>
      <p:sp>
        <p:nvSpPr>
          <p:cNvPr id="181" name="Google Shape;181;p35"/>
          <p:cNvSpPr txBox="1"/>
          <p:nvPr>
            <p:ph type="ctrTitle"/>
          </p:nvPr>
        </p:nvSpPr>
        <p:spPr>
          <a:xfrm>
            <a:off x="2474550" y="2922088"/>
            <a:ext cx="41949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(17/02 - 10/03)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type="ctrTitle"/>
          </p:nvPr>
        </p:nvSpPr>
        <p:spPr>
          <a:xfrm>
            <a:off x="311700" y="2236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950"/>
              <a:t>Article</a:t>
            </a:r>
            <a:r>
              <a:rPr lang="en" sz="3950"/>
              <a:t> generation (17/02 - 24/02)</a:t>
            </a:r>
            <a:endParaRPr sz="3950"/>
          </a:p>
        </p:txBody>
      </p:sp>
      <p:sp>
        <p:nvSpPr>
          <p:cNvPr id="187" name="Google Shape;187;p36"/>
          <p:cNvSpPr txBox="1"/>
          <p:nvPr>
            <p:ph idx="1" type="subTitle"/>
          </p:nvPr>
        </p:nvSpPr>
        <p:spPr>
          <a:xfrm>
            <a:off x="311700" y="1154075"/>
            <a:ext cx="85206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Prompts shall be formulated based on article screening questions, in order to generate several "positive"/"negative" articles using both LLMs and a query-based method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Classifiers shall be trained on each of the types of articles generated/retrieved (LLM/query-based)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The classifier that proves itself superior in performance shall determine which article generation/retrieval method is superior (LLM/query-based)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 The chosen article generation/retrieval method shall be used at a larger scale to provide a viable corpus for accurate classifier training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8" name="Google Shape;188;p3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type="ctrTitle"/>
          </p:nvPr>
        </p:nvSpPr>
        <p:spPr>
          <a:xfrm>
            <a:off x="311700" y="2236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950"/>
              <a:t>Article generation (24/02 - 03/03)</a:t>
            </a:r>
            <a:endParaRPr sz="3950"/>
          </a:p>
        </p:txBody>
      </p:sp>
      <p:sp>
        <p:nvSpPr>
          <p:cNvPr id="194" name="Google Shape;194;p37"/>
          <p:cNvSpPr txBox="1"/>
          <p:nvPr>
            <p:ph idx="1" type="subTitle"/>
          </p:nvPr>
        </p:nvSpPr>
        <p:spPr>
          <a:xfrm>
            <a:off x="311700" y="1154075"/>
            <a:ext cx="85206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Input the generated/retrieved articles into the feature extraction code from "Aim 1", to generate a CSV containing all article features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Train a model on the features considered the most relevant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See if any of the features extracted can help formulate a summary of the articles generated/retrieved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5" name="Google Shape;195;p3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/>
          <p:nvPr>
            <p:ph type="ctrTitle"/>
          </p:nvPr>
        </p:nvSpPr>
        <p:spPr>
          <a:xfrm>
            <a:off x="311700" y="2236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950"/>
              <a:t>Article generation (03/03 - 10/03)</a:t>
            </a:r>
            <a:endParaRPr sz="3950"/>
          </a:p>
        </p:txBody>
      </p:sp>
      <p:sp>
        <p:nvSpPr>
          <p:cNvPr id="201" name="Google Shape;201;p38"/>
          <p:cNvSpPr txBox="1"/>
          <p:nvPr>
            <p:ph idx="1" type="subTitle"/>
          </p:nvPr>
        </p:nvSpPr>
        <p:spPr>
          <a:xfrm>
            <a:off x="311700" y="1154075"/>
            <a:ext cx="85206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Output synthetic literature reviews (complex tasks that needs to connect many application parts together)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If "Aim 2" can be considered achieved, move on with the next week's tasks and write text meant for the final coursework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2" name="Google Shape;202;p3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/>
          <p:nvPr>
            <p:ph type="ctrTitle"/>
          </p:nvPr>
        </p:nvSpPr>
        <p:spPr>
          <a:xfrm>
            <a:off x="311700" y="1420113"/>
            <a:ext cx="8520600" cy="148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 3: Citation network creation</a:t>
            </a:r>
            <a:endParaRPr/>
          </a:p>
        </p:txBody>
      </p:sp>
      <p:sp>
        <p:nvSpPr>
          <p:cNvPr id="208" name="Google Shape;208;p39"/>
          <p:cNvSpPr txBox="1"/>
          <p:nvPr>
            <p:ph type="ctrTitle"/>
          </p:nvPr>
        </p:nvSpPr>
        <p:spPr>
          <a:xfrm>
            <a:off x="2474550" y="2922088"/>
            <a:ext cx="41949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(10/03 - 24/03)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 txBox="1"/>
          <p:nvPr>
            <p:ph type="ctrTitle"/>
          </p:nvPr>
        </p:nvSpPr>
        <p:spPr>
          <a:xfrm>
            <a:off x="311700" y="2236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950"/>
              <a:t>Citation network</a:t>
            </a:r>
            <a:r>
              <a:rPr lang="en" sz="3950"/>
              <a:t> (10/03 - </a:t>
            </a:r>
            <a:r>
              <a:rPr lang="en" sz="3950"/>
              <a:t>17/03</a:t>
            </a:r>
            <a:r>
              <a:rPr lang="en" sz="3950"/>
              <a:t>)</a:t>
            </a:r>
            <a:endParaRPr sz="3950"/>
          </a:p>
        </p:txBody>
      </p:sp>
      <p:sp>
        <p:nvSpPr>
          <p:cNvPr id="214" name="Google Shape;214;p40"/>
          <p:cNvSpPr txBox="1"/>
          <p:nvPr>
            <p:ph idx="1" type="subTitle"/>
          </p:nvPr>
        </p:nvSpPr>
        <p:spPr>
          <a:xfrm>
            <a:off x="311700" y="1154075"/>
            <a:ext cx="85206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use an embedding space to represent all the citation data gathered so far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use the embedding space to make a citation network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train a classifier to discern between a "positive"/"negative" article relying solely on citation networks (complex task)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5" name="Google Shape;215;p4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/>
          <p:nvPr>
            <p:ph type="ctrTitle"/>
          </p:nvPr>
        </p:nvSpPr>
        <p:spPr>
          <a:xfrm>
            <a:off x="311700" y="2236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950"/>
              <a:t>Citation network (17/03 - 24/03)</a:t>
            </a:r>
            <a:endParaRPr sz="3950"/>
          </a:p>
        </p:txBody>
      </p:sp>
      <p:sp>
        <p:nvSpPr>
          <p:cNvPr id="221" name="Google Shape;221;p41"/>
          <p:cNvSpPr txBox="1"/>
          <p:nvPr>
            <p:ph idx="1" type="subTitle"/>
          </p:nvPr>
        </p:nvSpPr>
        <p:spPr>
          <a:xfrm>
            <a:off x="311700" y="1154075"/>
            <a:ext cx="85206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use the output of the citation network classifier along with the output of the rest of the features to decide </a:t>
            </a:r>
            <a:r>
              <a:rPr lang="en">
                <a:solidFill>
                  <a:schemeClr val="dk1"/>
                </a:solidFill>
              </a:rPr>
              <a:t>whether</a:t>
            </a:r>
            <a:r>
              <a:rPr lang="en">
                <a:solidFill>
                  <a:schemeClr val="dk1"/>
                </a:solidFill>
              </a:rPr>
              <a:t> an article is "positive"/negative (complex task)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if "Aim 3" can be considered achieved, move on with the next week's tasks and write text meant for the final coursework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2" name="Google Shape;222;p4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2236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80"/>
              <a:t>Initial feature </a:t>
            </a:r>
            <a:r>
              <a:rPr lang="en" sz="3980"/>
              <a:t>retrieval</a:t>
            </a:r>
            <a:r>
              <a:rPr lang="en" sz="3980"/>
              <a:t> (PubMed only)</a:t>
            </a:r>
            <a:endParaRPr sz="3980"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1154075"/>
            <a:ext cx="8520600" cy="3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</a:t>
            </a:r>
            <a:r>
              <a:rPr lang="en">
                <a:solidFill>
                  <a:schemeClr val="dk1"/>
                </a:solidFill>
              </a:rPr>
              <a:t>Using the PMID from the CSV files I had, I fetched all the data that PubMed gave 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The object that PubMed returned had </a:t>
            </a:r>
            <a:r>
              <a:rPr lang="en">
                <a:solidFill>
                  <a:schemeClr val="dk1"/>
                </a:solidFill>
              </a:rPr>
              <a:t>functions</a:t>
            </a:r>
            <a:r>
              <a:rPr lang="en">
                <a:solidFill>
                  <a:schemeClr val="dk1"/>
                </a:solidFill>
              </a:rPr>
              <a:t>/properties in it, from which all the properties were put in a Pandas Dataframe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2"/>
          <p:cNvSpPr txBox="1"/>
          <p:nvPr>
            <p:ph type="ctrTitle"/>
          </p:nvPr>
        </p:nvSpPr>
        <p:spPr>
          <a:xfrm>
            <a:off x="311700" y="1420113"/>
            <a:ext cx="8520600" cy="148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 4: Document the project within the final coursework</a:t>
            </a:r>
            <a:endParaRPr/>
          </a:p>
        </p:txBody>
      </p:sp>
      <p:sp>
        <p:nvSpPr>
          <p:cNvPr id="228" name="Google Shape;228;p42"/>
          <p:cNvSpPr txBox="1"/>
          <p:nvPr>
            <p:ph type="ctrTitle"/>
          </p:nvPr>
        </p:nvSpPr>
        <p:spPr>
          <a:xfrm>
            <a:off x="2474550" y="2922088"/>
            <a:ext cx="41949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(24/03 - 19/04)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3"/>
          <p:cNvSpPr txBox="1"/>
          <p:nvPr>
            <p:ph type="ctrTitle"/>
          </p:nvPr>
        </p:nvSpPr>
        <p:spPr>
          <a:xfrm>
            <a:off x="311700" y="2236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950"/>
              <a:t>F</a:t>
            </a:r>
            <a:r>
              <a:rPr lang="en" sz="3950"/>
              <a:t>inal coursework</a:t>
            </a:r>
            <a:r>
              <a:rPr lang="en" sz="3950"/>
              <a:t> (17/03 - 24/03)</a:t>
            </a:r>
            <a:endParaRPr sz="3950"/>
          </a:p>
        </p:txBody>
      </p:sp>
      <p:sp>
        <p:nvSpPr>
          <p:cNvPr id="234" name="Google Shape;234;p43"/>
          <p:cNvSpPr txBox="1"/>
          <p:nvPr>
            <p:ph idx="1" type="subTitle"/>
          </p:nvPr>
        </p:nvSpPr>
        <p:spPr>
          <a:xfrm>
            <a:off x="311700" y="1154075"/>
            <a:ext cx="85206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finish up any tasks that were left unfinished so far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write text/figures for the final coursework (finish it)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make a short presentation and application demo (coursework 2)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discuss further personal involvement with the systematic revie generation project with my supervisor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5" name="Google Shape;235;p4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/>
          <p:nvPr>
            <p:ph type="ctrTitle"/>
          </p:nvPr>
        </p:nvSpPr>
        <p:spPr>
          <a:xfrm>
            <a:off x="169350" y="1907750"/>
            <a:ext cx="8805300" cy="10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attention!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263" y="0"/>
            <a:ext cx="674346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ctrTitle"/>
          </p:nvPr>
        </p:nvSpPr>
        <p:spPr>
          <a:xfrm>
            <a:off x="311700" y="2236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80"/>
              <a:t>Initial feature retrieval (PubMed only)</a:t>
            </a:r>
            <a:endParaRPr sz="3980"/>
          </a:p>
        </p:txBody>
      </p:sp>
      <p:sp>
        <p:nvSpPr>
          <p:cNvPr id="78" name="Google Shape;78;p17"/>
          <p:cNvSpPr txBox="1"/>
          <p:nvPr>
            <p:ph idx="1" type="subTitle"/>
          </p:nvPr>
        </p:nvSpPr>
        <p:spPr>
          <a:xfrm>
            <a:off x="311700" y="1154075"/>
            <a:ext cx="8520600" cy="3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Drop the features that have the same value for all rows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This is done with the "frequency" and "count" rows of the df.describe() table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5060"/>
            <a:ext cx="9144000" cy="3053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ctrTitle"/>
          </p:nvPr>
        </p:nvSpPr>
        <p:spPr>
          <a:xfrm>
            <a:off x="311700" y="2236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80"/>
              <a:t>Initial feature retrieval (PubMed only)</a:t>
            </a:r>
            <a:endParaRPr sz="3980"/>
          </a:p>
        </p:txBody>
      </p:sp>
      <p:sp>
        <p:nvSpPr>
          <p:cNvPr id="89" name="Google Shape;89;p19"/>
          <p:cNvSpPr txBox="1"/>
          <p:nvPr>
            <p:ph idx="1" type="subTitle"/>
          </p:nvPr>
        </p:nvSpPr>
        <p:spPr>
          <a:xfrm>
            <a:off x="311700" y="1154075"/>
            <a:ext cx="8520600" cy="3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Remove columns containing redundant information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e.g. leave only "authors" from the "author_list", "authors_str" and "authors" columns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6224"/>
            <a:ext cx="9144000" cy="3851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ctrTitle"/>
          </p:nvPr>
        </p:nvSpPr>
        <p:spPr>
          <a:xfrm>
            <a:off x="311700" y="2236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80"/>
              <a:t>Initial feature retrieval (PubMed only)</a:t>
            </a:r>
            <a:endParaRPr sz="3980"/>
          </a:p>
        </p:txBody>
      </p:sp>
      <p:sp>
        <p:nvSpPr>
          <p:cNvPr id="100" name="Google Shape;100;p21"/>
          <p:cNvSpPr txBox="1"/>
          <p:nvPr>
            <p:ph idx="1" type="subTitle"/>
          </p:nvPr>
        </p:nvSpPr>
        <p:spPr>
          <a:xfrm>
            <a:off x="311700" y="1154075"/>
            <a:ext cx="8520600" cy="3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Retrieve and structure reference data in a JSON, if available in the XML object that PubMed provided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- Here I could attempt to retrieve references from somewhere else, if PubMed does not have them …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