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FA9C-C9BA-483E-B47B-7CD9698EB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B5CB-4E80-4F0C-AB1D-877285E6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D8EE7-E9C8-4756-B6B9-C09248B3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C87F-84D5-4A0F-9D89-D28005D1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D7C0-2082-4DA2-85E9-63F5E9E5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F067-E094-4D91-A369-99A92DB2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07348-704E-4F76-A34A-B6DAF3DF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173CE-08EF-420E-999E-CAF0C9E4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E504-044E-4111-9729-5097CD71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48F2-39D1-458C-A4CB-E9F374DA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60B1C-87DD-42E2-A97A-3DB61121B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2A332-E0A6-4BB6-9D54-7A95D862A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2699-7FF6-4746-9CD1-D414A51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3722-1F35-4013-B972-CEA669D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9213-AA2B-4987-AD8F-EE44159D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AD1C-63B9-4971-A4D2-B2A87DCB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332A-AA4B-44D7-89B1-CBF30375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E352-72D4-4ACD-A076-3E0DDACD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B6EB-258D-4BA1-88DB-4224519F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EEA1-13AB-4753-9454-49CD0F55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0F78-030E-408C-8A46-234D6BDF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3DDA0-6A73-4CDA-AA86-B15D79AA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EDD4-9EF2-487A-94FB-7BA51448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A538-2EE4-4C9F-A5BD-7605C37A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0327-3291-4C79-954D-F26D41D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A43F-8364-42FC-A167-204B66C7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430F-4480-4EDB-9A6B-78354F018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3C3E3-2AB8-40FE-8001-179C61A6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CB72-5AD1-4318-8F14-3E281C7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7BB7E-37EF-48FF-9271-9AB5DFA3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83F0B-7B9B-4BD1-85ED-053C5456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5AB3-88B1-4572-A235-EB361BBD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3AFB-A926-43F5-BFE4-8C0CFF55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CBB49-33CC-4E9A-AEFD-C5273D46F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5CC3C-EA5E-4472-A5B7-8994E452C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5D111-4951-4F5C-A69C-1EDD89EC1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DA04E-9B5D-4502-AE79-41DEE10E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68402-050D-41FD-8D0C-A4B6999C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3E67-1E36-43AC-B5AE-07A0AA35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2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CCA4-2E1C-409A-9D3B-4BA5DCBE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7666B-C5C4-4213-BBEE-DACF60CC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FE7DF-2264-4059-9DA7-201B8051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2C14C-C285-40FE-B0D5-5FA55ABF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78FE2-B757-4902-B7B9-95ED42BB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A8EAF-E05F-428C-9621-F43696E1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C176B-ED12-48FC-BE99-5110AFC0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826D-F91E-47B5-B530-10043742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F51A-731A-4880-992F-37D243A6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67D1-A24F-4224-ADF2-22313B4A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A0D4F-C3A7-4660-91D9-C733F059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E8AAE-E29D-4CE7-B2D3-152E9AFB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35A2-5B18-494D-AE21-4848362D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28C0-5734-493C-B915-0F47494C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B0D5-8CE0-4B86-855E-2EA1FF78B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295A0-03D8-47AF-AFBE-3A9886EB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FC1F-3B44-4C1E-B495-19283206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22DF7-2E78-4233-B0A3-D327C7C0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FD12F-51F2-4006-8959-828E72E5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3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BE69-55BF-4DC5-B534-A0D46836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746D-48CC-450B-A946-3336ADF9B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69E4-DCE9-4A76-A423-5A48613B4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9C74-9330-4C84-8A00-BC4FD4AE893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8334-A9A6-4022-8BAA-B66F61D6F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022E-7914-4975-9BD8-1DCD59F14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F0E-4458-40C9-B538-EB503E374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91908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CSCI241 Course Information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148A8-4328-4760-BCAA-7C92170BB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7544"/>
            <a:ext cx="9144000" cy="46109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syllabus contains all information of an administrative nature.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is a “nuts and bolts” course with lots of demonstration-based lectures and hands on exercises using the course electronics kit.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overall course goal is to impart knowledge and skills concerning computer architecture and assembly language that can be applied no matter what subfield of computer science you pursue.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Even though we will get “under the hood” electronically, the goal isn’t to make you electrical engineers or computer designers.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We’ll work with conceptual abstractions which purposely hide certain low-level details in order to facilitate comprehension.  Limitations of these abstractions will be pointed out. </a:t>
            </a:r>
          </a:p>
        </p:txBody>
      </p:sp>
    </p:spTree>
    <p:extLst>
      <p:ext uri="{BB962C8B-B14F-4D97-AF65-F5344CB8AC3E}">
        <p14:creationId xmlns:p14="http://schemas.microsoft.com/office/powerpoint/2010/main" val="9085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F0E-4458-40C9-B538-EB503E374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75958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CSCI241 Abstraction 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CC78C-A77B-42E1-9DCD-E16E3F32C901}"/>
              </a:ext>
            </a:extLst>
          </p:cNvPr>
          <p:cNvSpPr/>
          <p:nvPr/>
        </p:nvSpPr>
        <p:spPr>
          <a:xfrm>
            <a:off x="2333004" y="1734128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Nature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95C7C-3B94-44F6-AE49-0B3BEBB475CA}"/>
              </a:ext>
            </a:extLst>
          </p:cNvPr>
          <p:cNvSpPr/>
          <p:nvPr/>
        </p:nvSpPr>
        <p:spPr>
          <a:xfrm>
            <a:off x="3862000" y="1738591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Physics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6C293-5B51-4B71-AD43-1C2231F220F0}"/>
              </a:ext>
            </a:extLst>
          </p:cNvPr>
          <p:cNvSpPr/>
          <p:nvPr/>
        </p:nvSpPr>
        <p:spPr>
          <a:xfrm>
            <a:off x="5390653" y="1738590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Lumped Params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0B776-220D-4509-9308-4FF4C39591FB}"/>
              </a:ext>
            </a:extLst>
          </p:cNvPr>
          <p:cNvSpPr/>
          <p:nvPr/>
        </p:nvSpPr>
        <p:spPr>
          <a:xfrm>
            <a:off x="2333004" y="5069074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High Level Lang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B4D23-008E-4779-90A2-37CCECAE29F7}"/>
              </a:ext>
            </a:extLst>
          </p:cNvPr>
          <p:cNvSpPr/>
          <p:nvPr/>
        </p:nvSpPr>
        <p:spPr>
          <a:xfrm>
            <a:off x="3862000" y="5072564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Object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B7B94-6776-44A8-8ED5-DC265D8BC3DB}"/>
              </a:ext>
            </a:extLst>
          </p:cNvPr>
          <p:cNvSpPr/>
          <p:nvPr/>
        </p:nvSpPr>
        <p:spPr>
          <a:xfrm>
            <a:off x="6919306" y="1714352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Non-linear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CE121B-DF10-48DE-A78C-62D606C0B495}"/>
              </a:ext>
            </a:extLst>
          </p:cNvPr>
          <p:cNvSpPr/>
          <p:nvPr/>
        </p:nvSpPr>
        <p:spPr>
          <a:xfrm>
            <a:off x="8447959" y="1738590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Combo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DBE61-A45D-4950-B20E-70F74773038B}"/>
              </a:ext>
            </a:extLst>
          </p:cNvPr>
          <p:cNvSpPr/>
          <p:nvPr/>
        </p:nvSpPr>
        <p:spPr>
          <a:xfrm>
            <a:off x="8447958" y="3430301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Op-Sys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24A58B-A693-46C6-84DC-56DBE6C654D0}"/>
              </a:ext>
            </a:extLst>
          </p:cNvPr>
          <p:cNvSpPr/>
          <p:nvPr/>
        </p:nvSpPr>
        <p:spPr>
          <a:xfrm>
            <a:off x="6919306" y="3401599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Assembly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0F606-4B44-4963-A00E-3C42475962E1}"/>
              </a:ext>
            </a:extLst>
          </p:cNvPr>
          <p:cNvSpPr/>
          <p:nvPr/>
        </p:nvSpPr>
        <p:spPr>
          <a:xfrm>
            <a:off x="5390653" y="3401599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Machine Lang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3F9DE-3183-4E11-A19F-E88BF550E1FF}"/>
              </a:ext>
            </a:extLst>
          </p:cNvPr>
          <p:cNvSpPr/>
          <p:nvPr/>
        </p:nvSpPr>
        <p:spPr>
          <a:xfrm>
            <a:off x="3862000" y="3401600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Programming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C4CCA-EE40-4EC3-8618-93C0B4CDC642}"/>
              </a:ext>
            </a:extLst>
          </p:cNvPr>
          <p:cNvSpPr/>
          <p:nvPr/>
        </p:nvSpPr>
        <p:spPr>
          <a:xfrm>
            <a:off x="2333005" y="3401601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Hardware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Abstract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40973-ADFA-48E6-B25A-9D648D00CB54}"/>
              </a:ext>
            </a:extLst>
          </p:cNvPr>
          <p:cNvSpPr txBox="1"/>
          <p:nvPr/>
        </p:nvSpPr>
        <p:spPr>
          <a:xfrm>
            <a:off x="5390653" y="5122012"/>
            <a:ext cx="49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course we are mostly concerned with the green blocks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04F4F4A-96F0-4FA9-832B-0AC267C5447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70769" y="2296031"/>
            <a:ext cx="391231" cy="4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3F5A379-C6FD-4492-9E84-CBE3EF607C6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999765" y="2300493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00DA11A-516D-41F2-AC73-9587011EF5F5}"/>
              </a:ext>
            </a:extLst>
          </p:cNvPr>
          <p:cNvCxnSpPr/>
          <p:nvPr/>
        </p:nvCxnSpPr>
        <p:spPr>
          <a:xfrm>
            <a:off x="6528246" y="2296030"/>
            <a:ext cx="391231" cy="4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5857AE-F32E-4AE6-8B83-0B43E29EF965}"/>
              </a:ext>
            </a:extLst>
          </p:cNvPr>
          <p:cNvCxnSpPr/>
          <p:nvPr/>
        </p:nvCxnSpPr>
        <p:spPr>
          <a:xfrm>
            <a:off x="8092203" y="2296030"/>
            <a:ext cx="391231" cy="4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25EB298-C61B-453B-8048-BDF396EF0A7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H="1">
            <a:off x="2333005" y="2300493"/>
            <a:ext cx="7252719" cy="1663011"/>
          </a:xfrm>
          <a:prstGeom prst="bentConnector5">
            <a:avLst>
              <a:gd name="adj1" fmla="val -3152"/>
              <a:gd name="adj2" fmla="val 50000"/>
              <a:gd name="adj3" fmla="val 103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5EE6A7A-8540-4E5F-A4EC-097DC60831D6}"/>
              </a:ext>
            </a:extLst>
          </p:cNvPr>
          <p:cNvCxnSpPr/>
          <p:nvPr/>
        </p:nvCxnSpPr>
        <p:spPr>
          <a:xfrm flipV="1">
            <a:off x="3470769" y="3992203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242A55C-1597-4701-907D-4A84F241E639}"/>
              </a:ext>
            </a:extLst>
          </p:cNvPr>
          <p:cNvCxnSpPr/>
          <p:nvPr/>
        </p:nvCxnSpPr>
        <p:spPr>
          <a:xfrm flipV="1">
            <a:off x="4999422" y="3992202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C50777-B50E-413C-8A59-432482B371EB}"/>
              </a:ext>
            </a:extLst>
          </p:cNvPr>
          <p:cNvCxnSpPr/>
          <p:nvPr/>
        </p:nvCxnSpPr>
        <p:spPr>
          <a:xfrm flipV="1">
            <a:off x="6528075" y="3992201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85F5A30-336D-4A6A-A232-A01E06F4E174}"/>
              </a:ext>
            </a:extLst>
          </p:cNvPr>
          <p:cNvCxnSpPr/>
          <p:nvPr/>
        </p:nvCxnSpPr>
        <p:spPr>
          <a:xfrm flipV="1">
            <a:off x="8056728" y="3992200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774AA56-BC6C-48ED-9EB7-9134A4C36DD2}"/>
              </a:ext>
            </a:extLst>
          </p:cNvPr>
          <p:cNvCxnSpPr/>
          <p:nvPr/>
        </p:nvCxnSpPr>
        <p:spPr>
          <a:xfrm flipH="1">
            <a:off x="2333004" y="4003553"/>
            <a:ext cx="7252719" cy="1663011"/>
          </a:xfrm>
          <a:prstGeom prst="bentConnector5">
            <a:avLst>
              <a:gd name="adj1" fmla="val -3152"/>
              <a:gd name="adj2" fmla="val 50000"/>
              <a:gd name="adj3" fmla="val 103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EA07D85-6457-4E34-ABE2-7ED84A566968}"/>
              </a:ext>
            </a:extLst>
          </p:cNvPr>
          <p:cNvCxnSpPr/>
          <p:nvPr/>
        </p:nvCxnSpPr>
        <p:spPr>
          <a:xfrm flipV="1">
            <a:off x="3470769" y="5677913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6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F0E-4458-40C9-B538-EB503E374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91908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CSCI241 Course Information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148A8-4328-4760-BCAA-7C92170BB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7544"/>
            <a:ext cx="9144000" cy="46109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Programming at the C/C++ level will often be necessary and reasonable skills are assumed from the course prerequisites.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You’ll be doing substantial homework and projects outside class time using your </a:t>
            </a:r>
            <a:r>
              <a:rPr lang="en-US"/>
              <a:t>personal computer </a:t>
            </a:r>
            <a:r>
              <a:rPr lang="en-US" dirty="0"/>
              <a:t>and </a:t>
            </a:r>
            <a:r>
              <a:rPr lang="en-US"/>
              <a:t>electronics kit.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You’ll be given advanced notice when you need to bring specific items from your electronics kit to class.  For transport, I suggest using Ziploc baggies and placing them in a small enclosed cardboard box for protection.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 highly recommend you have a USB “thumb drive” (with at least 1GB of free space) to make moving your files from/to your personal computer to/from the classroom workstations easier.  You’ll need one by the second week of class. </a:t>
            </a:r>
          </a:p>
        </p:txBody>
      </p:sp>
    </p:spTree>
    <p:extLst>
      <p:ext uri="{BB962C8B-B14F-4D97-AF65-F5344CB8AC3E}">
        <p14:creationId xmlns:p14="http://schemas.microsoft.com/office/powerpoint/2010/main" val="228999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CSCI241 Course Information – Part 1</vt:lpstr>
      <vt:lpstr>CSCI241 Abstraction Layers</vt:lpstr>
      <vt:lpstr>CSCI241 Course Information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</dc:creator>
  <cp:lastModifiedBy>Wall, Wayne</cp:lastModifiedBy>
  <cp:revision>14</cp:revision>
  <dcterms:created xsi:type="dcterms:W3CDTF">2021-01-20T19:55:32Z</dcterms:created>
  <dcterms:modified xsi:type="dcterms:W3CDTF">2022-01-16T19:33:03Z</dcterms:modified>
</cp:coreProperties>
</file>