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457" r:id="rId2"/>
    <p:sldId id="462" r:id="rId3"/>
    <p:sldId id="464" r:id="rId4"/>
    <p:sldId id="465" r:id="rId5"/>
    <p:sldId id="468" r:id="rId6"/>
    <p:sldId id="466" r:id="rId7"/>
    <p:sldId id="477" r:id="rId8"/>
    <p:sldId id="467" r:id="rId9"/>
    <p:sldId id="471" r:id="rId10"/>
    <p:sldId id="478" r:id="rId11"/>
    <p:sldId id="480" r:id="rId12"/>
    <p:sldId id="470" r:id="rId13"/>
    <p:sldId id="481" r:id="rId14"/>
    <p:sldId id="472" r:id="rId15"/>
    <p:sldId id="482" r:id="rId16"/>
    <p:sldId id="483" r:id="rId17"/>
    <p:sldId id="484" r:id="rId18"/>
    <p:sldId id="485" r:id="rId19"/>
    <p:sldId id="461" r:id="rId2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F81A28-A399-4705-8669-FCCB65F72853}">
          <p14:sldIdLst>
            <p14:sldId id="457"/>
            <p14:sldId id="462"/>
            <p14:sldId id="464"/>
            <p14:sldId id="465"/>
            <p14:sldId id="468"/>
            <p14:sldId id="466"/>
            <p14:sldId id="477"/>
            <p14:sldId id="467"/>
            <p14:sldId id="471"/>
          </p14:sldIdLst>
        </p14:section>
        <p14:section name="Untitled Section" id="{B13B35B4-37E7-4964-889D-29DBC4A54B33}">
          <p14:sldIdLst>
            <p14:sldId id="478"/>
            <p14:sldId id="480"/>
            <p14:sldId id="470"/>
            <p14:sldId id="481"/>
            <p14:sldId id="472"/>
            <p14:sldId id="482"/>
            <p14:sldId id="483"/>
            <p14:sldId id="484"/>
            <p14:sldId id="485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xon, Steven P" initials="NSP" lastIdx="2" clrIdx="0">
    <p:extLst>
      <p:ext uri="{19B8F6BF-5375-455C-9EA6-DF929625EA0E}">
        <p15:presenceInfo xmlns:p15="http://schemas.microsoft.com/office/powerpoint/2012/main" userId="S-1-5-21-978179059-3100196075-338041378-1263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07EFF"/>
    <a:srgbClr val="FF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9"/>
    <p:restoredTop sz="94659"/>
  </p:normalViewPr>
  <p:slideViewPr>
    <p:cSldViewPr showGuides="1">
      <p:cViewPr varScale="1">
        <p:scale>
          <a:sx n="108" d="100"/>
          <a:sy n="108" d="100"/>
        </p:scale>
        <p:origin x="1302" y="102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Log(k)</a:t>
            </a:r>
            <a:r>
              <a:rPr lang="en-US" baseline="0"/>
              <a:t> vs 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Region 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Sheet1!$L$37:$L$39</c:f>
              <c:numCache>
                <c:formatCode>General</c:formatCode>
                <c:ptCount val="3"/>
                <c:pt idx="0">
                  <c:v>0.9</c:v>
                </c:pt>
                <c:pt idx="1">
                  <c:v>2.46</c:v>
                </c:pt>
                <c:pt idx="2">
                  <c:v>2.67</c:v>
                </c:pt>
              </c:numCache>
            </c:numRef>
          </c:xVal>
          <c:yVal>
            <c:numRef>
              <c:f>Sheet1!$N$37:$N$39</c:f>
              <c:numCache>
                <c:formatCode>General</c:formatCode>
                <c:ptCount val="3"/>
                <c:pt idx="0">
                  <c:v>-3.9928214153728767</c:v>
                </c:pt>
                <c:pt idx="1">
                  <c:v>-4.914828390263188</c:v>
                </c:pt>
                <c:pt idx="2">
                  <c:v>-4.7913795161173987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61-4AF8-B4C6-D768F97566EA}"/>
            </c:ext>
          </c:extLst>
        </c:ser>
        <c:ser>
          <c:idx val="1"/>
          <c:order val="1"/>
          <c:tx>
            <c:v>Region 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Sheet1!$L$40:$L$42</c:f>
              <c:numCache>
                <c:formatCode>General</c:formatCode>
                <c:ptCount val="3"/>
                <c:pt idx="0">
                  <c:v>3.2</c:v>
                </c:pt>
                <c:pt idx="1">
                  <c:v>3.89</c:v>
                </c:pt>
                <c:pt idx="2">
                  <c:v>4.4800000000000004</c:v>
                </c:pt>
              </c:numCache>
            </c:numRef>
          </c:xVal>
          <c:yVal>
            <c:numRef>
              <c:f>Sheet1!$N$40:$N$42</c:f>
              <c:numCache>
                <c:formatCode>General</c:formatCode>
                <c:ptCount val="3"/>
                <c:pt idx="0">
                  <c:v>-5.0222763947111524</c:v>
                </c:pt>
                <c:pt idx="1">
                  <c:v>-4.3024800620592139</c:v>
                </c:pt>
                <c:pt idx="2">
                  <c:v>-4.4518153894548922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61-4AF8-B4C6-D768F97566EA}"/>
            </c:ext>
          </c:extLst>
        </c:ser>
        <c:ser>
          <c:idx val="2"/>
          <c:order val="2"/>
          <c:tx>
            <c:v>Region 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Sheet1!$L$43:$L$44</c:f>
              <c:numCache>
                <c:formatCode>General</c:formatCode>
                <c:ptCount val="2"/>
                <c:pt idx="0">
                  <c:v>6.83</c:v>
                </c:pt>
                <c:pt idx="1">
                  <c:v>7.2</c:v>
                </c:pt>
              </c:numCache>
            </c:numRef>
          </c:xVal>
          <c:yVal>
            <c:numRef>
              <c:f>Sheet1!$N$43:$N$44</c:f>
              <c:numCache>
                <c:formatCode>General</c:formatCode>
                <c:ptCount val="2"/>
                <c:pt idx="0">
                  <c:v>-3.9864606013635258</c:v>
                </c:pt>
                <c:pt idx="1">
                  <c:v>-3.6510464520188362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861-4AF8-B4C6-D768F97566EA}"/>
            </c:ext>
          </c:extLst>
        </c:ser>
        <c:ser>
          <c:idx val="3"/>
          <c:order val="3"/>
          <c:tx>
            <c:v>Region 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Sheet1!$L$45:$L$48</c:f>
              <c:numCache>
                <c:formatCode>General</c:formatCode>
                <c:ptCount val="4"/>
                <c:pt idx="0">
                  <c:v>9.4600000000000009</c:v>
                </c:pt>
                <c:pt idx="1">
                  <c:v>9.61</c:v>
                </c:pt>
                <c:pt idx="2">
                  <c:v>10.210000000000001</c:v>
                </c:pt>
                <c:pt idx="3">
                  <c:v>10.67</c:v>
                </c:pt>
              </c:numCache>
            </c:numRef>
          </c:xVal>
          <c:yVal>
            <c:numRef>
              <c:f>Sheet1!$N$45:$N$48</c:f>
              <c:numCache>
                <c:formatCode>General</c:formatCode>
                <c:ptCount val="4"/>
                <c:pt idx="0">
                  <c:v>-4.2006594505464179</c:v>
                </c:pt>
                <c:pt idx="1">
                  <c:v>-3.5554347792360605</c:v>
                </c:pt>
                <c:pt idx="2">
                  <c:v>-3.7026042889911128</c:v>
                </c:pt>
                <c:pt idx="3">
                  <c:v>-3.1416633540302783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61-4AF8-B4C6-D768F9756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848712"/>
        <c:axId val="396857568"/>
      </c:scatterChart>
      <c:valAx>
        <c:axId val="39684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57568"/>
        <c:crosses val="autoZero"/>
        <c:crossBetween val="midCat"/>
      </c:valAx>
      <c:valAx>
        <c:axId val="396857568"/>
        <c:scaling>
          <c:orientation val="minMax"/>
          <c:max val="-2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Log(k/s</a:t>
                </a:r>
                <a:r>
                  <a:rPr lang="en-US" sz="1400" b="0" i="0" baseline="30000">
                    <a:effectLst/>
                  </a:rPr>
                  <a:t>-1</a:t>
                </a:r>
                <a:r>
                  <a:rPr lang="en-US" sz="1400" b="0" i="0" baseline="0">
                    <a:effectLst/>
                  </a:rPr>
                  <a:t>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4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Log(k)</a:t>
            </a:r>
            <a:r>
              <a:rPr lang="en-US" baseline="0"/>
              <a:t> vs 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Region 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Sheet1!$L$37:$L$39</c:f>
              <c:numCache>
                <c:formatCode>General</c:formatCode>
                <c:ptCount val="3"/>
                <c:pt idx="0">
                  <c:v>0.9</c:v>
                </c:pt>
                <c:pt idx="1">
                  <c:v>2.46</c:v>
                </c:pt>
                <c:pt idx="2">
                  <c:v>2.67</c:v>
                </c:pt>
              </c:numCache>
            </c:numRef>
          </c:xVal>
          <c:yVal>
            <c:numRef>
              <c:f>Sheet1!$N$37:$N$39</c:f>
              <c:numCache>
                <c:formatCode>General</c:formatCode>
                <c:ptCount val="3"/>
                <c:pt idx="0">
                  <c:v>-3.9928214153728767</c:v>
                </c:pt>
                <c:pt idx="1">
                  <c:v>-4.914828390263188</c:v>
                </c:pt>
                <c:pt idx="2">
                  <c:v>-4.7913795161173987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BC-4885-9221-7A0B5C3300DD}"/>
            </c:ext>
          </c:extLst>
        </c:ser>
        <c:ser>
          <c:idx val="1"/>
          <c:order val="1"/>
          <c:tx>
            <c:v>Region 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Sheet1!$L$40:$L$42</c:f>
              <c:numCache>
                <c:formatCode>General</c:formatCode>
                <c:ptCount val="3"/>
                <c:pt idx="0">
                  <c:v>3.2</c:v>
                </c:pt>
                <c:pt idx="1">
                  <c:v>3.89</c:v>
                </c:pt>
                <c:pt idx="2">
                  <c:v>4.4800000000000004</c:v>
                </c:pt>
              </c:numCache>
            </c:numRef>
          </c:xVal>
          <c:yVal>
            <c:numRef>
              <c:f>Sheet1!$N$40:$N$42</c:f>
              <c:numCache>
                <c:formatCode>General</c:formatCode>
                <c:ptCount val="3"/>
                <c:pt idx="0">
                  <c:v>-5.0222763947111524</c:v>
                </c:pt>
                <c:pt idx="1">
                  <c:v>-4.3024800620592139</c:v>
                </c:pt>
                <c:pt idx="2">
                  <c:v>-4.4518153894548922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BC-4885-9221-7A0B5C3300DD}"/>
            </c:ext>
          </c:extLst>
        </c:ser>
        <c:ser>
          <c:idx val="2"/>
          <c:order val="2"/>
          <c:tx>
            <c:v>Region 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Sheet1!$L$43:$L$44</c:f>
              <c:numCache>
                <c:formatCode>General</c:formatCode>
                <c:ptCount val="2"/>
                <c:pt idx="0">
                  <c:v>6.83</c:v>
                </c:pt>
                <c:pt idx="1">
                  <c:v>7.2</c:v>
                </c:pt>
              </c:numCache>
            </c:numRef>
          </c:xVal>
          <c:yVal>
            <c:numRef>
              <c:f>Sheet1!$N$43:$N$44</c:f>
              <c:numCache>
                <c:formatCode>General</c:formatCode>
                <c:ptCount val="2"/>
                <c:pt idx="0">
                  <c:v>-3.9864606013635258</c:v>
                </c:pt>
                <c:pt idx="1">
                  <c:v>-3.6510464520188362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BC-4885-9221-7A0B5C3300DD}"/>
            </c:ext>
          </c:extLst>
        </c:ser>
        <c:ser>
          <c:idx val="3"/>
          <c:order val="3"/>
          <c:tx>
            <c:v>Region 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Sheet1!$L$45:$L$48</c:f>
              <c:numCache>
                <c:formatCode>General</c:formatCode>
                <c:ptCount val="4"/>
                <c:pt idx="0">
                  <c:v>9.4600000000000009</c:v>
                </c:pt>
                <c:pt idx="1">
                  <c:v>9.61</c:v>
                </c:pt>
                <c:pt idx="2">
                  <c:v>10.210000000000001</c:v>
                </c:pt>
                <c:pt idx="3">
                  <c:v>10.67</c:v>
                </c:pt>
              </c:numCache>
            </c:numRef>
          </c:xVal>
          <c:yVal>
            <c:numRef>
              <c:f>Sheet1!$N$45:$N$48</c:f>
              <c:numCache>
                <c:formatCode>General</c:formatCode>
                <c:ptCount val="4"/>
                <c:pt idx="0">
                  <c:v>-4.2006594505464179</c:v>
                </c:pt>
                <c:pt idx="1">
                  <c:v>-3.5554347792360605</c:v>
                </c:pt>
                <c:pt idx="2">
                  <c:v>-3.7026042889911128</c:v>
                </c:pt>
                <c:pt idx="3">
                  <c:v>-3.1416633540302783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BC-4885-9221-7A0B5C330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848712"/>
        <c:axId val="396857568"/>
      </c:scatterChart>
      <c:valAx>
        <c:axId val="39684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57568"/>
        <c:crosses val="autoZero"/>
        <c:crossBetween val="midCat"/>
      </c:valAx>
      <c:valAx>
        <c:axId val="396857568"/>
        <c:scaling>
          <c:orientation val="minMax"/>
          <c:max val="-2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Log(k/s</a:t>
                </a:r>
                <a:r>
                  <a:rPr lang="en-US" sz="1400" b="0" i="0" baseline="30000">
                    <a:effectLst/>
                  </a:rPr>
                  <a:t>-1</a:t>
                </a:r>
                <a:r>
                  <a:rPr lang="en-US" sz="1400" b="0" i="0" baseline="0">
                    <a:effectLst/>
                  </a:rPr>
                  <a:t>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4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Log(k)</a:t>
            </a:r>
            <a:r>
              <a:rPr lang="en-US" baseline="0"/>
              <a:t> vs 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Region 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Sheet1!$L$37:$L$39</c:f>
              <c:numCache>
                <c:formatCode>General</c:formatCode>
                <c:ptCount val="3"/>
                <c:pt idx="0">
                  <c:v>0.9</c:v>
                </c:pt>
                <c:pt idx="1">
                  <c:v>2.46</c:v>
                </c:pt>
                <c:pt idx="2">
                  <c:v>2.67</c:v>
                </c:pt>
              </c:numCache>
            </c:numRef>
          </c:xVal>
          <c:yVal>
            <c:numRef>
              <c:f>Sheet1!$N$37:$N$39</c:f>
              <c:numCache>
                <c:formatCode>General</c:formatCode>
                <c:ptCount val="3"/>
                <c:pt idx="0">
                  <c:v>-3.9928214153728767</c:v>
                </c:pt>
                <c:pt idx="1">
                  <c:v>-4.914828390263188</c:v>
                </c:pt>
                <c:pt idx="2">
                  <c:v>-4.7913795161173987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BC-4885-9221-7A0B5C3300DD}"/>
            </c:ext>
          </c:extLst>
        </c:ser>
        <c:ser>
          <c:idx val="1"/>
          <c:order val="1"/>
          <c:tx>
            <c:v>Region 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Sheet1!$L$40:$L$42</c:f>
              <c:numCache>
                <c:formatCode>General</c:formatCode>
                <c:ptCount val="3"/>
                <c:pt idx="0">
                  <c:v>3.2</c:v>
                </c:pt>
                <c:pt idx="1">
                  <c:v>3.89</c:v>
                </c:pt>
                <c:pt idx="2">
                  <c:v>4.4800000000000004</c:v>
                </c:pt>
              </c:numCache>
            </c:numRef>
          </c:xVal>
          <c:yVal>
            <c:numRef>
              <c:f>Sheet1!$N$40:$N$42</c:f>
              <c:numCache>
                <c:formatCode>General</c:formatCode>
                <c:ptCount val="3"/>
                <c:pt idx="0">
                  <c:v>-5.0222763947111524</c:v>
                </c:pt>
                <c:pt idx="1">
                  <c:v>-4.3024800620592139</c:v>
                </c:pt>
                <c:pt idx="2">
                  <c:v>-4.4518153894548922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BC-4885-9221-7A0B5C3300DD}"/>
            </c:ext>
          </c:extLst>
        </c:ser>
        <c:ser>
          <c:idx val="2"/>
          <c:order val="2"/>
          <c:tx>
            <c:v>Region 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Sheet1!$L$43:$L$44</c:f>
              <c:numCache>
                <c:formatCode>General</c:formatCode>
                <c:ptCount val="2"/>
                <c:pt idx="0">
                  <c:v>6.83</c:v>
                </c:pt>
                <c:pt idx="1">
                  <c:v>7.2</c:v>
                </c:pt>
              </c:numCache>
            </c:numRef>
          </c:xVal>
          <c:yVal>
            <c:numRef>
              <c:f>Sheet1!$N$43:$N$44</c:f>
              <c:numCache>
                <c:formatCode>General</c:formatCode>
                <c:ptCount val="2"/>
                <c:pt idx="0">
                  <c:v>-3.9864606013635258</c:v>
                </c:pt>
                <c:pt idx="1">
                  <c:v>-3.6510464520188362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BC-4885-9221-7A0B5C3300DD}"/>
            </c:ext>
          </c:extLst>
        </c:ser>
        <c:ser>
          <c:idx val="3"/>
          <c:order val="3"/>
          <c:tx>
            <c:v>Region 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Sheet1!$L$45:$L$48</c:f>
              <c:numCache>
                <c:formatCode>General</c:formatCode>
                <c:ptCount val="4"/>
                <c:pt idx="0">
                  <c:v>9.4600000000000009</c:v>
                </c:pt>
                <c:pt idx="1">
                  <c:v>9.61</c:v>
                </c:pt>
                <c:pt idx="2">
                  <c:v>10.210000000000001</c:v>
                </c:pt>
                <c:pt idx="3">
                  <c:v>10.67</c:v>
                </c:pt>
              </c:numCache>
            </c:numRef>
          </c:xVal>
          <c:yVal>
            <c:numRef>
              <c:f>Sheet1!$N$45:$N$48</c:f>
              <c:numCache>
                <c:formatCode>General</c:formatCode>
                <c:ptCount val="4"/>
                <c:pt idx="0">
                  <c:v>-4.2006594505464179</c:v>
                </c:pt>
                <c:pt idx="1">
                  <c:v>-3.5554347792360605</c:v>
                </c:pt>
                <c:pt idx="2">
                  <c:v>-3.7026042889911128</c:v>
                </c:pt>
                <c:pt idx="3">
                  <c:v>-3.1416633540302783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BC-4885-9221-7A0B5C330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848712"/>
        <c:axId val="396857568"/>
      </c:scatterChart>
      <c:valAx>
        <c:axId val="39684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57568"/>
        <c:crosses val="autoZero"/>
        <c:crossBetween val="midCat"/>
      </c:valAx>
      <c:valAx>
        <c:axId val="396857568"/>
        <c:scaling>
          <c:orientation val="minMax"/>
          <c:max val="-2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Log(k/s</a:t>
                </a:r>
                <a:r>
                  <a:rPr lang="en-US" sz="1400" b="0" i="0" baseline="30000">
                    <a:effectLst/>
                  </a:rPr>
                  <a:t>-1</a:t>
                </a:r>
                <a:r>
                  <a:rPr lang="en-US" sz="1400" b="0" i="0" baseline="0">
                    <a:effectLst/>
                  </a:rPr>
                  <a:t>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4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Log(k)</a:t>
            </a:r>
            <a:r>
              <a:rPr lang="en-US" baseline="0"/>
              <a:t> vs 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Region 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Sheet1!$L$37:$L$39</c:f>
              <c:numCache>
                <c:formatCode>General</c:formatCode>
                <c:ptCount val="3"/>
                <c:pt idx="0">
                  <c:v>0.9</c:v>
                </c:pt>
                <c:pt idx="1">
                  <c:v>2.46</c:v>
                </c:pt>
                <c:pt idx="2">
                  <c:v>2.67</c:v>
                </c:pt>
              </c:numCache>
            </c:numRef>
          </c:xVal>
          <c:yVal>
            <c:numRef>
              <c:f>Sheet1!$N$37:$N$39</c:f>
              <c:numCache>
                <c:formatCode>General</c:formatCode>
                <c:ptCount val="3"/>
                <c:pt idx="0">
                  <c:v>-3.9928214153728767</c:v>
                </c:pt>
                <c:pt idx="1">
                  <c:v>-4.914828390263188</c:v>
                </c:pt>
                <c:pt idx="2">
                  <c:v>-4.7913795161173987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BC-4885-9221-7A0B5C3300DD}"/>
            </c:ext>
          </c:extLst>
        </c:ser>
        <c:ser>
          <c:idx val="1"/>
          <c:order val="1"/>
          <c:tx>
            <c:v>Region 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Sheet1!$L$40:$L$42</c:f>
              <c:numCache>
                <c:formatCode>General</c:formatCode>
                <c:ptCount val="3"/>
                <c:pt idx="0">
                  <c:v>3.2</c:v>
                </c:pt>
                <c:pt idx="1">
                  <c:v>3.89</c:v>
                </c:pt>
                <c:pt idx="2">
                  <c:v>4.4800000000000004</c:v>
                </c:pt>
              </c:numCache>
            </c:numRef>
          </c:xVal>
          <c:yVal>
            <c:numRef>
              <c:f>Sheet1!$N$40:$N$42</c:f>
              <c:numCache>
                <c:formatCode>General</c:formatCode>
                <c:ptCount val="3"/>
                <c:pt idx="0">
                  <c:v>-5.0222763947111524</c:v>
                </c:pt>
                <c:pt idx="1">
                  <c:v>-4.3024800620592139</c:v>
                </c:pt>
                <c:pt idx="2">
                  <c:v>-4.4518153894548922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BC-4885-9221-7A0B5C3300DD}"/>
            </c:ext>
          </c:extLst>
        </c:ser>
        <c:ser>
          <c:idx val="2"/>
          <c:order val="2"/>
          <c:tx>
            <c:v>Region 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Sheet1!$L$43:$L$44</c:f>
              <c:numCache>
                <c:formatCode>General</c:formatCode>
                <c:ptCount val="2"/>
                <c:pt idx="0">
                  <c:v>6.83</c:v>
                </c:pt>
                <c:pt idx="1">
                  <c:v>7.2</c:v>
                </c:pt>
              </c:numCache>
            </c:numRef>
          </c:xVal>
          <c:yVal>
            <c:numRef>
              <c:f>Sheet1!$N$43:$N$44</c:f>
              <c:numCache>
                <c:formatCode>General</c:formatCode>
                <c:ptCount val="2"/>
                <c:pt idx="0">
                  <c:v>-3.9864606013635258</c:v>
                </c:pt>
                <c:pt idx="1">
                  <c:v>-3.6510464520188362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BC-4885-9221-7A0B5C3300DD}"/>
            </c:ext>
          </c:extLst>
        </c:ser>
        <c:ser>
          <c:idx val="3"/>
          <c:order val="3"/>
          <c:tx>
            <c:v>Region 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Sheet1!$L$45:$L$48</c:f>
              <c:numCache>
                <c:formatCode>General</c:formatCode>
                <c:ptCount val="4"/>
                <c:pt idx="0">
                  <c:v>9.4600000000000009</c:v>
                </c:pt>
                <c:pt idx="1">
                  <c:v>9.61</c:v>
                </c:pt>
                <c:pt idx="2">
                  <c:v>10.210000000000001</c:v>
                </c:pt>
                <c:pt idx="3">
                  <c:v>10.67</c:v>
                </c:pt>
              </c:numCache>
            </c:numRef>
          </c:xVal>
          <c:yVal>
            <c:numRef>
              <c:f>Sheet1!$N$45:$N$48</c:f>
              <c:numCache>
                <c:formatCode>General</c:formatCode>
                <c:ptCount val="4"/>
                <c:pt idx="0">
                  <c:v>-4.2006594505464179</c:v>
                </c:pt>
                <c:pt idx="1">
                  <c:v>-3.5554347792360605</c:v>
                </c:pt>
                <c:pt idx="2">
                  <c:v>-3.7026042889911128</c:v>
                </c:pt>
                <c:pt idx="3">
                  <c:v>-3.1416633540302783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BC-4885-9221-7A0B5C330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848712"/>
        <c:axId val="396857568"/>
      </c:scatterChart>
      <c:valAx>
        <c:axId val="39684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57568"/>
        <c:crosses val="autoZero"/>
        <c:crossBetween val="midCat"/>
      </c:valAx>
      <c:valAx>
        <c:axId val="396857568"/>
        <c:scaling>
          <c:orientation val="minMax"/>
          <c:max val="-2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Log(k/s</a:t>
                </a:r>
                <a:r>
                  <a:rPr lang="en-US" sz="1400" b="0" i="0" baseline="30000">
                    <a:effectLst/>
                  </a:rPr>
                  <a:t>-1</a:t>
                </a:r>
                <a:r>
                  <a:rPr lang="en-US" sz="1400" b="0" i="0" baseline="0">
                    <a:effectLst/>
                  </a:rPr>
                  <a:t>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4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Log(k)</a:t>
            </a:r>
            <a:r>
              <a:rPr lang="en-US" baseline="0"/>
              <a:t> vs 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Region 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Sheet1!$L$37:$L$39</c:f>
              <c:numCache>
                <c:formatCode>General</c:formatCode>
                <c:ptCount val="3"/>
                <c:pt idx="0">
                  <c:v>0.9</c:v>
                </c:pt>
                <c:pt idx="1">
                  <c:v>2.46</c:v>
                </c:pt>
                <c:pt idx="2">
                  <c:v>2.67</c:v>
                </c:pt>
              </c:numCache>
            </c:numRef>
          </c:xVal>
          <c:yVal>
            <c:numRef>
              <c:f>Sheet1!$N$37:$N$39</c:f>
              <c:numCache>
                <c:formatCode>General</c:formatCode>
                <c:ptCount val="3"/>
                <c:pt idx="0">
                  <c:v>-3.9928214153728767</c:v>
                </c:pt>
                <c:pt idx="1">
                  <c:v>-4.914828390263188</c:v>
                </c:pt>
                <c:pt idx="2">
                  <c:v>-4.7913795161173987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BC-4885-9221-7A0B5C3300DD}"/>
            </c:ext>
          </c:extLst>
        </c:ser>
        <c:ser>
          <c:idx val="1"/>
          <c:order val="1"/>
          <c:tx>
            <c:v>Region 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Sheet1!$L$40:$L$42</c:f>
              <c:numCache>
                <c:formatCode>General</c:formatCode>
                <c:ptCount val="3"/>
                <c:pt idx="0">
                  <c:v>3.2</c:v>
                </c:pt>
                <c:pt idx="1">
                  <c:v>3.89</c:v>
                </c:pt>
                <c:pt idx="2">
                  <c:v>4.4800000000000004</c:v>
                </c:pt>
              </c:numCache>
            </c:numRef>
          </c:xVal>
          <c:yVal>
            <c:numRef>
              <c:f>Sheet1!$N$40:$N$42</c:f>
              <c:numCache>
                <c:formatCode>General</c:formatCode>
                <c:ptCount val="3"/>
                <c:pt idx="0">
                  <c:v>-5.0222763947111524</c:v>
                </c:pt>
                <c:pt idx="1">
                  <c:v>-4.3024800620592139</c:v>
                </c:pt>
                <c:pt idx="2">
                  <c:v>-4.4518153894548922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BC-4885-9221-7A0B5C3300DD}"/>
            </c:ext>
          </c:extLst>
        </c:ser>
        <c:ser>
          <c:idx val="2"/>
          <c:order val="2"/>
          <c:tx>
            <c:v>Region 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Sheet1!$L$43:$L$44</c:f>
              <c:numCache>
                <c:formatCode>General</c:formatCode>
                <c:ptCount val="2"/>
                <c:pt idx="0">
                  <c:v>6.83</c:v>
                </c:pt>
                <c:pt idx="1">
                  <c:v>7.2</c:v>
                </c:pt>
              </c:numCache>
            </c:numRef>
          </c:xVal>
          <c:yVal>
            <c:numRef>
              <c:f>Sheet1!$N$43:$N$44</c:f>
              <c:numCache>
                <c:formatCode>General</c:formatCode>
                <c:ptCount val="2"/>
                <c:pt idx="0">
                  <c:v>-3.9864606013635258</c:v>
                </c:pt>
                <c:pt idx="1">
                  <c:v>-3.6510464520188362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BC-4885-9221-7A0B5C3300DD}"/>
            </c:ext>
          </c:extLst>
        </c:ser>
        <c:ser>
          <c:idx val="3"/>
          <c:order val="3"/>
          <c:tx>
            <c:v>Region 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Sheet1!$L$45:$L$48</c:f>
              <c:numCache>
                <c:formatCode>General</c:formatCode>
                <c:ptCount val="4"/>
                <c:pt idx="0">
                  <c:v>9.4600000000000009</c:v>
                </c:pt>
                <c:pt idx="1">
                  <c:v>9.61</c:v>
                </c:pt>
                <c:pt idx="2">
                  <c:v>10.210000000000001</c:v>
                </c:pt>
                <c:pt idx="3">
                  <c:v>10.67</c:v>
                </c:pt>
              </c:numCache>
            </c:numRef>
          </c:xVal>
          <c:yVal>
            <c:numRef>
              <c:f>Sheet1!$N$45:$N$48</c:f>
              <c:numCache>
                <c:formatCode>General</c:formatCode>
                <c:ptCount val="4"/>
                <c:pt idx="0">
                  <c:v>-4.2006594505464179</c:v>
                </c:pt>
                <c:pt idx="1">
                  <c:v>-3.5554347792360605</c:v>
                </c:pt>
                <c:pt idx="2">
                  <c:v>-3.7026042889911128</c:v>
                </c:pt>
                <c:pt idx="3">
                  <c:v>-3.1416633540302783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BC-4885-9221-7A0B5C330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848712"/>
        <c:axId val="396857568"/>
      </c:scatterChart>
      <c:valAx>
        <c:axId val="39684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57568"/>
        <c:crosses val="autoZero"/>
        <c:crossBetween val="midCat"/>
      </c:valAx>
      <c:valAx>
        <c:axId val="396857568"/>
        <c:scaling>
          <c:orientation val="minMax"/>
          <c:max val="-2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Log(k/s</a:t>
                </a:r>
                <a:r>
                  <a:rPr lang="en-US" sz="1400" b="0" i="0" baseline="30000">
                    <a:effectLst/>
                  </a:rPr>
                  <a:t>-1</a:t>
                </a:r>
                <a:r>
                  <a:rPr lang="en-US" sz="1400" b="0" i="0" baseline="0">
                    <a:effectLst/>
                  </a:rPr>
                  <a:t>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4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F04205-C5C5-FE45-AAB4-AF3A3F13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CE811-72B4-614C-9228-DD1C8F586CA7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1C6D6-7CA6-EE49-982F-1AAF62EF2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F049D-5C7B-5E41-B992-4AA5A704B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81CBA-88E4-B64E-8595-80FFEAA4B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51FA-B49C-A345-B2A8-8C34E78E3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A667-A8A6-4E4E-9A08-CD6FE52AB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DA778-7063-1646-B588-FAB632FD7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0AE2F-94CB-3C44-9F59-A781F06EF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C3955-2934-F64D-9553-A6A7CB13B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3EDCA-CCD4-1B44-89BF-6931B5E2B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DD4AB-7903-EF49-87E1-895D09C3C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76271-A0B8-314C-9AB5-04B59FD6B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98E71A0F-815F-9D48-8586-6ECD4FE66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57200" y="10668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0934" y="1600200"/>
            <a:ext cx="8322130" cy="1828800"/>
          </a:xfrm>
        </p:spPr>
        <p:txBody>
          <a:bodyPr/>
          <a:lstStyle/>
          <a:p>
            <a:pPr eaLnBrk="1" hangingPunct="1"/>
            <a:r>
              <a:rPr lang="en-US" dirty="0"/>
              <a:t>Determination of pH-Dependent Aspirin Hydrolysis Rate Constants</a:t>
            </a:r>
          </a:p>
        </p:txBody>
      </p:sp>
      <p:pic>
        <p:nvPicPr>
          <p:cNvPr id="1433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858" y="76200"/>
            <a:ext cx="2590800" cy="75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4"/>
          <p:cNvSpPr txBox="1">
            <a:spLocks noChangeArrowheads="1"/>
          </p:cNvSpPr>
          <p:nvPr/>
        </p:nvSpPr>
        <p:spPr bwMode="auto">
          <a:xfrm>
            <a:off x="416858" y="3655381"/>
            <a:ext cx="8322130" cy="77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600" dirty="0">
                <a:ea typeface="ＭＳ Ｐゴシック" charset="-128"/>
                <a:cs typeface="ＭＳ Ｐゴシック" charset="-128"/>
              </a:rPr>
              <a:t>By Steven Nixon*</a:t>
            </a: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E76D15A5-1E45-46E5-A34B-2359F1587F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1" y="4267200"/>
            <a:ext cx="2276475" cy="1537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02BC9-9EF4-4A7E-9D1D-20BF5E3A02B5}"/>
              </a:ext>
            </a:extLst>
          </p:cNvPr>
          <p:cNvSpPr txBox="1"/>
          <p:nvPr/>
        </p:nvSpPr>
        <p:spPr>
          <a:xfrm>
            <a:off x="3430062" y="6324600"/>
            <a:ext cx="550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</p:spTree>
    <p:extLst>
      <p:ext uri="{BB962C8B-B14F-4D97-AF65-F5344CB8AC3E}">
        <p14:creationId xmlns:p14="http://schemas.microsoft.com/office/powerpoint/2010/main" val="183067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762F-0A41-4F79-A2A5-0D306276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A6FA-E249-491D-BBA4-EBD78956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sz="2400" dirty="0"/>
              <a:t>Buffers were tested with pH probe at ~21 ℃ for exact pH’s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~97 mL of each buffer was combined with 1.0 mL of aspirin solution in a 100.00 mL volumetric flask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Aspirin solution was a 100.00 mL volumetric flask of 1.0086 g aspirin in 100% EtOH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4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762F-0A41-4F79-A2A5-0D306276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Continued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A6FA-E249-491D-BBA4-EBD78956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sz="2400" dirty="0"/>
              <a:t>10.21 pH solution tested roughly every 12 minutes</a:t>
            </a:r>
          </a:p>
          <a:p>
            <a:endParaRPr lang="en-US" sz="2400" dirty="0"/>
          </a:p>
          <a:p>
            <a:r>
              <a:rPr lang="en-US" sz="2400" dirty="0"/>
              <a:t>4.48 pH solution tested roughly every 3 minutes</a:t>
            </a:r>
          </a:p>
          <a:p>
            <a:endParaRPr lang="en-US" sz="2400" dirty="0"/>
          </a:p>
          <a:p>
            <a:r>
              <a:rPr lang="en-US" sz="2400" dirty="0"/>
              <a:t>Every UV-vis scan was performed using the same quartz cuvette</a:t>
            </a:r>
          </a:p>
          <a:p>
            <a:endParaRPr lang="en-US" sz="2400" dirty="0"/>
          </a:p>
          <a:p>
            <a:r>
              <a:rPr lang="en-US" sz="2400" dirty="0"/>
              <a:t>Cuvette was washed with 100% EtOH, dried with compressed air, and rinsed with solution between every reading</a:t>
            </a:r>
          </a:p>
        </p:txBody>
      </p:sp>
    </p:spTree>
    <p:extLst>
      <p:ext uri="{BB962C8B-B14F-4D97-AF65-F5344CB8AC3E}">
        <p14:creationId xmlns:p14="http://schemas.microsoft.com/office/powerpoint/2010/main" val="7016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8300"/>
            <a:ext cx="7772400" cy="2057400"/>
          </a:xfrm>
        </p:spPr>
        <p:txBody>
          <a:bodyPr/>
          <a:lstStyle/>
          <a:p>
            <a:r>
              <a:rPr lang="en-US" sz="2400" dirty="0"/>
              <a:t>Reaction rate is first order because ln(Absorbance) vs time is linear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Reaction rate = -slope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877E8-715B-482C-8FFF-E1C3769A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71922"/>
            <a:ext cx="3962400" cy="2337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27DE7-1576-416D-9BA1-D3C73428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91" y="3691235"/>
            <a:ext cx="4210379" cy="24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838200"/>
          </a:xfrm>
        </p:spPr>
        <p:txBody>
          <a:bodyPr/>
          <a:lstStyle/>
          <a:p>
            <a:r>
              <a:rPr lang="en-US" dirty="0"/>
              <a:t>Results and Discussion: Literature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398494"/>
            <a:ext cx="7772400" cy="20574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DE861-C593-4920-9411-52382908DE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46" y="2755994"/>
            <a:ext cx="4091651" cy="2730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1D6EFB-A7D5-4F34-983B-D534AA5FD358}"/>
              </a:ext>
            </a:extLst>
          </p:cNvPr>
          <p:cNvSpPr txBox="1"/>
          <p:nvPr/>
        </p:nvSpPr>
        <p:spPr>
          <a:xfrm>
            <a:off x="1382797" y="5483324"/>
            <a:ext cx="194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3A271-5F04-498C-9BC7-BC82251FD909}"/>
              </a:ext>
            </a:extLst>
          </p:cNvPr>
          <p:cNvSpPr txBox="1"/>
          <p:nvPr/>
        </p:nvSpPr>
        <p:spPr>
          <a:xfrm>
            <a:off x="6172200" y="5481918"/>
            <a:ext cx="194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6B1C-9AA3-46B0-9960-4562A4BB667F}"/>
              </a:ext>
            </a:extLst>
          </p:cNvPr>
          <p:cNvSpPr txBox="1"/>
          <p:nvPr/>
        </p:nvSpPr>
        <p:spPr>
          <a:xfrm>
            <a:off x="457200" y="1315587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Observed trends seem to correlate with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that units and scale have been modified to match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A5E747-1F3F-4A5D-A88A-AA1CE2CB8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54834"/>
              </p:ext>
            </p:extLst>
          </p:nvPr>
        </p:nvGraphicFramePr>
        <p:xfrm>
          <a:off x="106077" y="2428765"/>
          <a:ext cx="4321732" cy="307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088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Discussion: Region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2895600" cy="2628900"/>
          </a:xfrm>
        </p:spPr>
        <p:txBody>
          <a:bodyPr/>
          <a:lstStyle/>
          <a:p>
            <a:r>
              <a:rPr lang="en-US" sz="2400" dirty="0"/>
              <a:t>Undergoes specific acid catalysis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Caused by highly acidic conditions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8695-6ED1-4BC6-8E1C-32410B82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47800"/>
            <a:ext cx="4800971" cy="39624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8B456F-A9C9-49B3-8D56-F9125537F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11898"/>
              </p:ext>
            </p:extLst>
          </p:nvPr>
        </p:nvGraphicFramePr>
        <p:xfrm>
          <a:off x="152400" y="4076700"/>
          <a:ext cx="3276600" cy="224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228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Discussion: Region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8B456F-A9C9-49B3-8D56-F9125537FE93}"/>
              </a:ext>
            </a:extLst>
          </p:cNvPr>
          <p:cNvGraphicFramePr>
            <a:graphicFrameLocks/>
          </p:cNvGraphicFramePr>
          <p:nvPr/>
        </p:nvGraphicFramePr>
        <p:xfrm>
          <a:off x="152400" y="4076700"/>
          <a:ext cx="3276600" cy="224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0103C9C-514A-17C0-1887-D56D21E84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7" y="1215390"/>
            <a:ext cx="3768545" cy="44272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F60C3D-C924-D998-643C-1D35FBE593B3}"/>
              </a:ext>
            </a:extLst>
          </p:cNvPr>
          <p:cNvCxnSpPr/>
          <p:nvPr/>
        </p:nvCxnSpPr>
        <p:spPr bwMode="auto">
          <a:xfrm>
            <a:off x="3581400" y="3657600"/>
            <a:ext cx="7065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5A318-32B6-74A5-05BE-F3547D2DA861}"/>
              </a:ext>
            </a:extLst>
          </p:cNvPr>
          <p:cNvCxnSpPr/>
          <p:nvPr/>
        </p:nvCxnSpPr>
        <p:spPr bwMode="auto">
          <a:xfrm>
            <a:off x="3581399" y="2971800"/>
            <a:ext cx="7065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369275-00BD-DCCE-8A9E-BB0844F59ABB}"/>
              </a:ext>
            </a:extLst>
          </p:cNvPr>
          <p:cNvSpPr txBox="1"/>
          <p:nvPr/>
        </p:nvSpPr>
        <p:spPr>
          <a:xfrm>
            <a:off x="2168719" y="27409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unlikely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53873-62F3-A67A-42D4-90572328FDF9}"/>
              </a:ext>
            </a:extLst>
          </p:cNvPr>
          <p:cNvSpPr txBox="1"/>
          <p:nvPr/>
        </p:nvSpPr>
        <p:spPr>
          <a:xfrm>
            <a:off x="2168719" y="342453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unlikely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397A05-A8E9-B803-5A32-AF9CE6F3EC9B}"/>
              </a:ext>
            </a:extLst>
          </p:cNvPr>
          <p:cNvCxnSpPr/>
          <p:nvPr/>
        </p:nvCxnSpPr>
        <p:spPr bwMode="auto">
          <a:xfrm>
            <a:off x="3581400" y="2362200"/>
            <a:ext cx="7065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EBE27-7490-D444-8316-A5DDC1D86A2E}"/>
              </a:ext>
            </a:extLst>
          </p:cNvPr>
          <p:cNvSpPr txBox="1"/>
          <p:nvPr/>
        </p:nvSpPr>
        <p:spPr>
          <a:xfrm>
            <a:off x="152400" y="2133600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evidence of dominance</a:t>
            </a:r>
          </a:p>
        </p:txBody>
      </p:sp>
    </p:spTree>
    <p:extLst>
      <p:ext uri="{BB962C8B-B14F-4D97-AF65-F5344CB8AC3E}">
        <p14:creationId xmlns:p14="http://schemas.microsoft.com/office/powerpoint/2010/main" val="228094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Discussion: Region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2895600" cy="2628900"/>
          </a:xfrm>
        </p:spPr>
        <p:txBody>
          <a:bodyPr/>
          <a:lstStyle/>
          <a:p>
            <a:r>
              <a:rPr lang="en-US" sz="2400" dirty="0"/>
              <a:t>Undergoes spontaneous hydrolysis</a:t>
            </a:r>
          </a:p>
          <a:p>
            <a:r>
              <a:rPr lang="en-US" sz="2400" dirty="0"/>
              <a:t>Caused by lack of acid or base catalysts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8B456F-A9C9-49B3-8D56-F9125537FE93}"/>
              </a:ext>
            </a:extLst>
          </p:cNvPr>
          <p:cNvGraphicFramePr>
            <a:graphicFrameLocks/>
          </p:cNvGraphicFramePr>
          <p:nvPr/>
        </p:nvGraphicFramePr>
        <p:xfrm>
          <a:off x="152400" y="4076700"/>
          <a:ext cx="3276600" cy="224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08D7E4B-16EA-DBAF-8F05-B647A8D0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78770"/>
            <a:ext cx="5145425" cy="19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Discussion: Region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2895600" cy="2628900"/>
          </a:xfrm>
        </p:spPr>
        <p:txBody>
          <a:bodyPr/>
          <a:lstStyle/>
          <a:p>
            <a:r>
              <a:rPr lang="en-US" sz="2400" dirty="0"/>
              <a:t>Undergoes base-catalyzed hydrolysis</a:t>
            </a:r>
          </a:p>
          <a:p>
            <a:r>
              <a:rPr lang="en-US" sz="2400" dirty="0"/>
              <a:t>Caused by highly basic conditions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8B456F-A9C9-49B3-8D56-F9125537FE93}"/>
              </a:ext>
            </a:extLst>
          </p:cNvPr>
          <p:cNvGraphicFramePr>
            <a:graphicFrameLocks/>
          </p:cNvGraphicFramePr>
          <p:nvPr/>
        </p:nvGraphicFramePr>
        <p:xfrm>
          <a:off x="152400" y="4076700"/>
          <a:ext cx="3276600" cy="224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F18B2F-62E3-3586-C905-BC4CBAE8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64" y="1233181"/>
            <a:ext cx="534427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D81DC6-6763-7F9E-D036-45353F25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2286000"/>
          </a:xfrm>
        </p:spPr>
        <p:txBody>
          <a:bodyPr/>
          <a:lstStyle/>
          <a:p>
            <a:r>
              <a:rPr lang="en-US" sz="2400" dirty="0"/>
              <a:t>Experimental results correlated with Marrs’ paper</a:t>
            </a:r>
          </a:p>
          <a:p>
            <a:endParaRPr lang="en-US" sz="2400" dirty="0"/>
          </a:p>
          <a:p>
            <a:r>
              <a:rPr lang="en-US" sz="2400" dirty="0"/>
              <a:t>Shared Log(k) vs pH trends allowed for the identification of different mechanisms</a:t>
            </a:r>
          </a:p>
        </p:txBody>
      </p:sp>
    </p:spTree>
    <p:extLst>
      <p:ext uri="{BB962C8B-B14F-4D97-AF65-F5344CB8AC3E}">
        <p14:creationId xmlns:p14="http://schemas.microsoft.com/office/powerpoint/2010/main" val="354499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4011-075A-E640-FA50-FE113671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15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8300"/>
            <a:ext cx="7772400" cy="2057400"/>
          </a:xfrm>
        </p:spPr>
        <p:txBody>
          <a:bodyPr/>
          <a:lstStyle/>
          <a:p>
            <a:r>
              <a:rPr lang="en-US" sz="2400" dirty="0"/>
              <a:t>Experiment closely follows Marrs’ paper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Aims to gather and interpret kinetic data about aspirin</a:t>
            </a:r>
          </a:p>
          <a:p>
            <a:endParaRPr lang="en-US" sz="2400" dirty="0"/>
          </a:p>
          <a:p>
            <a:r>
              <a:rPr lang="en-US" sz="2400" dirty="0"/>
              <a:t>Uses UV-vis spectroscopy and buffers to test at various pH’s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Different pH’s have different mechanisms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4600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</p:spTree>
    <p:extLst>
      <p:ext uri="{BB962C8B-B14F-4D97-AF65-F5344CB8AC3E}">
        <p14:creationId xmlns:p14="http://schemas.microsoft.com/office/powerpoint/2010/main" val="23130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Aspirin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8300"/>
            <a:ext cx="7772400" cy="2057400"/>
          </a:xfrm>
        </p:spPr>
        <p:txBody>
          <a:bodyPr/>
          <a:lstStyle/>
          <a:p>
            <a:r>
              <a:rPr lang="en-US" sz="2400" dirty="0"/>
              <a:t>Common medication used to reduce headaches, blood clots, arthritis symptoms, etc.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Chemical name is acetylsalicylic acid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Carboxylic acid that can undergo different mechanisms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Aspirin: MedlinePlus Drug Information. https://medlineplus.gov/druginfo/meds/a682878.html (accessed Apr 4, 2022). </a:t>
            </a:r>
            <a:endParaRPr lang="en-US" sz="1200" dirty="0">
              <a:latin typeface="+mn-lt"/>
            </a:endParaRPr>
          </a:p>
        </p:txBody>
      </p:sp>
      <p:pic>
        <p:nvPicPr>
          <p:cNvPr id="6" name="Picture 5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F6388C84-4E3A-E464-5BF0-3F585EACB2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1" y="4267200"/>
            <a:ext cx="2276475" cy="1537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2BF48C5-9218-3A23-FCCF-3974F5CD356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181600" y="4952999"/>
            <a:ext cx="1828800" cy="7067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204911-3F7D-1310-4320-0813B68BF420}"/>
              </a:ext>
            </a:extLst>
          </p:cNvPr>
          <p:cNvSpPr txBox="1"/>
          <p:nvPr/>
        </p:nvSpPr>
        <p:spPr>
          <a:xfrm>
            <a:off x="7010400" y="476599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Reactions occur here</a:t>
            </a:r>
          </a:p>
        </p:txBody>
      </p:sp>
    </p:spTree>
    <p:extLst>
      <p:ext uri="{BB962C8B-B14F-4D97-AF65-F5344CB8AC3E}">
        <p14:creationId xmlns:p14="http://schemas.microsoft.com/office/powerpoint/2010/main" val="39652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6899"/>
            <a:ext cx="3768545" cy="3171301"/>
          </a:xfrm>
        </p:spPr>
        <p:txBody>
          <a:bodyPr/>
          <a:lstStyle/>
          <a:p>
            <a:r>
              <a:rPr lang="en-US" sz="2400" dirty="0"/>
              <a:t>Depend on pH</a:t>
            </a:r>
          </a:p>
          <a:p>
            <a:endParaRPr lang="en-US" sz="2400" dirty="0"/>
          </a:p>
          <a:p>
            <a:r>
              <a:rPr lang="en-US" sz="2400" dirty="0"/>
              <a:t>Hydrolysis reactions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be acid catalyzed, base catalyzed, or spontaneous</a:t>
            </a:r>
          </a:p>
          <a:p>
            <a:endParaRPr lang="en-US" sz="2400" dirty="0"/>
          </a:p>
          <a:p>
            <a:r>
              <a:rPr lang="en-US" sz="2400" dirty="0"/>
              <a:t>Involves protonated or deprotonated acetylsalicylic acid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53EEC8F-9FF5-9A0E-F64C-E4E236688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55" y="1476899"/>
            <a:ext cx="3768545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2514600" cy="230731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Acid Catalyzed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Spontaneous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Base Catalyzed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A0FA-4652-DCF0-F315-034D76A9FD65}"/>
              </a:ext>
            </a:extLst>
          </p:cNvPr>
          <p:cNvSpPr txBox="1"/>
          <p:nvPr/>
        </p:nvSpPr>
        <p:spPr>
          <a:xfrm>
            <a:off x="3429000" y="632013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Marrs, P. S. Class Projects in Physical Organic Chemistry: The Hydrolysis of Aspirin. </a:t>
            </a:r>
          </a:p>
          <a:p>
            <a:r>
              <a:rPr lang="en-US" sz="1200" i="1" dirty="0"/>
              <a:t>Journal of Chemical Education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81</a:t>
            </a:r>
            <a:r>
              <a:rPr lang="en-US" sz="1200" dirty="0"/>
              <a:t> (6), 870.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53EEC8F-9FF5-9A0E-F64C-E4E236688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55" y="1476899"/>
            <a:ext cx="3768545" cy="44272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A77A1-BD23-2DD0-0D21-39A5D1AFEE58}"/>
              </a:ext>
            </a:extLst>
          </p:cNvPr>
          <p:cNvCxnSpPr/>
          <p:nvPr/>
        </p:nvCxnSpPr>
        <p:spPr bwMode="auto">
          <a:xfrm>
            <a:off x="3810000" y="19812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1C861-AE30-DFA9-630E-A48325542552}"/>
              </a:ext>
            </a:extLst>
          </p:cNvPr>
          <p:cNvCxnSpPr/>
          <p:nvPr/>
        </p:nvCxnSpPr>
        <p:spPr bwMode="auto">
          <a:xfrm>
            <a:off x="3810000" y="38862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2361C-9DC1-7132-3FA2-AD0C6C63E90D}"/>
              </a:ext>
            </a:extLst>
          </p:cNvPr>
          <p:cNvCxnSpPr/>
          <p:nvPr/>
        </p:nvCxnSpPr>
        <p:spPr bwMode="auto">
          <a:xfrm>
            <a:off x="3810000" y="32766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B9E2E9-5BBC-6570-6A7E-631CFD314623}"/>
              </a:ext>
            </a:extLst>
          </p:cNvPr>
          <p:cNvCxnSpPr/>
          <p:nvPr/>
        </p:nvCxnSpPr>
        <p:spPr bwMode="auto">
          <a:xfrm>
            <a:off x="3810000" y="51816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34F5F-E0F0-7AC7-790C-8ED7A508A339}"/>
              </a:ext>
            </a:extLst>
          </p:cNvPr>
          <p:cNvCxnSpPr/>
          <p:nvPr/>
        </p:nvCxnSpPr>
        <p:spPr bwMode="auto">
          <a:xfrm>
            <a:off x="3810000" y="45720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8E0FE3-D58D-CF61-F80C-3DC6B4D9C3AC}"/>
              </a:ext>
            </a:extLst>
          </p:cNvPr>
          <p:cNvCxnSpPr/>
          <p:nvPr/>
        </p:nvCxnSpPr>
        <p:spPr bwMode="auto">
          <a:xfrm>
            <a:off x="3810000" y="25908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842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General Considerations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354E6-F0A6-13F3-B420-6CE235C5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4724400" cy="2590800"/>
              </a:xfrm>
            </p:spPr>
            <p:txBody>
              <a:bodyPr/>
              <a:lstStyle/>
              <a:p>
                <a:r>
                  <a:rPr lang="en-US" sz="2400" dirty="0"/>
                  <a:t>All materials, instruments, and stock solutions provided by Ashley Soares at Colorado Mesa University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UV-vis spectroscopy operated on a </a:t>
                </a:r>
                <a:r>
                  <a:rPr lang="en-US" sz="2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Thermo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Electron Corporation Helios γ Spectrophotometer with quartz cuvettes</a:t>
                </a:r>
              </a:p>
              <a:p>
                <a:pPr marL="0" indent="0">
                  <a:buNone/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298.0 nm</a:t>
                </a:r>
              </a:p>
              <a:p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Path length = 1.0 cm</a:t>
                </a:r>
              </a:p>
              <a:p>
                <a:pPr marL="0" indent="0">
                  <a:buNone/>
                </a:pP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354E6-F0A6-13F3-B420-6CE235C5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4724400" cy="2590800"/>
              </a:xfrm>
              <a:blipFill>
                <a:blip r:embed="rId2"/>
                <a:stretch>
                  <a:fillRect l="-1935" t="-1882" r="-774" b="-9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138B581-477E-6B0B-FDC8-CFC9C87F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021604"/>
            <a:ext cx="3431376" cy="1881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C280C3-6272-4279-8DD3-CB191A6D598A}"/>
              </a:ext>
            </a:extLst>
          </p:cNvPr>
          <p:cNvSpPr txBox="1"/>
          <p:nvPr/>
        </p:nvSpPr>
        <p:spPr>
          <a:xfrm>
            <a:off x="685800" y="6477000"/>
            <a:ext cx="8537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Read, K. </a:t>
            </a:r>
            <a:r>
              <a:rPr lang="en-US" sz="1200" dirty="0" err="1"/>
              <a:t>Cozi</a:t>
            </a:r>
            <a:r>
              <a:rPr lang="en-US" sz="1200" dirty="0"/>
              <a:t> / Thermo 49C Ozone Monitor. https://amof.ac.uk/instruments/cozi-thermo-49c-ozone-monitor/ (accessed May 5, 2022).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General Considerations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4724400" cy="2590800"/>
          </a:xfrm>
        </p:spPr>
        <p:txBody>
          <a:bodyPr/>
          <a:lstStyle/>
          <a:p>
            <a:r>
              <a:rPr lang="en-US" sz="2400" dirty="0"/>
              <a:t>pH’s taken on a Hanna edge pH meter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Buffers stored at ~60 ℃ in a </a:t>
            </a:r>
            <a:r>
              <a:rPr lang="en-US" sz="2400" dirty="0" err="1"/>
              <a:t>LabLine</a:t>
            </a:r>
            <a:r>
              <a:rPr lang="en-US" sz="2400" dirty="0"/>
              <a:t> </a:t>
            </a:r>
            <a:r>
              <a:rPr lang="en-US" sz="2400" dirty="0" err="1"/>
              <a:t>Aquabath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Spectroscopy performed at room temperature and pressure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280C3-6272-4279-8DD3-CB191A6D598A}"/>
              </a:ext>
            </a:extLst>
          </p:cNvPr>
          <p:cNvSpPr txBox="1"/>
          <p:nvPr/>
        </p:nvSpPr>
        <p:spPr>
          <a:xfrm>
            <a:off x="2789556" y="6180892"/>
            <a:ext cx="63634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</a:t>
            </a:r>
            <a:r>
              <a:rPr lang="en-US" sz="1200" dirty="0" err="1"/>
              <a:t>ph</a:t>
            </a:r>
            <a:r>
              <a:rPr lang="en-US" sz="1200" dirty="0"/>
              <a:t> and ORP meter - HI2002-01: Hanna Instruments. </a:t>
            </a:r>
          </a:p>
          <a:p>
            <a:r>
              <a:rPr lang="en-US" sz="1200" dirty="0"/>
              <a:t>https://www.hannainst.com/edge-dedicated-ph-orp-meter.html?hsLang=en (accessed May 5, 2022).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A4FB-F246-4650-8135-97D73744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79712"/>
            <a:ext cx="3596918" cy="42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Buffer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4E6-F0A6-13F3-B420-6CE235C5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8300"/>
            <a:ext cx="7772400" cy="2057400"/>
          </a:xfrm>
        </p:spPr>
        <p:txBody>
          <a:bodyPr/>
          <a:lstStyle/>
          <a:p>
            <a:r>
              <a:rPr lang="en-US" sz="2400" dirty="0"/>
              <a:t>Twelve buffers were prepared and tested: two per person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Each buffer was made using 0.20 M stock solutions and measured with 100 mL graduated cylinders</a:t>
            </a:r>
          </a:p>
          <a:p>
            <a:endParaRPr lang="en-US" sz="2400" dirty="0"/>
          </a:p>
          <a:p>
            <a:r>
              <a:rPr lang="en-US" sz="2400" dirty="0"/>
              <a:t>4.48 pH buffer created by mixing 25.0 mL D.I H</a:t>
            </a:r>
            <a:r>
              <a:rPr lang="en-US" sz="2400" baseline="-25000" dirty="0"/>
              <a:t>2</a:t>
            </a:r>
            <a:r>
              <a:rPr lang="en-US" sz="2400" dirty="0"/>
              <a:t>O, 25.0 mL NaOH, and 50.0 mL </a:t>
            </a:r>
            <a:r>
              <a:rPr lang="en-US" sz="2400" dirty="0" err="1"/>
              <a:t>AcOH</a:t>
            </a:r>
            <a:r>
              <a:rPr lang="en-US" sz="2400" dirty="0"/>
              <a:t> into a 100 mL plastic bottle</a:t>
            </a:r>
          </a:p>
          <a:p>
            <a:endParaRPr lang="en-US" sz="2400" dirty="0"/>
          </a:p>
          <a:p>
            <a:r>
              <a:rPr lang="en-US" sz="2400" dirty="0"/>
              <a:t>10.21 pH buffer created by mixing 15.0 mL D.I H</a:t>
            </a:r>
            <a:r>
              <a:rPr lang="en-US" sz="2400" baseline="-25000" dirty="0"/>
              <a:t>2</a:t>
            </a:r>
            <a:r>
              <a:rPr lang="en-US" sz="2400" dirty="0"/>
              <a:t>O, 30.0 mL NaOH, and </a:t>
            </a:r>
            <a:r>
              <a:rPr lang="en-US" sz="2400" dirty="0" err="1"/>
              <a:t>and</a:t>
            </a:r>
            <a:r>
              <a:rPr lang="en-US" sz="2400" dirty="0"/>
              <a:t> 50.1 mL of H</a:t>
            </a:r>
            <a:r>
              <a:rPr lang="en-US" sz="2400" baseline="-25000" dirty="0"/>
              <a:t>3</a:t>
            </a:r>
            <a:r>
              <a:rPr lang="en-US" sz="2400" dirty="0"/>
              <a:t>BO</a:t>
            </a:r>
            <a:r>
              <a:rPr lang="en-US" sz="2400" baseline="-25000" dirty="0"/>
              <a:t>3</a:t>
            </a:r>
            <a:r>
              <a:rPr lang="en-US" sz="2400" dirty="0"/>
              <a:t> into a 100 mL glass bottle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05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ECC-7AE3-7B14-B261-C2EBF3D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All Buffers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CB90BC-C5A0-49C8-AA7C-0CDD720E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74760"/>
              </p:ext>
            </p:extLst>
          </p:nvPr>
        </p:nvGraphicFramePr>
        <p:xfrm>
          <a:off x="0" y="1143000"/>
          <a:ext cx="9144000" cy="571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10466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35687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85349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38238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545572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527230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106470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8940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37723771"/>
                    </a:ext>
                  </a:extLst>
                </a:gridCol>
              </a:tblGrid>
              <a:tr h="727364">
                <a:tc>
                  <a:txBody>
                    <a:bodyPr/>
                    <a:lstStyle/>
                    <a:p>
                      <a:r>
                        <a:rPr lang="en-US" dirty="0"/>
                        <a:t>HCl (mL)2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KCl</a:t>
                      </a:r>
                      <a:r>
                        <a:rPr lang="en-US" dirty="0"/>
                        <a:t>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AcOH</a:t>
                      </a:r>
                      <a:r>
                        <a:rPr lang="en-US" dirty="0"/>
                        <a:t>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PO</a:t>
                      </a:r>
                      <a:r>
                        <a:rPr lang="en-US" baseline="-25000" dirty="0"/>
                        <a:t>4 </a:t>
                      </a:r>
                      <a:r>
                        <a:rPr lang="en-US" dirty="0"/>
                        <a:t>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BO</a:t>
                      </a:r>
                      <a:r>
                        <a:rPr lang="en-US" baseline="-25000" dirty="0"/>
                        <a:t>3 </a:t>
                      </a:r>
                      <a:r>
                        <a:rPr lang="en-US" dirty="0"/>
                        <a:t>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NaOH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O </a:t>
                      </a:r>
                      <a:r>
                        <a:rPr lang="en-US" dirty="0"/>
                        <a:t>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(mins)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617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9948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8187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802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8492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0269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62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5055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0971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6847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4128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5971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042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51289</TotalTime>
  <Words>1075</Words>
  <Application>Microsoft Office PowerPoint</Application>
  <PresentationFormat>On-screen Show (4:3)</PresentationFormat>
  <Paragraphs>222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Times</vt:lpstr>
      <vt:lpstr>Blank Presentation</vt:lpstr>
      <vt:lpstr>Determination of pH-Dependent Aspirin Hydrolysis Rate Constants</vt:lpstr>
      <vt:lpstr>Overview</vt:lpstr>
      <vt:lpstr>Aspirin Information</vt:lpstr>
      <vt:lpstr>Possible Mechanisms</vt:lpstr>
      <vt:lpstr>Possible Mechanisms</vt:lpstr>
      <vt:lpstr>Experimental: General Considerations</vt:lpstr>
      <vt:lpstr>Experimental: General Considerations Cont.</vt:lpstr>
      <vt:lpstr>Experimental: Buffer Procedure</vt:lpstr>
      <vt:lpstr>Experimental: All Buffers</vt:lpstr>
      <vt:lpstr>Experimental: Continued</vt:lpstr>
      <vt:lpstr>Experimental: Continued 2</vt:lpstr>
      <vt:lpstr>Results and Discussion</vt:lpstr>
      <vt:lpstr>Results and Discussion: Literature Comparison</vt:lpstr>
      <vt:lpstr>Results and Discussion: Region A</vt:lpstr>
      <vt:lpstr>Results and Discussion: Region B</vt:lpstr>
      <vt:lpstr>Results and Discussion: Region C</vt:lpstr>
      <vt:lpstr>Results and Discussion: Region D</vt:lpstr>
      <vt:lpstr>Conclusion</vt:lpstr>
      <vt:lpstr>Questions?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Oxidative Requirements for Homogeneous Platinum-Catalyzed Methane Functionalization</dc:title>
  <dc:creator>Bercaw Group</dc:creator>
  <cp:lastModifiedBy>Steven Nixon</cp:lastModifiedBy>
  <cp:revision>718</cp:revision>
  <cp:lastPrinted>2013-04-06T10:03:37Z</cp:lastPrinted>
  <dcterms:created xsi:type="dcterms:W3CDTF">2013-04-07T18:12:45Z</dcterms:created>
  <dcterms:modified xsi:type="dcterms:W3CDTF">2022-05-09T06:07:56Z</dcterms:modified>
</cp:coreProperties>
</file>