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7" r:id="rId8"/>
    <p:sldId id="262" r:id="rId9"/>
    <p:sldId id="277" r:id="rId10"/>
    <p:sldId id="268" r:id="rId11"/>
    <p:sldId id="263" r:id="rId12"/>
    <p:sldId id="272" r:id="rId13"/>
    <p:sldId id="273" r:id="rId14"/>
    <p:sldId id="269" r:id="rId15"/>
    <p:sldId id="264" r:id="rId16"/>
    <p:sldId id="278" r:id="rId17"/>
    <p:sldId id="270" r:id="rId18"/>
    <p:sldId id="265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6E8AAE-6575-4AB3-A996-18AF234CC856}" v="478" dt="2024-12-31T14:05:52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Artemov" userId="4a07fd3f-84fa-41d0-b8eb-59edd66de624" providerId="ADAL" clId="{A16E8AAE-6575-4AB3-A996-18AF234CC856}"/>
    <pc:docChg chg="modSld">
      <pc:chgData name="Aleksandr Artemov" userId="4a07fd3f-84fa-41d0-b8eb-59edd66de624" providerId="ADAL" clId="{A16E8AAE-6575-4AB3-A996-18AF234CC856}" dt="2025-01-06T10:31:33.454" v="1" actId="20577"/>
      <pc:docMkLst>
        <pc:docMk/>
      </pc:docMkLst>
      <pc:sldChg chg="modSp mod">
        <pc:chgData name="Aleksandr Artemov" userId="4a07fd3f-84fa-41d0-b8eb-59edd66de624" providerId="ADAL" clId="{A16E8AAE-6575-4AB3-A996-18AF234CC856}" dt="2025-01-06T10:31:33.454" v="1" actId="20577"/>
        <pc:sldMkLst>
          <pc:docMk/>
          <pc:sldMk cId="1703167284" sldId="265"/>
        </pc:sldMkLst>
        <pc:graphicFrameChg chg="modGraphic">
          <ac:chgData name="Aleksandr Artemov" userId="4a07fd3f-84fa-41d0-b8eb-59edd66de624" providerId="ADAL" clId="{A16E8AAE-6575-4AB3-A996-18AF234CC856}" dt="2025-01-06T10:31:33.454" v="1" actId="20577"/>
          <ac:graphicFrameMkLst>
            <pc:docMk/>
            <pc:sldMk cId="1703167284" sldId="265"/>
            <ac:graphicFrameMk id="4" creationId="{E21B8B38-2C71-82E7-64AA-DC906BB2453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Sales &amp; Gross Profit</a:t>
            </a:r>
          </a:p>
        </c:rich>
      </c:tx>
      <c:layout>
        <c:manualLayout>
          <c:xMode val="edge"/>
          <c:yMode val="edge"/>
          <c:x val="9.9205277819246675E-3"/>
          <c:y val="9.28362573099415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Comission Profit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1365</c:v>
                </c:pt>
                <c:pt idx="1">
                  <c:v>11880</c:v>
                </c:pt>
                <c:pt idx="2">
                  <c:v>35820</c:v>
                </c:pt>
                <c:pt idx="3">
                  <c:v>71040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9F-4B1A-AE00-4CDE821A3B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Coach App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1680</c:v>
                </c:pt>
                <c:pt idx="3">
                  <c:v>23520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0-4956-8D0C-9CC53F7D9C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1365</c:v>
                </c:pt>
                <c:pt idx="1">
                  <c:v>11880</c:v>
                </c:pt>
                <c:pt idx="2">
                  <c:v>37500</c:v>
                </c:pt>
                <c:pt idx="3">
                  <c:v>94560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B0-4956-8D0C-9CC53F7D9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axId val="490625744"/>
        <c:axId val="490625104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glow>
                <a:schemeClr val="accent1">
                  <a:alpha val="40000"/>
                </a:schemeClr>
              </a:glow>
              <a:softEdge rad="0"/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4.3817379283695106E-2"/>
                  <c:y val="-0.16246345029239767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B0-4956-8D0C-9CC53F7D9CC7}"/>
                </c:ext>
              </c:extLst>
            </c:dLbl>
            <c:dLbl>
              <c:idx val="1"/>
              <c:layout>
                <c:manualLayout>
                  <c:x val="-6.0857471227354312E-2"/>
                  <c:y val="-0.13461257309941521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B0-4956-8D0C-9CC53F7D9CC7}"/>
                </c:ext>
              </c:extLst>
            </c:dLbl>
            <c:dLbl>
              <c:idx val="2"/>
              <c:layout>
                <c:manualLayout>
                  <c:x val="-6.0857471227354312E-2"/>
                  <c:y val="-0.1531798245614035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B0-4956-8D0C-9CC53F7D9CC7}"/>
                </c:ext>
              </c:extLst>
            </c:dLbl>
            <c:dLbl>
              <c:idx val="3"/>
              <c:layout>
                <c:manualLayout>
                  <c:x val="-0.11928064360561454"/>
                  <c:y val="-0.1067616959064327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AB0-4956-8D0C-9CC53F7D9CC7}"/>
                </c:ext>
              </c:extLst>
            </c:dLbl>
            <c:numFmt formatCode="&quot;$&quot;#,##0" sourceLinked="0"/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13650</c:v>
                </c:pt>
                <c:pt idx="1">
                  <c:v>79200</c:v>
                </c:pt>
                <c:pt idx="2">
                  <c:v>179100</c:v>
                </c:pt>
                <c:pt idx="3">
                  <c:v>358200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9F-4B1A-AE00-4CDE821A3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2403472"/>
        <c:axId val="1072406352"/>
      </c:line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1000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</c:valAx>
      <c:valAx>
        <c:axId val="1072406352"/>
        <c:scaling>
          <c:orientation val="minMax"/>
        </c:scaling>
        <c:delete val="0"/>
        <c:axPos val="r"/>
        <c:numFmt formatCode="&quot;$&quot;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2403472"/>
        <c:crosses val="max"/>
        <c:crossBetween val="between"/>
      </c:valAx>
      <c:catAx>
        <c:axId val="10724034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72406352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12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1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68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64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1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96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2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45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1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64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76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rtemov21@gmail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CCF6-7F52-7397-8294-CBDE4BC2A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Pitch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B708F-D406-FE06-A6BF-B7A80D3EA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Aleksandr Artemov</a:t>
            </a:r>
          </a:p>
        </p:txBody>
      </p:sp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90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25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(1/2) – Scout market (B2B)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5724A-1726-4134-71DB-9713D676A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477925"/>
                <a:ext cx="10846980" cy="9394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Price Formula for one game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𝑠𝑐𝑜𝑢𝑡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training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application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service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support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Comission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5724A-1726-4134-71DB-9713D676A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477925"/>
                <a:ext cx="10846980" cy="939430"/>
              </a:xfrm>
              <a:blipFill>
                <a:blip r:embed="rId2"/>
                <a:stretch>
                  <a:fillRect l="-281" t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213397-3315-5234-121C-0123B63B9AB3}"/>
              </a:ext>
            </a:extLst>
          </p:cNvPr>
          <p:cNvSpPr txBox="1">
            <a:spLocks/>
          </p:cNvSpPr>
          <p:nvPr/>
        </p:nvSpPr>
        <p:spPr>
          <a:xfrm>
            <a:off x="838200" y="2498816"/>
            <a:ext cx="10708758" cy="848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 for BW Handball leagues (4-7)</a:t>
            </a:r>
          </a:p>
          <a:p>
            <a:r>
              <a:rPr lang="en-US" dirty="0"/>
              <a:t>Also there are more leagues below 7 and there are more games but for now I took only those divisions which I found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35D931-C0BE-D1AC-39CD-5EB88824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022551"/>
              </p:ext>
            </p:extLst>
          </p:nvPr>
        </p:nvGraphicFramePr>
        <p:xfrm>
          <a:off x="976423" y="3429000"/>
          <a:ext cx="107087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811">
                  <a:extLst>
                    <a:ext uri="{9D8B030D-6E8A-4147-A177-3AD203B41FA5}">
                      <a16:colId xmlns:a16="http://schemas.microsoft.com/office/drawing/2014/main" val="140546102"/>
                    </a:ext>
                  </a:extLst>
                </a:gridCol>
                <a:gridCol w="1754115">
                  <a:extLst>
                    <a:ext uri="{9D8B030D-6E8A-4147-A177-3AD203B41FA5}">
                      <a16:colId xmlns:a16="http://schemas.microsoft.com/office/drawing/2014/main" val="2418764701"/>
                    </a:ext>
                  </a:extLst>
                </a:gridCol>
                <a:gridCol w="2169111">
                  <a:extLst>
                    <a:ext uri="{9D8B030D-6E8A-4147-A177-3AD203B41FA5}">
                      <a16:colId xmlns:a16="http://schemas.microsoft.com/office/drawing/2014/main" val="3679167107"/>
                    </a:ext>
                  </a:extLst>
                </a:gridCol>
                <a:gridCol w="1956306">
                  <a:extLst>
                    <a:ext uri="{9D8B030D-6E8A-4147-A177-3AD203B41FA5}">
                      <a16:colId xmlns:a16="http://schemas.microsoft.com/office/drawing/2014/main" val="1807165037"/>
                    </a:ext>
                  </a:extLst>
                </a:gridCol>
                <a:gridCol w="1871415">
                  <a:extLst>
                    <a:ext uri="{9D8B030D-6E8A-4147-A177-3AD203B41FA5}">
                      <a16:colId xmlns:a16="http://schemas.microsoft.com/office/drawing/2014/main" val="301348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teams in 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Games per 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in 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9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Regional Ligue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Oberliga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9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Verbandsliga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54600$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Landesliga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79200$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Legues</a:t>
                      </a:r>
                      <a:r>
                        <a:rPr lang="en-US" dirty="0"/>
                        <a:t> BW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179100$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Country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Sum(10)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1791000$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Sports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7164000$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8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8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(2/2) – Coach App Market (B2C)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213397-3315-5234-121C-0123B63B9AB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353800" cy="848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 costs 10 euro per month for one coach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35D931-C0BE-D1AC-39CD-5EB888242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227269"/>
              </p:ext>
            </p:extLst>
          </p:nvPr>
        </p:nvGraphicFramePr>
        <p:xfrm>
          <a:off x="912628" y="2200592"/>
          <a:ext cx="9836888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86">
                  <a:extLst>
                    <a:ext uri="{9D8B030D-6E8A-4147-A177-3AD203B41FA5}">
                      <a16:colId xmlns:a16="http://schemas.microsoft.com/office/drawing/2014/main" val="140546102"/>
                    </a:ext>
                  </a:extLst>
                </a:gridCol>
                <a:gridCol w="1971451">
                  <a:extLst>
                    <a:ext uri="{9D8B030D-6E8A-4147-A177-3AD203B41FA5}">
                      <a16:colId xmlns:a16="http://schemas.microsoft.com/office/drawing/2014/main" val="2418764701"/>
                    </a:ext>
                  </a:extLst>
                </a:gridCol>
                <a:gridCol w="2437866">
                  <a:extLst>
                    <a:ext uri="{9D8B030D-6E8A-4147-A177-3AD203B41FA5}">
                      <a16:colId xmlns:a16="http://schemas.microsoft.com/office/drawing/2014/main" val="3679167107"/>
                    </a:ext>
                  </a:extLst>
                </a:gridCol>
                <a:gridCol w="2103285">
                  <a:extLst>
                    <a:ext uri="{9D8B030D-6E8A-4147-A177-3AD203B41FA5}">
                      <a16:colId xmlns:a16="http://schemas.microsoft.com/office/drawing/2014/main" val="3013486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divisions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teams in div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in Euro/per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9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Regional Ligue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4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Oberliga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98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Verbandsliga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40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Landesliga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41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err="1"/>
                        <a:t>Legues</a:t>
                      </a:r>
                      <a:r>
                        <a:rPr lang="en-US" dirty="0"/>
                        <a:t> BW 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095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Country </a:t>
                      </a:r>
                      <a:r>
                        <a:rPr lang="en-US" dirty="0" err="1"/>
                        <a:t>divs</a:t>
                      </a:r>
                      <a:r>
                        <a:rPr lang="en-US" dirty="0"/>
                        <a:t> Sum(10)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Different Sports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78400$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88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4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German Handball Divisions</a:t>
            </a:r>
          </a:p>
        </p:txBody>
      </p:sp>
      <p:pic>
        <p:nvPicPr>
          <p:cNvPr id="10" name="Picture 9" descr="A diagram of a computer">
            <a:extLst>
              <a:ext uri="{FF2B5EF4-FFF2-40B4-BE49-F238E27FC236}">
                <a16:creationId xmlns:a16="http://schemas.microsoft.com/office/drawing/2014/main" id="{8F6D542C-59AA-A7BA-43D2-0DBA7711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62" y="1419225"/>
            <a:ext cx="9058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1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8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MVP/Product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24A-1726-4134-71DB-9713D676A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233" y="1515800"/>
            <a:ext cx="1205021" cy="59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C5F773-3061-E398-480F-DAD6F27A7486}"/>
              </a:ext>
            </a:extLst>
          </p:cNvPr>
          <p:cNvSpPr txBox="1">
            <a:spLocks/>
          </p:cNvSpPr>
          <p:nvPr/>
        </p:nvSpPr>
        <p:spPr>
          <a:xfrm>
            <a:off x="8390859" y="1515800"/>
            <a:ext cx="1090723" cy="44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DE61A-CC5E-7B6D-9BA5-64AB33DC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16" y="2114398"/>
            <a:ext cx="5170964" cy="36424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8808D1-09AD-26C0-3CD8-22DDAA58D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56" y="2114398"/>
            <a:ext cx="5382728" cy="36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15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384B9-4968-8EDA-0CC5-C93307BB6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8AFB-48FD-6252-DEF9-62BD2AC1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MVP/Product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C084-91F9-98C3-138D-34D9A1FD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233" y="1515800"/>
            <a:ext cx="1205021" cy="598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Before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7CAE73-2FE5-4A1C-13E0-38B24EAB7990}"/>
              </a:ext>
            </a:extLst>
          </p:cNvPr>
          <p:cNvSpPr txBox="1">
            <a:spLocks/>
          </p:cNvSpPr>
          <p:nvPr/>
        </p:nvSpPr>
        <p:spPr>
          <a:xfrm>
            <a:off x="8390859" y="1515800"/>
            <a:ext cx="1090723" cy="440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EE822-E6A8-67CE-48E7-0A16DB22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74" y="2114398"/>
            <a:ext cx="5706138" cy="4074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41CF5B-D3DB-AB0C-BE5A-7CA666791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8" y="2114398"/>
            <a:ext cx="5642344" cy="7941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EF0841-A8C9-3FE2-5954-4EB1E7B33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024" y="2926452"/>
            <a:ext cx="764558" cy="2945216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4A3AB8-5FCF-5FFF-67A4-20161BF9EF25}"/>
              </a:ext>
            </a:extLst>
          </p:cNvPr>
          <p:cNvSpPr txBox="1">
            <a:spLocks/>
          </p:cNvSpPr>
          <p:nvPr/>
        </p:nvSpPr>
        <p:spPr>
          <a:xfrm>
            <a:off x="7419014" y="4151844"/>
            <a:ext cx="1298010" cy="440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New values</a:t>
            </a:r>
          </a:p>
        </p:txBody>
      </p:sp>
    </p:spTree>
    <p:extLst>
      <p:ext uri="{BB962C8B-B14F-4D97-AF65-F5344CB8AC3E}">
        <p14:creationId xmlns:p14="http://schemas.microsoft.com/office/powerpoint/2010/main" val="328843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b="1" dirty="0">
                <a:solidFill>
                  <a:schemeClr val="accent3"/>
                </a:solidFill>
              </a:rPr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4" name="Content Placeholder 7" descr="Table">
            <a:extLst>
              <a:ext uri="{FF2B5EF4-FFF2-40B4-BE49-F238E27FC236}">
                <a16:creationId xmlns:a16="http://schemas.microsoft.com/office/drawing/2014/main" id="{E21B8B38-2C71-82E7-64AA-DC906BB24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427532"/>
              </p:ext>
            </p:extLst>
          </p:nvPr>
        </p:nvGraphicFramePr>
        <p:xfrm>
          <a:off x="838199" y="1351181"/>
          <a:ext cx="104342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174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472809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472809">
                  <a:extLst>
                    <a:ext uri="{9D8B030D-6E8A-4147-A177-3AD203B41FA5}">
                      <a16:colId xmlns:a16="http://schemas.microsoft.com/office/drawing/2014/main" val="3520009098"/>
                    </a:ext>
                  </a:extLst>
                </a:gridCol>
                <a:gridCol w="1472809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472809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  <a:gridCol w="1472809">
                  <a:extLst>
                    <a:ext uri="{9D8B030D-6E8A-4147-A177-3AD203B41FA5}">
                      <a16:colId xmlns:a16="http://schemas.microsoft.com/office/drawing/2014/main" val="202469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5</a:t>
                      </a: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</a:t>
                      </a: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</a:t>
                      </a: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4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4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YR5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13,650 (1 div)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$79,200 (8 div)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179,100 (BW)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358,200 (2 </a:t>
                      </a:r>
                      <a:r>
                        <a:rPr lang="en-US" sz="1200" spc="-5" dirty="0" err="1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lig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) 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1,790,000 (all)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Average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Commission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15%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20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20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25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Commission 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$1,365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$11,880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$35,820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$71,040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$447,500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Coach Application Subscription/year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-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-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$1,680 (1 div)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$23,520 (BW)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$235,200 (all)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1,365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$11,880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37,600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94,560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$682.700</a:t>
                      </a:r>
                      <a:endParaRPr lang="en-US"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5" name="Content Placeholder 10" descr="Chart">
            <a:extLst>
              <a:ext uri="{FF2B5EF4-FFF2-40B4-BE49-F238E27FC236}">
                <a16:creationId xmlns:a16="http://schemas.microsoft.com/office/drawing/2014/main" id="{68C5D55F-77B6-1637-F7CA-E6767223A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405167"/>
              </p:ext>
            </p:extLst>
          </p:nvPr>
        </p:nvGraphicFramePr>
        <p:xfrm>
          <a:off x="838200" y="3756875"/>
          <a:ext cx="10434216" cy="273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316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b="1" dirty="0">
                <a:solidFill>
                  <a:schemeClr val="accent3"/>
                </a:solidFill>
              </a:rPr>
              <a:t>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6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24A-1726-4134-71DB-9713D676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Aleksandr Artemov</a:t>
            </a:r>
          </a:p>
          <a:p>
            <a:r>
              <a:rPr lang="en-US" dirty="0"/>
              <a:t>Needs: Sales, Communication, Business person </a:t>
            </a:r>
          </a:p>
        </p:txBody>
      </p:sp>
    </p:spTree>
    <p:extLst>
      <p:ext uri="{BB962C8B-B14F-4D97-AF65-F5344CB8AC3E}">
        <p14:creationId xmlns:p14="http://schemas.microsoft.com/office/powerpoint/2010/main" val="1706330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ED85-6218-EBE0-023F-9E24D6DBC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0E94C-844D-B906-3266-77D1FF54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alexartemov21@gmail.com</a:t>
            </a:r>
            <a:endParaRPr lang="en-US" dirty="0"/>
          </a:p>
          <a:p>
            <a:r>
              <a:rPr lang="en-US" dirty="0"/>
              <a:t>Tel: +4917684663707</a:t>
            </a:r>
          </a:p>
        </p:txBody>
      </p:sp>
    </p:spTree>
    <p:extLst>
      <p:ext uri="{BB962C8B-B14F-4D97-AF65-F5344CB8AC3E}">
        <p14:creationId xmlns:p14="http://schemas.microsoft.com/office/powerpoint/2010/main" val="377616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24A-1726-4134-71DB-9713D676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Situation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Medium and small sport leagues (handball) struggling to collect full game statistics due to old-fashioned applications and furthermore coaches can’t better to prepare for their rivals</a:t>
            </a: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Pain Points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Data Deficiency: Lack of data and statistics for sport leagues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Old Fashioned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</a:rPr>
              <a:t>Applcations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: Applications are using old frameworks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b="1" dirty="0">
                <a:solidFill>
                  <a:schemeClr val="accent3"/>
                </a:solidFill>
              </a:rPr>
              <a:t>Solution</a:t>
            </a:r>
          </a:p>
          <a:p>
            <a:r>
              <a:rPr lang="en-US" dirty="0"/>
              <a:t>Timeline/Traction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24A-1726-4134-71DB-9713D676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product</a:t>
            </a:r>
          </a:p>
          <a:p>
            <a:pPr lvl="1"/>
            <a:r>
              <a:rPr lang="en-US" dirty="0"/>
              <a:t>We offer an intuitive, affordable software for collecting full sport statistics, which in future could be used by coaches and teams</a:t>
            </a:r>
          </a:p>
          <a:p>
            <a:r>
              <a:rPr lang="en-US" dirty="0"/>
              <a:t>Key features</a:t>
            </a:r>
          </a:p>
          <a:p>
            <a:pPr lvl="1"/>
            <a:r>
              <a:rPr lang="en-US" dirty="0"/>
              <a:t>Full Statistics Coverage: Collect full statistics of games </a:t>
            </a:r>
          </a:p>
          <a:p>
            <a:pPr lvl="1"/>
            <a:r>
              <a:rPr lang="en-US" dirty="0"/>
              <a:t>User-Friendly interface: Easy to navigate and adding new features for comfort of scouts</a:t>
            </a:r>
          </a:p>
          <a:p>
            <a:pPr lvl="1"/>
            <a:r>
              <a:rPr lang="en-US" dirty="0"/>
              <a:t>Comprehensive Support: Includes better tutorials and customer support to help users get started quickly.</a:t>
            </a:r>
          </a:p>
          <a:p>
            <a:pPr lvl="1"/>
            <a:r>
              <a:rPr lang="en-US" dirty="0"/>
              <a:t>AI: ??? Full Analysis for coaches??</a:t>
            </a:r>
          </a:p>
        </p:txBody>
      </p:sp>
    </p:spTree>
    <p:extLst>
      <p:ext uri="{BB962C8B-B14F-4D97-AF65-F5344CB8AC3E}">
        <p14:creationId xmlns:p14="http://schemas.microsoft.com/office/powerpoint/2010/main" val="325072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C8F3-39E0-E412-7EF4-6CB3C83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D9E-48D9-8DB1-A22C-5E9E767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952"/>
          </a:xfrm>
        </p:spPr>
        <p:txBody>
          <a:bodyPr>
            <a:normAutofit/>
          </a:bodyPr>
          <a:lstStyle/>
          <a:p>
            <a:r>
              <a:rPr lang="en-US" dirty="0"/>
              <a:t>Problem/Hypothesis</a:t>
            </a:r>
          </a:p>
          <a:p>
            <a:r>
              <a:rPr lang="en-US" dirty="0"/>
              <a:t>Solution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Timeline</a:t>
            </a:r>
          </a:p>
          <a:p>
            <a:r>
              <a:rPr lang="en-US" dirty="0"/>
              <a:t>Market</a:t>
            </a:r>
          </a:p>
          <a:p>
            <a:r>
              <a:rPr lang="en-US" dirty="0"/>
              <a:t>MVP/Product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Team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8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5BF3-38FD-6199-2C85-AFB27185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(1/2)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E9DD38-DE49-80CC-DC8D-4680431D812D}"/>
              </a:ext>
            </a:extLst>
          </p:cNvPr>
          <p:cNvCxnSpPr>
            <a:cxnSpLocks/>
          </p:cNvCxnSpPr>
          <p:nvPr/>
        </p:nvCxnSpPr>
        <p:spPr>
          <a:xfrm flipH="1">
            <a:off x="4804356" y="2871055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BA450C-A3B9-9F55-47D6-ABEB5C882CE6}"/>
              </a:ext>
            </a:extLst>
          </p:cNvPr>
          <p:cNvCxnSpPr>
            <a:cxnSpLocks/>
          </p:cNvCxnSpPr>
          <p:nvPr/>
        </p:nvCxnSpPr>
        <p:spPr>
          <a:xfrm flipH="1">
            <a:off x="1340719" y="2871055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855AD5-A7F3-07E8-6DE1-0E75C46662E5}"/>
              </a:ext>
            </a:extLst>
          </p:cNvPr>
          <p:cNvSpPr txBox="1"/>
          <p:nvPr/>
        </p:nvSpPr>
        <p:spPr>
          <a:xfrm>
            <a:off x="3999122" y="3682402"/>
            <a:ext cx="16805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Development process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29AF10A-95A5-E382-183A-500E48B00DD6}"/>
              </a:ext>
            </a:extLst>
          </p:cNvPr>
          <p:cNvCxnSpPr>
            <a:cxnSpLocks/>
          </p:cNvCxnSpPr>
          <p:nvPr/>
        </p:nvCxnSpPr>
        <p:spPr>
          <a:xfrm flipH="1">
            <a:off x="6593899" y="2074418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D079243-A442-DC7C-8E4B-685B917CF70F}"/>
              </a:ext>
            </a:extLst>
          </p:cNvPr>
          <p:cNvSpPr txBox="1"/>
          <p:nvPr/>
        </p:nvSpPr>
        <p:spPr>
          <a:xfrm>
            <a:off x="5609419" y="2062873"/>
            <a:ext cx="185369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97E383-127D-8E08-7D19-D2B13909013D}"/>
              </a:ext>
            </a:extLst>
          </p:cNvPr>
          <p:cNvCxnSpPr>
            <a:cxnSpLocks/>
          </p:cNvCxnSpPr>
          <p:nvPr/>
        </p:nvCxnSpPr>
        <p:spPr>
          <a:xfrm flipH="1">
            <a:off x="3049446" y="2062873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5B5A38-90EC-F4E5-1567-6B1632C6D1A9}"/>
              </a:ext>
            </a:extLst>
          </p:cNvPr>
          <p:cNvSpPr txBox="1"/>
          <p:nvPr/>
        </p:nvSpPr>
        <p:spPr>
          <a:xfrm>
            <a:off x="477760" y="2620221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January 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AF73E0-2F62-97A7-EB07-3DC548F0C722}"/>
              </a:ext>
            </a:extLst>
          </p:cNvPr>
          <p:cNvSpPr txBox="1"/>
          <p:nvPr/>
        </p:nvSpPr>
        <p:spPr>
          <a:xfrm>
            <a:off x="2221118" y="2915728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March 2025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424C80-1A8A-50AE-4239-BD7FF61E521F}"/>
              </a:ext>
            </a:extLst>
          </p:cNvPr>
          <p:cNvSpPr txBox="1"/>
          <p:nvPr/>
        </p:nvSpPr>
        <p:spPr>
          <a:xfrm>
            <a:off x="3941396" y="2620220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May 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32CBFD-5B36-2CF9-4DED-F768A2046604}"/>
              </a:ext>
            </a:extLst>
          </p:cNvPr>
          <p:cNvSpPr txBox="1"/>
          <p:nvPr/>
        </p:nvSpPr>
        <p:spPr>
          <a:xfrm>
            <a:off x="5730941" y="2885765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September 2025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6EC16F6-E040-231E-567B-99789CE5038A}"/>
              </a:ext>
            </a:extLst>
          </p:cNvPr>
          <p:cNvCxnSpPr>
            <a:cxnSpLocks/>
          </p:cNvCxnSpPr>
          <p:nvPr/>
        </p:nvCxnSpPr>
        <p:spPr>
          <a:xfrm flipH="1">
            <a:off x="8187174" y="2859509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BD30B42-5169-BF08-F4A2-7D5AA30A80E7}"/>
              </a:ext>
            </a:extLst>
          </p:cNvPr>
          <p:cNvSpPr txBox="1"/>
          <p:nvPr/>
        </p:nvSpPr>
        <p:spPr>
          <a:xfrm>
            <a:off x="7381940" y="3670856"/>
            <a:ext cx="16805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Finish 1</a:t>
            </a:r>
            <a:r>
              <a:rPr lang="en-US" sz="1600" baseline="30000" dirty="0"/>
              <a:t>st</a:t>
            </a:r>
            <a:r>
              <a:rPr lang="en-US" sz="1600" dirty="0"/>
              <a:t> season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F2B660-EEA2-0FEF-4433-D8B06F9EAC50}"/>
              </a:ext>
            </a:extLst>
          </p:cNvPr>
          <p:cNvSpPr txBox="1"/>
          <p:nvPr/>
        </p:nvSpPr>
        <p:spPr>
          <a:xfrm>
            <a:off x="7324213" y="2620219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March 2026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B6E3A2-6FD1-0B3D-AADA-4CA853BA9A45}"/>
              </a:ext>
            </a:extLst>
          </p:cNvPr>
          <p:cNvCxnSpPr>
            <a:cxnSpLocks/>
          </p:cNvCxnSpPr>
          <p:nvPr/>
        </p:nvCxnSpPr>
        <p:spPr>
          <a:xfrm>
            <a:off x="552156" y="2890380"/>
            <a:ext cx="11059622" cy="25348"/>
          </a:xfrm>
          <a:prstGeom prst="straightConnector1">
            <a:avLst/>
          </a:prstGeom>
          <a:ln w="12700">
            <a:solidFill>
              <a:srgbClr val="C8D2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BB82D40-B53F-E59D-523A-A09C17FEF3A1}"/>
              </a:ext>
            </a:extLst>
          </p:cNvPr>
          <p:cNvSpPr txBox="1"/>
          <p:nvPr/>
        </p:nvSpPr>
        <p:spPr>
          <a:xfrm>
            <a:off x="509698" y="3682402"/>
            <a:ext cx="16805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30BA84-9685-6F3D-FA21-7DC2C622A7C6}"/>
              </a:ext>
            </a:extLst>
          </p:cNvPr>
          <p:cNvSpPr txBox="1"/>
          <p:nvPr/>
        </p:nvSpPr>
        <p:spPr>
          <a:xfrm>
            <a:off x="5312227" y="4515835"/>
            <a:ext cx="173824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Development process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6F585E-2DD2-1C36-5590-A242048E557A}"/>
              </a:ext>
            </a:extLst>
          </p:cNvPr>
          <p:cNvCxnSpPr/>
          <p:nvPr/>
        </p:nvCxnSpPr>
        <p:spPr>
          <a:xfrm>
            <a:off x="815866" y="5979323"/>
            <a:ext cx="10647216" cy="2309"/>
          </a:xfrm>
          <a:prstGeom prst="straightConnector1">
            <a:avLst/>
          </a:prstGeom>
          <a:ln w="12700">
            <a:solidFill>
              <a:srgbClr val="C8D2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139852D-09E0-CEB9-92FA-4D4D17EA8EB8}"/>
              </a:ext>
            </a:extLst>
          </p:cNvPr>
          <p:cNvSpPr/>
          <p:nvPr/>
        </p:nvSpPr>
        <p:spPr>
          <a:xfrm>
            <a:off x="2404554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20833F-B411-2AE2-A34A-25C26F1177FE}"/>
              </a:ext>
            </a:extLst>
          </p:cNvPr>
          <p:cNvSpPr txBox="1"/>
          <p:nvPr/>
        </p:nvSpPr>
        <p:spPr>
          <a:xfrm>
            <a:off x="3440039" y="5272365"/>
            <a:ext cx="149761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Review by team</a:t>
            </a:r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0582328-0BCC-4965-D78B-AE05507DFED2}"/>
              </a:ext>
            </a:extLst>
          </p:cNvPr>
          <p:cNvSpPr/>
          <p:nvPr/>
        </p:nvSpPr>
        <p:spPr>
          <a:xfrm>
            <a:off x="5106190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2A2409-348C-C558-FF1F-8FA1E460D1EC}"/>
              </a:ext>
            </a:extLst>
          </p:cNvPr>
          <p:cNvSpPr txBox="1"/>
          <p:nvPr/>
        </p:nvSpPr>
        <p:spPr>
          <a:xfrm>
            <a:off x="9276403" y="5253831"/>
            <a:ext cx="192296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Suggestions for new feature</a:t>
            </a:r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5786107-7765-1D6A-9E3C-35609ADCF0AE}"/>
              </a:ext>
            </a:extLst>
          </p:cNvPr>
          <p:cNvSpPr/>
          <p:nvPr/>
        </p:nvSpPr>
        <p:spPr>
          <a:xfrm>
            <a:off x="8315826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E7D386-0FE5-9DA6-83C7-A902FF7B755B}"/>
              </a:ext>
            </a:extLst>
          </p:cNvPr>
          <p:cNvSpPr txBox="1"/>
          <p:nvPr/>
        </p:nvSpPr>
        <p:spPr>
          <a:xfrm>
            <a:off x="6107404" y="5263355"/>
            <a:ext cx="22000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Collecting feedback from client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BBA959-B6E6-141F-6900-19D69B836D0D}"/>
              </a:ext>
            </a:extLst>
          </p:cNvPr>
          <p:cNvSpPr txBox="1"/>
          <p:nvPr/>
        </p:nvSpPr>
        <p:spPr>
          <a:xfrm>
            <a:off x="552156" y="5253831"/>
            <a:ext cx="171241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Feature implementation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29488B5-5918-07BE-3D67-3D4ABF00E88C}"/>
              </a:ext>
            </a:extLst>
          </p:cNvPr>
          <p:cNvSpPr txBox="1"/>
          <p:nvPr/>
        </p:nvSpPr>
        <p:spPr>
          <a:xfrm>
            <a:off x="2218425" y="1643373"/>
            <a:ext cx="1680516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Discussion with clients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0B97B7-D706-7AAC-8C52-F2BDAC482FA0}"/>
              </a:ext>
            </a:extLst>
          </p:cNvPr>
          <p:cNvSpPr txBox="1"/>
          <p:nvPr/>
        </p:nvSpPr>
        <p:spPr>
          <a:xfrm>
            <a:off x="5753641" y="1348648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Test 1</a:t>
            </a:r>
            <a:r>
              <a:rPr lang="en-US" sz="1600" baseline="30000" dirty="0"/>
              <a:t>st</a:t>
            </a:r>
            <a:r>
              <a:rPr lang="en-US" sz="1600" dirty="0"/>
              <a:t> season for one sub Ligue of division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843D81-D4D7-AC9F-838C-791D95846C70}"/>
              </a:ext>
            </a:extLst>
          </p:cNvPr>
          <p:cNvSpPr txBox="1"/>
          <p:nvPr/>
        </p:nvSpPr>
        <p:spPr>
          <a:xfrm>
            <a:off x="9090365" y="2898267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September 2026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5A1E09-FDBD-64D9-EDD5-83C87DF46D83}"/>
              </a:ext>
            </a:extLst>
          </p:cNvPr>
          <p:cNvCxnSpPr>
            <a:cxnSpLocks/>
          </p:cNvCxnSpPr>
          <p:nvPr/>
        </p:nvCxnSpPr>
        <p:spPr>
          <a:xfrm flipH="1">
            <a:off x="9947759" y="2078286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230289-4B48-88C7-7123-34F41C928A0B}"/>
              </a:ext>
            </a:extLst>
          </p:cNvPr>
          <p:cNvSpPr txBox="1"/>
          <p:nvPr/>
        </p:nvSpPr>
        <p:spPr>
          <a:xfrm>
            <a:off x="9107501" y="1335679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Expand for all divisions in sub Ligue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A614-EDED-A799-B23F-0B1C34812CDC}"/>
              </a:ext>
            </a:extLst>
          </p:cNvPr>
          <p:cNvSpPr txBox="1"/>
          <p:nvPr/>
        </p:nvSpPr>
        <p:spPr>
          <a:xfrm>
            <a:off x="9116738" y="3415693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Start of Development of Coach App</a:t>
            </a:r>
          </a:p>
        </p:txBody>
      </p:sp>
    </p:spTree>
    <p:extLst>
      <p:ext uri="{BB962C8B-B14F-4D97-AF65-F5344CB8AC3E}">
        <p14:creationId xmlns:p14="http://schemas.microsoft.com/office/powerpoint/2010/main" val="88693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1CD80-6F9B-73F3-09F5-06E685B2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7725-F32B-284C-2664-9A7F228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(2/2)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A01E67-685D-D445-C6CC-E599DDC93A9F}"/>
              </a:ext>
            </a:extLst>
          </p:cNvPr>
          <p:cNvCxnSpPr>
            <a:cxnSpLocks/>
          </p:cNvCxnSpPr>
          <p:nvPr/>
        </p:nvCxnSpPr>
        <p:spPr>
          <a:xfrm flipH="1">
            <a:off x="4804356" y="2871055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E4DF58-6245-93B1-23AD-D7CC3F6298DD}"/>
              </a:ext>
            </a:extLst>
          </p:cNvPr>
          <p:cNvCxnSpPr>
            <a:cxnSpLocks/>
          </p:cNvCxnSpPr>
          <p:nvPr/>
        </p:nvCxnSpPr>
        <p:spPr>
          <a:xfrm flipH="1">
            <a:off x="1340719" y="2871055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5496485-8C2A-8292-6B12-7C91E3457CD1}"/>
              </a:ext>
            </a:extLst>
          </p:cNvPr>
          <p:cNvSpPr txBox="1"/>
          <p:nvPr/>
        </p:nvSpPr>
        <p:spPr>
          <a:xfrm>
            <a:off x="3999122" y="3682402"/>
            <a:ext cx="16805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Finish 3</a:t>
            </a:r>
            <a:r>
              <a:rPr lang="en-US" sz="1600" baseline="30000" dirty="0"/>
              <a:t>rd</a:t>
            </a:r>
            <a:r>
              <a:rPr lang="en-US" sz="1600" dirty="0"/>
              <a:t> season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2574A5-0AA5-C636-E1A0-6ACC711C0E6A}"/>
              </a:ext>
            </a:extLst>
          </p:cNvPr>
          <p:cNvCxnSpPr>
            <a:cxnSpLocks/>
          </p:cNvCxnSpPr>
          <p:nvPr/>
        </p:nvCxnSpPr>
        <p:spPr>
          <a:xfrm flipH="1">
            <a:off x="6593899" y="2074418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243193-CA94-3649-0F12-818A36E77969}"/>
              </a:ext>
            </a:extLst>
          </p:cNvPr>
          <p:cNvSpPr txBox="1"/>
          <p:nvPr/>
        </p:nvSpPr>
        <p:spPr>
          <a:xfrm>
            <a:off x="5609419" y="2062873"/>
            <a:ext cx="185369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6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C31CBA-4358-613C-0204-BA3AC2CC46A1}"/>
              </a:ext>
            </a:extLst>
          </p:cNvPr>
          <p:cNvCxnSpPr>
            <a:cxnSpLocks/>
          </p:cNvCxnSpPr>
          <p:nvPr/>
        </p:nvCxnSpPr>
        <p:spPr>
          <a:xfrm flipH="1">
            <a:off x="3049446" y="2062873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69722B9-3F6E-BADE-FF2F-10A0A83B6B67}"/>
              </a:ext>
            </a:extLst>
          </p:cNvPr>
          <p:cNvSpPr txBox="1"/>
          <p:nvPr/>
        </p:nvSpPr>
        <p:spPr>
          <a:xfrm>
            <a:off x="477760" y="2620221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March 2027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C708112-4F4E-2375-768C-297381ED2664}"/>
              </a:ext>
            </a:extLst>
          </p:cNvPr>
          <p:cNvSpPr txBox="1"/>
          <p:nvPr/>
        </p:nvSpPr>
        <p:spPr>
          <a:xfrm>
            <a:off x="2221118" y="2915728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September 2027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50B5FC-EE83-EFA2-2EA4-23702355C838}"/>
              </a:ext>
            </a:extLst>
          </p:cNvPr>
          <p:cNvSpPr txBox="1"/>
          <p:nvPr/>
        </p:nvSpPr>
        <p:spPr>
          <a:xfrm>
            <a:off x="3941396" y="2620220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March 2028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1D31BC-9117-3C8B-B6C7-CFDF7C28077E}"/>
              </a:ext>
            </a:extLst>
          </p:cNvPr>
          <p:cNvSpPr txBox="1"/>
          <p:nvPr/>
        </p:nvSpPr>
        <p:spPr>
          <a:xfrm>
            <a:off x="5730941" y="2885765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September 2028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18CC6A-D969-0B21-734F-9AA3C834F149}"/>
              </a:ext>
            </a:extLst>
          </p:cNvPr>
          <p:cNvCxnSpPr>
            <a:cxnSpLocks/>
          </p:cNvCxnSpPr>
          <p:nvPr/>
        </p:nvCxnSpPr>
        <p:spPr>
          <a:xfrm flipH="1">
            <a:off x="8187174" y="2859509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1E816D8-D13C-1660-24D5-5100137D1F7D}"/>
              </a:ext>
            </a:extLst>
          </p:cNvPr>
          <p:cNvSpPr txBox="1"/>
          <p:nvPr/>
        </p:nvSpPr>
        <p:spPr>
          <a:xfrm>
            <a:off x="7381940" y="3670856"/>
            <a:ext cx="16805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Finish 4</a:t>
            </a:r>
            <a:r>
              <a:rPr lang="en-US" sz="1600" baseline="30000" dirty="0"/>
              <a:t>st</a:t>
            </a:r>
            <a:r>
              <a:rPr lang="en-US" sz="1600" dirty="0"/>
              <a:t> season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5D8F6-CFC0-82C5-C46C-C8BF37C64AE2}"/>
              </a:ext>
            </a:extLst>
          </p:cNvPr>
          <p:cNvSpPr txBox="1"/>
          <p:nvPr/>
        </p:nvSpPr>
        <p:spPr>
          <a:xfrm>
            <a:off x="7324213" y="2620219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March 2029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2C32C1-3C11-B567-7AD4-0B35A299B873}"/>
              </a:ext>
            </a:extLst>
          </p:cNvPr>
          <p:cNvCxnSpPr>
            <a:cxnSpLocks/>
          </p:cNvCxnSpPr>
          <p:nvPr/>
        </p:nvCxnSpPr>
        <p:spPr>
          <a:xfrm>
            <a:off x="552156" y="2890380"/>
            <a:ext cx="11301993" cy="4019"/>
          </a:xfrm>
          <a:prstGeom prst="straightConnector1">
            <a:avLst/>
          </a:prstGeom>
          <a:ln w="12700">
            <a:solidFill>
              <a:srgbClr val="C8D2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134AFE-C44C-637D-5799-B4F268BEDA6F}"/>
              </a:ext>
            </a:extLst>
          </p:cNvPr>
          <p:cNvSpPr txBox="1"/>
          <p:nvPr/>
        </p:nvSpPr>
        <p:spPr>
          <a:xfrm>
            <a:off x="509698" y="3682402"/>
            <a:ext cx="16805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Finish 2</a:t>
            </a:r>
            <a:r>
              <a:rPr lang="en-US" sz="1600" baseline="30000" dirty="0"/>
              <a:t>nd</a:t>
            </a:r>
            <a:r>
              <a:rPr lang="en-US" sz="1600" dirty="0"/>
              <a:t> season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83AA95-8568-1F25-07CC-B7CF659699CC}"/>
              </a:ext>
            </a:extLst>
          </p:cNvPr>
          <p:cNvSpPr txBox="1"/>
          <p:nvPr/>
        </p:nvSpPr>
        <p:spPr>
          <a:xfrm>
            <a:off x="5312227" y="4515835"/>
            <a:ext cx="173824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Development process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D62496-B5F9-5DA7-81B9-004EAEB73BA9}"/>
              </a:ext>
            </a:extLst>
          </p:cNvPr>
          <p:cNvCxnSpPr/>
          <p:nvPr/>
        </p:nvCxnSpPr>
        <p:spPr>
          <a:xfrm>
            <a:off x="815866" y="5979323"/>
            <a:ext cx="10647216" cy="2309"/>
          </a:xfrm>
          <a:prstGeom prst="straightConnector1">
            <a:avLst/>
          </a:prstGeom>
          <a:ln w="12700">
            <a:solidFill>
              <a:srgbClr val="C8D2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08351731-58C0-F35C-213E-83E0DCF314F3}"/>
              </a:ext>
            </a:extLst>
          </p:cNvPr>
          <p:cNvSpPr/>
          <p:nvPr/>
        </p:nvSpPr>
        <p:spPr>
          <a:xfrm>
            <a:off x="2404554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9C28DE-84D4-3B5F-1CAA-42FE335F3292}"/>
              </a:ext>
            </a:extLst>
          </p:cNvPr>
          <p:cNvSpPr txBox="1"/>
          <p:nvPr/>
        </p:nvSpPr>
        <p:spPr>
          <a:xfrm>
            <a:off x="3440039" y="5272365"/>
            <a:ext cx="1497612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Review by team</a:t>
            </a:r>
            <a:endParaRPr lang="en-US" dirty="0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83FE0CD2-FD17-5E37-0305-9AB53207497F}"/>
              </a:ext>
            </a:extLst>
          </p:cNvPr>
          <p:cNvSpPr/>
          <p:nvPr/>
        </p:nvSpPr>
        <p:spPr>
          <a:xfrm>
            <a:off x="5106190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29340B-D76F-153B-5F58-3B10E375EC7E}"/>
              </a:ext>
            </a:extLst>
          </p:cNvPr>
          <p:cNvSpPr txBox="1"/>
          <p:nvPr/>
        </p:nvSpPr>
        <p:spPr>
          <a:xfrm>
            <a:off x="9276403" y="5253831"/>
            <a:ext cx="192296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Suggestions for new feature</a:t>
            </a:r>
            <a:endParaRPr lang="en-US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91532F3-F2F4-C942-36B2-61C98334FC8F}"/>
              </a:ext>
            </a:extLst>
          </p:cNvPr>
          <p:cNvSpPr/>
          <p:nvPr/>
        </p:nvSpPr>
        <p:spPr>
          <a:xfrm>
            <a:off x="8315826" y="5263355"/>
            <a:ext cx="978408" cy="484632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36F028-6028-EB6D-1481-AE5EE73CED23}"/>
              </a:ext>
            </a:extLst>
          </p:cNvPr>
          <p:cNvSpPr txBox="1"/>
          <p:nvPr/>
        </p:nvSpPr>
        <p:spPr>
          <a:xfrm>
            <a:off x="6107404" y="5263355"/>
            <a:ext cx="22000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Collecting feedback from client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73F7F2-E2F9-D495-33C1-B4CABFA2BA3F}"/>
              </a:ext>
            </a:extLst>
          </p:cNvPr>
          <p:cNvSpPr txBox="1"/>
          <p:nvPr/>
        </p:nvSpPr>
        <p:spPr>
          <a:xfrm>
            <a:off x="552156" y="5253831"/>
            <a:ext cx="171241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Feature implementation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8F5844-2D44-F8BF-CCF5-D85114A03604}"/>
              </a:ext>
            </a:extLst>
          </p:cNvPr>
          <p:cNvSpPr txBox="1"/>
          <p:nvPr/>
        </p:nvSpPr>
        <p:spPr>
          <a:xfrm>
            <a:off x="2218425" y="1390109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Expand for all handball leagues in BW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263A28-0FCB-4A03-1348-49A1D519FC17}"/>
              </a:ext>
            </a:extLst>
          </p:cNvPr>
          <p:cNvSpPr txBox="1"/>
          <p:nvPr/>
        </p:nvSpPr>
        <p:spPr>
          <a:xfrm>
            <a:off x="5788667" y="1182202"/>
            <a:ext cx="168051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Expand for all handball leagues in Germany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945349-35FD-8DA0-90B3-81FCE340F3F2}"/>
              </a:ext>
            </a:extLst>
          </p:cNvPr>
          <p:cNvSpPr txBox="1"/>
          <p:nvPr/>
        </p:nvSpPr>
        <p:spPr>
          <a:xfrm>
            <a:off x="9090365" y="2898267"/>
            <a:ext cx="173824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September 2029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E6902A1-3A27-BCD7-4194-6C359F949AD0}"/>
              </a:ext>
            </a:extLst>
          </p:cNvPr>
          <p:cNvCxnSpPr>
            <a:cxnSpLocks/>
          </p:cNvCxnSpPr>
          <p:nvPr/>
        </p:nvCxnSpPr>
        <p:spPr>
          <a:xfrm flipH="1">
            <a:off x="9947759" y="2078286"/>
            <a:ext cx="9237" cy="798946"/>
          </a:xfrm>
          <a:prstGeom prst="straightConnector1">
            <a:avLst/>
          </a:prstGeom>
          <a:ln w="12700">
            <a:solidFill>
              <a:srgbClr val="C8D2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D8567FC-B0C2-256B-CD45-9AAA4FD4C3A5}"/>
              </a:ext>
            </a:extLst>
          </p:cNvPr>
          <p:cNvSpPr txBox="1"/>
          <p:nvPr/>
        </p:nvSpPr>
        <p:spPr>
          <a:xfrm>
            <a:off x="9148091" y="1375259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Development of App for other Sports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22A95E-EAC1-1EE9-621A-E63EE7051AE0}"/>
              </a:ext>
            </a:extLst>
          </p:cNvPr>
          <p:cNvSpPr txBox="1"/>
          <p:nvPr/>
        </p:nvSpPr>
        <p:spPr>
          <a:xfrm>
            <a:off x="2236009" y="3321062"/>
            <a:ext cx="1680516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Test 1</a:t>
            </a:r>
            <a:r>
              <a:rPr lang="en-US" sz="1600" baseline="30000" dirty="0"/>
              <a:t>st</a:t>
            </a:r>
            <a:r>
              <a:rPr lang="en-US" sz="1600" dirty="0"/>
              <a:t> season for one sub Ligue of division of Coach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C1744-9075-6FC5-A075-3B595FFC04CB}"/>
              </a:ext>
            </a:extLst>
          </p:cNvPr>
          <p:cNvSpPr txBox="1"/>
          <p:nvPr/>
        </p:nvSpPr>
        <p:spPr>
          <a:xfrm>
            <a:off x="5701424" y="3452725"/>
            <a:ext cx="168051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Expand Coach App among German leagues</a:t>
            </a:r>
          </a:p>
        </p:txBody>
      </p:sp>
    </p:spTree>
    <p:extLst>
      <p:ext uri="{BB962C8B-B14F-4D97-AF65-F5344CB8AC3E}">
        <p14:creationId xmlns:p14="http://schemas.microsoft.com/office/powerpoint/2010/main" val="420662814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Office PowerPoint</Application>
  <PresentationFormat>Widescreen</PresentationFormat>
  <Paragraphs>240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Segoe UI</vt:lpstr>
      <vt:lpstr>ShapesVTI</vt:lpstr>
      <vt:lpstr>Pitch Deck</vt:lpstr>
      <vt:lpstr>Agenda</vt:lpstr>
      <vt:lpstr>Agenda</vt:lpstr>
      <vt:lpstr>Problem/Hypothesis</vt:lpstr>
      <vt:lpstr>Agenda</vt:lpstr>
      <vt:lpstr>Solution</vt:lpstr>
      <vt:lpstr>Agenda</vt:lpstr>
      <vt:lpstr>Timeline (1/2)</vt:lpstr>
      <vt:lpstr>Timeline (2/2)</vt:lpstr>
      <vt:lpstr>Agenda</vt:lpstr>
      <vt:lpstr>Market (1/2) – Scout market (B2B)</vt:lpstr>
      <vt:lpstr>Market (2/2) – Coach App Market (B2C)</vt:lpstr>
      <vt:lpstr>Structure German Handball Divisions</vt:lpstr>
      <vt:lpstr>Agenda</vt:lpstr>
      <vt:lpstr>MVP/Product (1/2)</vt:lpstr>
      <vt:lpstr>MVP/Product (2/2)</vt:lpstr>
      <vt:lpstr>Agenda</vt:lpstr>
      <vt:lpstr>Business Model</vt:lpstr>
      <vt:lpstr>Agenda</vt:lpstr>
      <vt:lpstr>Team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 Artemov</dc:creator>
  <cp:lastModifiedBy>Aleksandr Artemov</cp:lastModifiedBy>
  <cp:revision>42</cp:revision>
  <dcterms:created xsi:type="dcterms:W3CDTF">2024-12-17T20:37:28Z</dcterms:created>
  <dcterms:modified xsi:type="dcterms:W3CDTF">2025-01-06T10:31:43Z</dcterms:modified>
</cp:coreProperties>
</file>