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71" r:id="rId4"/>
    <p:sldId id="272" r:id="rId5"/>
    <p:sldId id="269" r:id="rId6"/>
    <p:sldId id="270" r:id="rId7"/>
    <p:sldId id="258" r:id="rId8"/>
    <p:sldId id="259" r:id="rId9"/>
    <p:sldId id="260" r:id="rId10"/>
    <p:sldId id="261" r:id="rId11"/>
    <p:sldId id="277" r:id="rId12"/>
    <p:sldId id="262" r:id="rId13"/>
    <p:sldId id="275" r:id="rId14"/>
    <p:sldId id="276" r:id="rId15"/>
    <p:sldId id="263" r:id="rId16"/>
    <p:sldId id="267" r:id="rId17"/>
    <p:sldId id="273" r:id="rId18"/>
    <p:sldId id="274" r:id="rId19"/>
    <p:sldId id="264" r:id="rId20"/>
    <p:sldId id="26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68" d="100"/>
          <a:sy n="68" d="100"/>
        </p:scale>
        <p:origin x="60" y="2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E6BD3-88BC-4C0B-864F-DC07766662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EBBEF61B-2B1E-4998-BDB1-0C7A720728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46B85CBD-1F14-454E-B32E-C66FF7F39D3B}"/>
              </a:ext>
            </a:extLst>
          </p:cNvPr>
          <p:cNvSpPr>
            <a:spLocks noGrp="1"/>
          </p:cNvSpPr>
          <p:nvPr>
            <p:ph type="dt" sz="half" idx="10"/>
          </p:nvPr>
        </p:nvSpPr>
        <p:spPr/>
        <p:txBody>
          <a:bodyPr/>
          <a:lstStyle/>
          <a:p>
            <a:fld id="{697543EC-8829-4C95-9BFD-400D1E53F484}" type="datetimeFigureOut">
              <a:rPr lang="en-CA" smtClean="0"/>
              <a:t>2021-03-13</a:t>
            </a:fld>
            <a:endParaRPr lang="en-CA"/>
          </a:p>
        </p:txBody>
      </p:sp>
      <p:sp>
        <p:nvSpPr>
          <p:cNvPr id="5" name="Footer Placeholder 4">
            <a:extLst>
              <a:ext uri="{FF2B5EF4-FFF2-40B4-BE49-F238E27FC236}">
                <a16:creationId xmlns:a16="http://schemas.microsoft.com/office/drawing/2014/main" id="{A3DE0FB1-C253-4EA9-8C22-F074BBABF16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B1A030E-2C20-439E-B862-E8FC3B726018}"/>
              </a:ext>
            </a:extLst>
          </p:cNvPr>
          <p:cNvSpPr>
            <a:spLocks noGrp="1"/>
          </p:cNvSpPr>
          <p:nvPr>
            <p:ph type="sldNum" sz="quarter" idx="12"/>
          </p:nvPr>
        </p:nvSpPr>
        <p:spPr/>
        <p:txBody>
          <a:bodyPr/>
          <a:lstStyle/>
          <a:p>
            <a:fld id="{619BD552-8B75-404A-917F-AB6D9A9FF3DA}" type="slidenum">
              <a:rPr lang="en-CA" smtClean="0"/>
              <a:t>‹#›</a:t>
            </a:fld>
            <a:endParaRPr lang="en-CA"/>
          </a:p>
        </p:txBody>
      </p:sp>
    </p:spTree>
    <p:extLst>
      <p:ext uri="{BB962C8B-B14F-4D97-AF65-F5344CB8AC3E}">
        <p14:creationId xmlns:p14="http://schemas.microsoft.com/office/powerpoint/2010/main" val="1742724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FE98A-7036-42DD-BA94-320C02478299}"/>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E8705FD-1CAF-481C-98A4-134E88ABD9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CAD8671-431D-4BA6-9C37-6F4A89FEDCC2}"/>
              </a:ext>
            </a:extLst>
          </p:cNvPr>
          <p:cNvSpPr>
            <a:spLocks noGrp="1"/>
          </p:cNvSpPr>
          <p:nvPr>
            <p:ph type="dt" sz="half" idx="10"/>
          </p:nvPr>
        </p:nvSpPr>
        <p:spPr/>
        <p:txBody>
          <a:bodyPr/>
          <a:lstStyle/>
          <a:p>
            <a:fld id="{697543EC-8829-4C95-9BFD-400D1E53F484}" type="datetimeFigureOut">
              <a:rPr lang="en-CA" smtClean="0"/>
              <a:t>2021-03-13</a:t>
            </a:fld>
            <a:endParaRPr lang="en-CA"/>
          </a:p>
        </p:txBody>
      </p:sp>
      <p:sp>
        <p:nvSpPr>
          <p:cNvPr id="5" name="Footer Placeholder 4">
            <a:extLst>
              <a:ext uri="{FF2B5EF4-FFF2-40B4-BE49-F238E27FC236}">
                <a16:creationId xmlns:a16="http://schemas.microsoft.com/office/drawing/2014/main" id="{335C711A-9D78-4FFE-BCDF-CD380C2B410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24CC440-FCDA-4F8D-B0EE-29B5A0606970}"/>
              </a:ext>
            </a:extLst>
          </p:cNvPr>
          <p:cNvSpPr>
            <a:spLocks noGrp="1"/>
          </p:cNvSpPr>
          <p:nvPr>
            <p:ph type="sldNum" sz="quarter" idx="12"/>
          </p:nvPr>
        </p:nvSpPr>
        <p:spPr/>
        <p:txBody>
          <a:bodyPr/>
          <a:lstStyle/>
          <a:p>
            <a:fld id="{619BD552-8B75-404A-917F-AB6D9A9FF3DA}" type="slidenum">
              <a:rPr lang="en-CA" smtClean="0"/>
              <a:t>‹#›</a:t>
            </a:fld>
            <a:endParaRPr lang="en-CA"/>
          </a:p>
        </p:txBody>
      </p:sp>
    </p:spTree>
    <p:extLst>
      <p:ext uri="{BB962C8B-B14F-4D97-AF65-F5344CB8AC3E}">
        <p14:creationId xmlns:p14="http://schemas.microsoft.com/office/powerpoint/2010/main" val="2055718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386EF3-C2AE-45EE-A4F7-38F39A0A3FE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C20DCBC-1A95-4002-868A-F0B6CC525E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130A9C7-83A9-410F-B2D4-AB24C3209585}"/>
              </a:ext>
            </a:extLst>
          </p:cNvPr>
          <p:cNvSpPr>
            <a:spLocks noGrp="1"/>
          </p:cNvSpPr>
          <p:nvPr>
            <p:ph type="dt" sz="half" idx="10"/>
          </p:nvPr>
        </p:nvSpPr>
        <p:spPr/>
        <p:txBody>
          <a:bodyPr/>
          <a:lstStyle/>
          <a:p>
            <a:fld id="{697543EC-8829-4C95-9BFD-400D1E53F484}" type="datetimeFigureOut">
              <a:rPr lang="en-CA" smtClean="0"/>
              <a:t>2021-03-13</a:t>
            </a:fld>
            <a:endParaRPr lang="en-CA"/>
          </a:p>
        </p:txBody>
      </p:sp>
      <p:sp>
        <p:nvSpPr>
          <p:cNvPr id="5" name="Footer Placeholder 4">
            <a:extLst>
              <a:ext uri="{FF2B5EF4-FFF2-40B4-BE49-F238E27FC236}">
                <a16:creationId xmlns:a16="http://schemas.microsoft.com/office/drawing/2014/main" id="{BBB4E21E-AE93-4A43-A81C-2B807119771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79CF8AF-A860-4C2C-AD5D-2541181FAA27}"/>
              </a:ext>
            </a:extLst>
          </p:cNvPr>
          <p:cNvSpPr>
            <a:spLocks noGrp="1"/>
          </p:cNvSpPr>
          <p:nvPr>
            <p:ph type="sldNum" sz="quarter" idx="12"/>
          </p:nvPr>
        </p:nvSpPr>
        <p:spPr/>
        <p:txBody>
          <a:bodyPr/>
          <a:lstStyle/>
          <a:p>
            <a:fld id="{619BD552-8B75-404A-917F-AB6D9A9FF3DA}" type="slidenum">
              <a:rPr lang="en-CA" smtClean="0"/>
              <a:t>‹#›</a:t>
            </a:fld>
            <a:endParaRPr lang="en-CA"/>
          </a:p>
        </p:txBody>
      </p:sp>
    </p:spTree>
    <p:extLst>
      <p:ext uri="{BB962C8B-B14F-4D97-AF65-F5344CB8AC3E}">
        <p14:creationId xmlns:p14="http://schemas.microsoft.com/office/powerpoint/2010/main" val="836911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9BF04-75CD-4A1B-BDA6-B65A14C296F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4ABFAF5-CC33-4B5E-A3CE-C9CE6E045D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A6E3D56-5786-4198-915C-DABF0514A137}"/>
              </a:ext>
            </a:extLst>
          </p:cNvPr>
          <p:cNvSpPr>
            <a:spLocks noGrp="1"/>
          </p:cNvSpPr>
          <p:nvPr>
            <p:ph type="dt" sz="half" idx="10"/>
          </p:nvPr>
        </p:nvSpPr>
        <p:spPr/>
        <p:txBody>
          <a:bodyPr/>
          <a:lstStyle/>
          <a:p>
            <a:fld id="{697543EC-8829-4C95-9BFD-400D1E53F484}" type="datetimeFigureOut">
              <a:rPr lang="en-CA" smtClean="0"/>
              <a:t>2021-03-13</a:t>
            </a:fld>
            <a:endParaRPr lang="en-CA"/>
          </a:p>
        </p:txBody>
      </p:sp>
      <p:sp>
        <p:nvSpPr>
          <p:cNvPr id="5" name="Footer Placeholder 4">
            <a:extLst>
              <a:ext uri="{FF2B5EF4-FFF2-40B4-BE49-F238E27FC236}">
                <a16:creationId xmlns:a16="http://schemas.microsoft.com/office/drawing/2014/main" id="{2BD038C4-00E6-4862-A324-E23D6D6C6E9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AED14FB-981A-48B1-9D04-9D33143933BF}"/>
              </a:ext>
            </a:extLst>
          </p:cNvPr>
          <p:cNvSpPr>
            <a:spLocks noGrp="1"/>
          </p:cNvSpPr>
          <p:nvPr>
            <p:ph type="sldNum" sz="quarter" idx="12"/>
          </p:nvPr>
        </p:nvSpPr>
        <p:spPr/>
        <p:txBody>
          <a:bodyPr/>
          <a:lstStyle/>
          <a:p>
            <a:fld id="{619BD552-8B75-404A-917F-AB6D9A9FF3DA}" type="slidenum">
              <a:rPr lang="en-CA" smtClean="0"/>
              <a:t>‹#›</a:t>
            </a:fld>
            <a:endParaRPr lang="en-CA"/>
          </a:p>
        </p:txBody>
      </p:sp>
    </p:spTree>
    <p:extLst>
      <p:ext uri="{BB962C8B-B14F-4D97-AF65-F5344CB8AC3E}">
        <p14:creationId xmlns:p14="http://schemas.microsoft.com/office/powerpoint/2010/main" val="1121374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E5DCC-EFB8-4026-816F-70318913EC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8D81EBFF-9346-4372-9B94-B67143043E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47E90E-37D1-4E9F-A368-8CFBA4A982F9}"/>
              </a:ext>
            </a:extLst>
          </p:cNvPr>
          <p:cNvSpPr>
            <a:spLocks noGrp="1"/>
          </p:cNvSpPr>
          <p:nvPr>
            <p:ph type="dt" sz="half" idx="10"/>
          </p:nvPr>
        </p:nvSpPr>
        <p:spPr/>
        <p:txBody>
          <a:bodyPr/>
          <a:lstStyle/>
          <a:p>
            <a:fld id="{697543EC-8829-4C95-9BFD-400D1E53F484}" type="datetimeFigureOut">
              <a:rPr lang="en-CA" smtClean="0"/>
              <a:t>2021-03-13</a:t>
            </a:fld>
            <a:endParaRPr lang="en-CA"/>
          </a:p>
        </p:txBody>
      </p:sp>
      <p:sp>
        <p:nvSpPr>
          <p:cNvPr id="5" name="Footer Placeholder 4">
            <a:extLst>
              <a:ext uri="{FF2B5EF4-FFF2-40B4-BE49-F238E27FC236}">
                <a16:creationId xmlns:a16="http://schemas.microsoft.com/office/drawing/2014/main" id="{4982CC4C-6C08-4554-9F8D-DAECBDFCA46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57796FA-B209-4C7F-AA78-DDEDDBEBE991}"/>
              </a:ext>
            </a:extLst>
          </p:cNvPr>
          <p:cNvSpPr>
            <a:spLocks noGrp="1"/>
          </p:cNvSpPr>
          <p:nvPr>
            <p:ph type="sldNum" sz="quarter" idx="12"/>
          </p:nvPr>
        </p:nvSpPr>
        <p:spPr/>
        <p:txBody>
          <a:bodyPr/>
          <a:lstStyle/>
          <a:p>
            <a:fld id="{619BD552-8B75-404A-917F-AB6D9A9FF3DA}" type="slidenum">
              <a:rPr lang="en-CA" smtClean="0"/>
              <a:t>‹#›</a:t>
            </a:fld>
            <a:endParaRPr lang="en-CA"/>
          </a:p>
        </p:txBody>
      </p:sp>
    </p:spTree>
    <p:extLst>
      <p:ext uri="{BB962C8B-B14F-4D97-AF65-F5344CB8AC3E}">
        <p14:creationId xmlns:p14="http://schemas.microsoft.com/office/powerpoint/2010/main" val="3374529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361F3-929C-465F-B561-101C642CE5A4}"/>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B918203-C72C-44D6-A242-4BBA1706E6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0E3DFFF1-CA03-4CF0-BC59-B6B17688E3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7D75D88A-0AA4-495C-A368-E6E4298F263A}"/>
              </a:ext>
            </a:extLst>
          </p:cNvPr>
          <p:cNvSpPr>
            <a:spLocks noGrp="1"/>
          </p:cNvSpPr>
          <p:nvPr>
            <p:ph type="dt" sz="half" idx="10"/>
          </p:nvPr>
        </p:nvSpPr>
        <p:spPr/>
        <p:txBody>
          <a:bodyPr/>
          <a:lstStyle/>
          <a:p>
            <a:fld id="{697543EC-8829-4C95-9BFD-400D1E53F484}" type="datetimeFigureOut">
              <a:rPr lang="en-CA" smtClean="0"/>
              <a:t>2021-03-13</a:t>
            </a:fld>
            <a:endParaRPr lang="en-CA"/>
          </a:p>
        </p:txBody>
      </p:sp>
      <p:sp>
        <p:nvSpPr>
          <p:cNvPr id="6" name="Footer Placeholder 5">
            <a:extLst>
              <a:ext uri="{FF2B5EF4-FFF2-40B4-BE49-F238E27FC236}">
                <a16:creationId xmlns:a16="http://schemas.microsoft.com/office/drawing/2014/main" id="{0ECC967D-2219-4A0B-94BD-B3588F3B7CC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6ACA336-BFD6-4A76-8C5D-D5A79432FD36}"/>
              </a:ext>
            </a:extLst>
          </p:cNvPr>
          <p:cNvSpPr>
            <a:spLocks noGrp="1"/>
          </p:cNvSpPr>
          <p:nvPr>
            <p:ph type="sldNum" sz="quarter" idx="12"/>
          </p:nvPr>
        </p:nvSpPr>
        <p:spPr/>
        <p:txBody>
          <a:bodyPr/>
          <a:lstStyle/>
          <a:p>
            <a:fld id="{619BD552-8B75-404A-917F-AB6D9A9FF3DA}" type="slidenum">
              <a:rPr lang="en-CA" smtClean="0"/>
              <a:t>‹#›</a:t>
            </a:fld>
            <a:endParaRPr lang="en-CA"/>
          </a:p>
        </p:txBody>
      </p:sp>
    </p:spTree>
    <p:extLst>
      <p:ext uri="{BB962C8B-B14F-4D97-AF65-F5344CB8AC3E}">
        <p14:creationId xmlns:p14="http://schemas.microsoft.com/office/powerpoint/2010/main" val="1248953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D7DBA-6759-40C0-A1CE-1BD6A10DAEA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51FC46FE-139A-4220-B363-1DE6E0F2EC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2ECA24-E20C-4536-B845-4D65D0D024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E64ADC39-0096-4475-BF04-8F5B1002D5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2BA794-35E9-4793-9B4C-4C6201EC88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2587859B-FAAE-4663-8401-82656A464098}"/>
              </a:ext>
            </a:extLst>
          </p:cNvPr>
          <p:cNvSpPr>
            <a:spLocks noGrp="1"/>
          </p:cNvSpPr>
          <p:nvPr>
            <p:ph type="dt" sz="half" idx="10"/>
          </p:nvPr>
        </p:nvSpPr>
        <p:spPr/>
        <p:txBody>
          <a:bodyPr/>
          <a:lstStyle/>
          <a:p>
            <a:fld id="{697543EC-8829-4C95-9BFD-400D1E53F484}" type="datetimeFigureOut">
              <a:rPr lang="en-CA" smtClean="0"/>
              <a:t>2021-03-13</a:t>
            </a:fld>
            <a:endParaRPr lang="en-CA"/>
          </a:p>
        </p:txBody>
      </p:sp>
      <p:sp>
        <p:nvSpPr>
          <p:cNvPr id="8" name="Footer Placeholder 7">
            <a:extLst>
              <a:ext uri="{FF2B5EF4-FFF2-40B4-BE49-F238E27FC236}">
                <a16:creationId xmlns:a16="http://schemas.microsoft.com/office/drawing/2014/main" id="{BCC61B06-9A90-461A-BC48-A01C2985DC69}"/>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46E61424-7A9D-481C-844E-38B40B6F38C6}"/>
              </a:ext>
            </a:extLst>
          </p:cNvPr>
          <p:cNvSpPr>
            <a:spLocks noGrp="1"/>
          </p:cNvSpPr>
          <p:nvPr>
            <p:ph type="sldNum" sz="quarter" idx="12"/>
          </p:nvPr>
        </p:nvSpPr>
        <p:spPr/>
        <p:txBody>
          <a:bodyPr/>
          <a:lstStyle/>
          <a:p>
            <a:fld id="{619BD552-8B75-404A-917F-AB6D9A9FF3DA}" type="slidenum">
              <a:rPr lang="en-CA" smtClean="0"/>
              <a:t>‹#›</a:t>
            </a:fld>
            <a:endParaRPr lang="en-CA"/>
          </a:p>
        </p:txBody>
      </p:sp>
    </p:spTree>
    <p:extLst>
      <p:ext uri="{BB962C8B-B14F-4D97-AF65-F5344CB8AC3E}">
        <p14:creationId xmlns:p14="http://schemas.microsoft.com/office/powerpoint/2010/main" val="102660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4A1DF-04C2-4FA1-959B-7DA5AAD25915}"/>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0CEA99FE-7515-4F7D-A856-E2D7E199016B}"/>
              </a:ext>
            </a:extLst>
          </p:cNvPr>
          <p:cNvSpPr>
            <a:spLocks noGrp="1"/>
          </p:cNvSpPr>
          <p:nvPr>
            <p:ph type="dt" sz="half" idx="10"/>
          </p:nvPr>
        </p:nvSpPr>
        <p:spPr/>
        <p:txBody>
          <a:bodyPr/>
          <a:lstStyle/>
          <a:p>
            <a:fld id="{697543EC-8829-4C95-9BFD-400D1E53F484}" type="datetimeFigureOut">
              <a:rPr lang="en-CA" smtClean="0"/>
              <a:t>2021-03-13</a:t>
            </a:fld>
            <a:endParaRPr lang="en-CA"/>
          </a:p>
        </p:txBody>
      </p:sp>
      <p:sp>
        <p:nvSpPr>
          <p:cNvPr id="4" name="Footer Placeholder 3">
            <a:extLst>
              <a:ext uri="{FF2B5EF4-FFF2-40B4-BE49-F238E27FC236}">
                <a16:creationId xmlns:a16="http://schemas.microsoft.com/office/drawing/2014/main" id="{1B1BBEB5-1DEA-40EF-AB10-9A21B8299467}"/>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A0298A81-54F6-48DD-B934-6A45DD3CD618}"/>
              </a:ext>
            </a:extLst>
          </p:cNvPr>
          <p:cNvSpPr>
            <a:spLocks noGrp="1"/>
          </p:cNvSpPr>
          <p:nvPr>
            <p:ph type="sldNum" sz="quarter" idx="12"/>
          </p:nvPr>
        </p:nvSpPr>
        <p:spPr/>
        <p:txBody>
          <a:bodyPr/>
          <a:lstStyle/>
          <a:p>
            <a:fld id="{619BD552-8B75-404A-917F-AB6D9A9FF3DA}" type="slidenum">
              <a:rPr lang="en-CA" smtClean="0"/>
              <a:t>‹#›</a:t>
            </a:fld>
            <a:endParaRPr lang="en-CA"/>
          </a:p>
        </p:txBody>
      </p:sp>
    </p:spTree>
    <p:extLst>
      <p:ext uri="{BB962C8B-B14F-4D97-AF65-F5344CB8AC3E}">
        <p14:creationId xmlns:p14="http://schemas.microsoft.com/office/powerpoint/2010/main" val="240535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97E6CB-223E-4889-BF9C-FDC630422633}"/>
              </a:ext>
            </a:extLst>
          </p:cNvPr>
          <p:cNvSpPr>
            <a:spLocks noGrp="1"/>
          </p:cNvSpPr>
          <p:nvPr>
            <p:ph type="dt" sz="half" idx="10"/>
          </p:nvPr>
        </p:nvSpPr>
        <p:spPr/>
        <p:txBody>
          <a:bodyPr/>
          <a:lstStyle/>
          <a:p>
            <a:fld id="{697543EC-8829-4C95-9BFD-400D1E53F484}" type="datetimeFigureOut">
              <a:rPr lang="en-CA" smtClean="0"/>
              <a:t>2021-03-13</a:t>
            </a:fld>
            <a:endParaRPr lang="en-CA"/>
          </a:p>
        </p:txBody>
      </p:sp>
      <p:sp>
        <p:nvSpPr>
          <p:cNvPr id="3" name="Footer Placeholder 2">
            <a:extLst>
              <a:ext uri="{FF2B5EF4-FFF2-40B4-BE49-F238E27FC236}">
                <a16:creationId xmlns:a16="http://schemas.microsoft.com/office/drawing/2014/main" id="{0F240A5C-4AB7-4CFF-B73C-9BB76D1C22D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0D5AC07D-7F0C-4F56-A6AF-4C086C7A8485}"/>
              </a:ext>
            </a:extLst>
          </p:cNvPr>
          <p:cNvSpPr>
            <a:spLocks noGrp="1"/>
          </p:cNvSpPr>
          <p:nvPr>
            <p:ph type="sldNum" sz="quarter" idx="12"/>
          </p:nvPr>
        </p:nvSpPr>
        <p:spPr/>
        <p:txBody>
          <a:bodyPr/>
          <a:lstStyle/>
          <a:p>
            <a:fld id="{619BD552-8B75-404A-917F-AB6D9A9FF3DA}" type="slidenum">
              <a:rPr lang="en-CA" smtClean="0"/>
              <a:t>‹#›</a:t>
            </a:fld>
            <a:endParaRPr lang="en-CA"/>
          </a:p>
        </p:txBody>
      </p:sp>
    </p:spTree>
    <p:extLst>
      <p:ext uri="{BB962C8B-B14F-4D97-AF65-F5344CB8AC3E}">
        <p14:creationId xmlns:p14="http://schemas.microsoft.com/office/powerpoint/2010/main" val="3205279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06FB4-0940-4DE5-94EE-5066103C40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E271FD28-433A-45EC-8963-7C011BDB98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2C8639BC-064A-4944-89C7-714D3C3264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A3D0BF-4A8A-4F3C-A11B-FB510237BF07}"/>
              </a:ext>
            </a:extLst>
          </p:cNvPr>
          <p:cNvSpPr>
            <a:spLocks noGrp="1"/>
          </p:cNvSpPr>
          <p:nvPr>
            <p:ph type="dt" sz="half" idx="10"/>
          </p:nvPr>
        </p:nvSpPr>
        <p:spPr/>
        <p:txBody>
          <a:bodyPr/>
          <a:lstStyle/>
          <a:p>
            <a:fld id="{697543EC-8829-4C95-9BFD-400D1E53F484}" type="datetimeFigureOut">
              <a:rPr lang="en-CA" smtClean="0"/>
              <a:t>2021-03-13</a:t>
            </a:fld>
            <a:endParaRPr lang="en-CA"/>
          </a:p>
        </p:txBody>
      </p:sp>
      <p:sp>
        <p:nvSpPr>
          <p:cNvPr id="6" name="Footer Placeholder 5">
            <a:extLst>
              <a:ext uri="{FF2B5EF4-FFF2-40B4-BE49-F238E27FC236}">
                <a16:creationId xmlns:a16="http://schemas.microsoft.com/office/drawing/2014/main" id="{22814BC1-A198-45ED-9F9B-0495CC95AE9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DC3395E-C3F9-40D2-B175-4F113165A220}"/>
              </a:ext>
            </a:extLst>
          </p:cNvPr>
          <p:cNvSpPr>
            <a:spLocks noGrp="1"/>
          </p:cNvSpPr>
          <p:nvPr>
            <p:ph type="sldNum" sz="quarter" idx="12"/>
          </p:nvPr>
        </p:nvSpPr>
        <p:spPr/>
        <p:txBody>
          <a:bodyPr/>
          <a:lstStyle/>
          <a:p>
            <a:fld id="{619BD552-8B75-404A-917F-AB6D9A9FF3DA}" type="slidenum">
              <a:rPr lang="en-CA" smtClean="0"/>
              <a:t>‹#›</a:t>
            </a:fld>
            <a:endParaRPr lang="en-CA"/>
          </a:p>
        </p:txBody>
      </p:sp>
    </p:spTree>
    <p:extLst>
      <p:ext uri="{BB962C8B-B14F-4D97-AF65-F5344CB8AC3E}">
        <p14:creationId xmlns:p14="http://schemas.microsoft.com/office/powerpoint/2010/main" val="1380200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6C1B9-2D83-487B-8914-58B67B2C73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D1F1B653-F083-4EBD-AC00-B9E02F53A3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D3A3F91B-C3FD-4F30-9E65-95FF9A8ADF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E43C6-0EB7-4A1A-AB16-024C5A195DFA}"/>
              </a:ext>
            </a:extLst>
          </p:cNvPr>
          <p:cNvSpPr>
            <a:spLocks noGrp="1"/>
          </p:cNvSpPr>
          <p:nvPr>
            <p:ph type="dt" sz="half" idx="10"/>
          </p:nvPr>
        </p:nvSpPr>
        <p:spPr/>
        <p:txBody>
          <a:bodyPr/>
          <a:lstStyle/>
          <a:p>
            <a:fld id="{697543EC-8829-4C95-9BFD-400D1E53F484}" type="datetimeFigureOut">
              <a:rPr lang="en-CA" smtClean="0"/>
              <a:t>2021-03-13</a:t>
            </a:fld>
            <a:endParaRPr lang="en-CA"/>
          </a:p>
        </p:txBody>
      </p:sp>
      <p:sp>
        <p:nvSpPr>
          <p:cNvPr id="6" name="Footer Placeholder 5">
            <a:extLst>
              <a:ext uri="{FF2B5EF4-FFF2-40B4-BE49-F238E27FC236}">
                <a16:creationId xmlns:a16="http://schemas.microsoft.com/office/drawing/2014/main" id="{DC727DA8-BBC5-4B21-B1B6-E9A692EDCFB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1D302D8-E3C4-4113-B39A-FB449981334E}"/>
              </a:ext>
            </a:extLst>
          </p:cNvPr>
          <p:cNvSpPr>
            <a:spLocks noGrp="1"/>
          </p:cNvSpPr>
          <p:nvPr>
            <p:ph type="sldNum" sz="quarter" idx="12"/>
          </p:nvPr>
        </p:nvSpPr>
        <p:spPr/>
        <p:txBody>
          <a:bodyPr/>
          <a:lstStyle/>
          <a:p>
            <a:fld id="{619BD552-8B75-404A-917F-AB6D9A9FF3DA}" type="slidenum">
              <a:rPr lang="en-CA" smtClean="0"/>
              <a:t>‹#›</a:t>
            </a:fld>
            <a:endParaRPr lang="en-CA"/>
          </a:p>
        </p:txBody>
      </p:sp>
    </p:spTree>
    <p:extLst>
      <p:ext uri="{BB962C8B-B14F-4D97-AF65-F5344CB8AC3E}">
        <p14:creationId xmlns:p14="http://schemas.microsoft.com/office/powerpoint/2010/main" val="4258303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43B745-6425-494D-901C-8D1CAD468F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1DCD40C-7CD1-4A62-9861-9ACEE537D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2FB6FEE-CAAB-4BC8-8FBA-6204961A56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7543EC-8829-4C95-9BFD-400D1E53F484}" type="datetimeFigureOut">
              <a:rPr lang="en-CA" smtClean="0"/>
              <a:t>2021-03-13</a:t>
            </a:fld>
            <a:endParaRPr lang="en-CA"/>
          </a:p>
        </p:txBody>
      </p:sp>
      <p:sp>
        <p:nvSpPr>
          <p:cNvPr id="5" name="Footer Placeholder 4">
            <a:extLst>
              <a:ext uri="{FF2B5EF4-FFF2-40B4-BE49-F238E27FC236}">
                <a16:creationId xmlns:a16="http://schemas.microsoft.com/office/drawing/2014/main" id="{3B5E7042-FBF9-48C4-A24B-55E7D8C97B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CE161B7C-8319-4CE4-A3D3-5657F1C75C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9BD552-8B75-404A-917F-AB6D9A9FF3DA}" type="slidenum">
              <a:rPr lang="en-CA" smtClean="0"/>
              <a:t>‹#›</a:t>
            </a:fld>
            <a:endParaRPr lang="en-CA"/>
          </a:p>
        </p:txBody>
      </p:sp>
    </p:spTree>
    <p:extLst>
      <p:ext uri="{BB962C8B-B14F-4D97-AF65-F5344CB8AC3E}">
        <p14:creationId xmlns:p14="http://schemas.microsoft.com/office/powerpoint/2010/main" val="54565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D517D-7955-4140-8BD1-177DDE499469}"/>
              </a:ext>
            </a:extLst>
          </p:cNvPr>
          <p:cNvSpPr>
            <a:spLocks noGrp="1"/>
          </p:cNvSpPr>
          <p:nvPr>
            <p:ph type="ctrTitle"/>
          </p:nvPr>
        </p:nvSpPr>
        <p:spPr/>
        <p:txBody>
          <a:bodyPr/>
          <a:lstStyle/>
          <a:p>
            <a:r>
              <a:rPr lang="en-CA" dirty="0"/>
              <a:t>RUST</a:t>
            </a:r>
          </a:p>
        </p:txBody>
      </p:sp>
      <p:sp>
        <p:nvSpPr>
          <p:cNvPr id="3" name="Subtitle 2">
            <a:extLst>
              <a:ext uri="{FF2B5EF4-FFF2-40B4-BE49-F238E27FC236}">
                <a16:creationId xmlns:a16="http://schemas.microsoft.com/office/drawing/2014/main" id="{40EB6928-61A9-429A-980C-E722CB8D4BFC}"/>
              </a:ext>
            </a:extLst>
          </p:cNvPr>
          <p:cNvSpPr>
            <a:spLocks noGrp="1"/>
          </p:cNvSpPr>
          <p:nvPr>
            <p:ph type="subTitle" idx="1"/>
          </p:nvPr>
        </p:nvSpPr>
        <p:spPr/>
        <p:txBody>
          <a:bodyPr/>
          <a:lstStyle/>
          <a:p>
            <a:r>
              <a:rPr lang="en-CA" dirty="0"/>
              <a:t>By: Alex and Sam</a:t>
            </a:r>
          </a:p>
        </p:txBody>
      </p:sp>
    </p:spTree>
    <p:extLst>
      <p:ext uri="{BB962C8B-B14F-4D97-AF65-F5344CB8AC3E}">
        <p14:creationId xmlns:p14="http://schemas.microsoft.com/office/powerpoint/2010/main" val="1983708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CB93B-FB9C-4D3E-B523-1A860D89A82E}"/>
              </a:ext>
            </a:extLst>
          </p:cNvPr>
          <p:cNvSpPr>
            <a:spLocks noGrp="1"/>
          </p:cNvSpPr>
          <p:nvPr>
            <p:ph type="title"/>
          </p:nvPr>
        </p:nvSpPr>
        <p:spPr/>
        <p:txBody>
          <a:bodyPr/>
          <a:lstStyle/>
          <a:p>
            <a:r>
              <a:rPr lang="en-CA" dirty="0"/>
              <a:t>Data Types</a:t>
            </a:r>
          </a:p>
        </p:txBody>
      </p:sp>
      <p:sp>
        <p:nvSpPr>
          <p:cNvPr id="3" name="Content Placeholder 2">
            <a:extLst>
              <a:ext uri="{FF2B5EF4-FFF2-40B4-BE49-F238E27FC236}">
                <a16:creationId xmlns:a16="http://schemas.microsoft.com/office/drawing/2014/main" id="{8840F7A4-9530-46E2-B6B2-C43BD9817B48}"/>
              </a:ext>
            </a:extLst>
          </p:cNvPr>
          <p:cNvSpPr>
            <a:spLocks noGrp="1"/>
          </p:cNvSpPr>
          <p:nvPr>
            <p:ph idx="1"/>
          </p:nvPr>
        </p:nvSpPr>
        <p:spPr/>
        <p:txBody>
          <a:bodyPr/>
          <a:lstStyle/>
          <a:p>
            <a:r>
              <a:rPr lang="en-CA" dirty="0"/>
              <a:t>Every value in Rust is of a certain data type, which tells Rust what kind of data is being specified so it knows how to work with that data. We’ll look at two data type subsets: scalar and compound.</a:t>
            </a:r>
          </a:p>
          <a:p>
            <a:r>
              <a:rPr lang="en-CA" dirty="0"/>
              <a:t>Keep in mind that Rust is a statically typed language, which means that it must know the types of all variables at compile time. The compiler can usually infer what type we want to use based on the value and how we use it. In cases when many types are possible, such as when we converted a String to a numeric type using parse we must add a type annotation</a:t>
            </a:r>
          </a:p>
          <a:p>
            <a:endParaRPr lang="en-CA" dirty="0"/>
          </a:p>
        </p:txBody>
      </p:sp>
    </p:spTree>
    <p:extLst>
      <p:ext uri="{BB962C8B-B14F-4D97-AF65-F5344CB8AC3E}">
        <p14:creationId xmlns:p14="http://schemas.microsoft.com/office/powerpoint/2010/main" val="1641895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A8A939-E530-412B-9BF3-DF3A65591950}"/>
              </a:ext>
            </a:extLst>
          </p:cNvPr>
          <p:cNvSpPr>
            <a:spLocks noGrp="1"/>
          </p:cNvSpPr>
          <p:nvPr>
            <p:ph type="title"/>
          </p:nvPr>
        </p:nvSpPr>
        <p:spPr/>
        <p:txBody>
          <a:bodyPr/>
          <a:lstStyle/>
          <a:p>
            <a:r>
              <a:rPr lang="en-CA" dirty="0"/>
              <a:t>Data Type pt.2</a:t>
            </a:r>
          </a:p>
        </p:txBody>
      </p:sp>
      <p:sp>
        <p:nvSpPr>
          <p:cNvPr id="5" name="Content Placeholder 4">
            <a:extLst>
              <a:ext uri="{FF2B5EF4-FFF2-40B4-BE49-F238E27FC236}">
                <a16:creationId xmlns:a16="http://schemas.microsoft.com/office/drawing/2014/main" id="{24B2D5AF-94E7-4971-8425-ED776C35ED6A}"/>
              </a:ext>
            </a:extLst>
          </p:cNvPr>
          <p:cNvSpPr>
            <a:spLocks noGrp="1"/>
          </p:cNvSpPr>
          <p:nvPr>
            <p:ph sz="half" idx="1"/>
          </p:nvPr>
        </p:nvSpPr>
        <p:spPr/>
        <p:txBody>
          <a:bodyPr>
            <a:normAutofit fontScale="85000" lnSpcReduction="20000"/>
          </a:bodyPr>
          <a:lstStyle/>
          <a:p>
            <a:r>
              <a:rPr lang="en-CA" sz="2000" u="sng" dirty="0"/>
              <a:t>Scalar</a:t>
            </a:r>
            <a:endParaRPr lang="en-CA" sz="1400" u="sng" dirty="0"/>
          </a:p>
          <a:p>
            <a:pPr lvl="1"/>
            <a:r>
              <a:rPr lang="en-US" sz="1600" dirty="0"/>
              <a:t>A scalar type represents a single value. Rust has four primary scalar types: integers, floating-point numbers, Booleans, and characters. You may recognize these from other programming languages</a:t>
            </a:r>
            <a:endParaRPr lang="en-CA" sz="1600" dirty="0"/>
          </a:p>
          <a:p>
            <a:r>
              <a:rPr lang="en-CA" sz="2000" u="sng" dirty="0"/>
              <a:t>Integer</a:t>
            </a:r>
          </a:p>
          <a:p>
            <a:pPr lvl="1"/>
            <a:r>
              <a:rPr lang="en-US" sz="1600" u="sng" dirty="0"/>
              <a:t>An integer is a number without a fractional component. This type declaration indicates that the value it’s associated with should be an unsigned integer (signed integer types start with </a:t>
            </a:r>
            <a:r>
              <a:rPr lang="en-US" sz="1600" u="sng" dirty="0" err="1"/>
              <a:t>i</a:t>
            </a:r>
            <a:r>
              <a:rPr lang="en-US" sz="1600" u="sng" dirty="0"/>
              <a:t>, instead of u) that takes up 32 bits of space. Each variant in the Signed and Unsigned columns (for example, i16) can be used to declare the type of an integer value.</a:t>
            </a:r>
            <a:endParaRPr lang="en-CA" sz="1600" u="sng" dirty="0"/>
          </a:p>
          <a:p>
            <a:r>
              <a:rPr lang="en-CA" sz="2000" u="sng" dirty="0"/>
              <a:t>Floating-Point Types</a:t>
            </a:r>
          </a:p>
          <a:p>
            <a:pPr lvl="1"/>
            <a:r>
              <a:rPr lang="en-US" sz="1600" u="sng" dirty="0"/>
              <a:t>Rust also has two primitive types for floating-point numbers, which are numbers with decimal points. Rust’s floating-point types are f32 and f64, which are 32 bits and 64 bits in size, respectively. The default type is f64 because on modern CPUs it’s roughly the same speed as f32 but is capable of more precision.</a:t>
            </a:r>
          </a:p>
          <a:p>
            <a:pPr lvl="1"/>
            <a:r>
              <a:rPr lang="en-US" sz="1600" u="sng" dirty="0"/>
              <a:t>Floating-point numbers are represented according to the IEEE-754 standard. The f32 type is a single-precision float, and f64 has double precision.</a:t>
            </a:r>
          </a:p>
          <a:p>
            <a:pPr lvl="1"/>
            <a:endParaRPr lang="en-CA" sz="1600" u="sng" dirty="0"/>
          </a:p>
          <a:p>
            <a:pPr marL="0" indent="0">
              <a:buNone/>
            </a:pPr>
            <a:endParaRPr lang="en-CA" sz="2000" u="sng" dirty="0"/>
          </a:p>
        </p:txBody>
      </p:sp>
      <p:sp>
        <p:nvSpPr>
          <p:cNvPr id="6" name="Content Placeholder 5">
            <a:extLst>
              <a:ext uri="{FF2B5EF4-FFF2-40B4-BE49-F238E27FC236}">
                <a16:creationId xmlns:a16="http://schemas.microsoft.com/office/drawing/2014/main" id="{C2218F71-63AE-4F0B-B5B4-606DC4DC44AF}"/>
              </a:ext>
            </a:extLst>
          </p:cNvPr>
          <p:cNvSpPr>
            <a:spLocks noGrp="1"/>
          </p:cNvSpPr>
          <p:nvPr>
            <p:ph sz="half" idx="2"/>
          </p:nvPr>
        </p:nvSpPr>
        <p:spPr/>
        <p:txBody>
          <a:bodyPr>
            <a:normAutofit fontScale="85000" lnSpcReduction="20000"/>
          </a:bodyPr>
          <a:lstStyle/>
          <a:p>
            <a:r>
              <a:rPr lang="en-CA" sz="2000" u="sng" dirty="0"/>
              <a:t>Numeric</a:t>
            </a:r>
          </a:p>
          <a:p>
            <a:pPr lvl="1"/>
            <a:r>
              <a:rPr lang="en-US" sz="1600" u="sng" dirty="0"/>
              <a:t>Rust supports the basic mathematical operations you’d expect for all of the number types: addition, subtraction, multiplication, division, and remainder.</a:t>
            </a:r>
            <a:endParaRPr lang="en-CA" sz="2000" u="sng" dirty="0"/>
          </a:p>
          <a:p>
            <a:r>
              <a:rPr lang="en-CA" sz="2000" u="sng" dirty="0"/>
              <a:t>Boolean</a:t>
            </a:r>
          </a:p>
          <a:p>
            <a:pPr lvl="1"/>
            <a:r>
              <a:rPr lang="en-US" sz="1600" u="sng" dirty="0"/>
              <a:t>As in most other programming languages, a Boolean type in Rust has two possible values: true and false. Booleans are one byte in size. The Boolean type in Rust is specified using bool. As in most other programming languages, a Boolean type in Rust has two possible values: true and false. Booleans are one byte in size. The Boolean type in Rust is specified using bool.</a:t>
            </a:r>
            <a:endParaRPr lang="en-CA" sz="1600" u="sng" dirty="0"/>
          </a:p>
          <a:p>
            <a:r>
              <a:rPr lang="en-CA" sz="2000" u="sng" dirty="0"/>
              <a:t>Character Type</a:t>
            </a:r>
          </a:p>
          <a:p>
            <a:pPr lvl="1"/>
            <a:r>
              <a:rPr lang="en-US" sz="1600" u="sng" dirty="0"/>
              <a:t>Rust’s char type is the language’s most primitive alphabetic type, and the following code shows one way to use it. (Note that char literals are specified with single quotes, as opposed to string literals, which use double quotes.)</a:t>
            </a:r>
            <a:endParaRPr lang="en-CA" sz="1600" u="sng" dirty="0"/>
          </a:p>
        </p:txBody>
      </p:sp>
    </p:spTree>
    <p:extLst>
      <p:ext uri="{BB962C8B-B14F-4D97-AF65-F5344CB8AC3E}">
        <p14:creationId xmlns:p14="http://schemas.microsoft.com/office/powerpoint/2010/main" val="1624062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4C88A-462D-4D59-9449-865DA89476DE}"/>
              </a:ext>
            </a:extLst>
          </p:cNvPr>
          <p:cNvSpPr>
            <a:spLocks noGrp="1"/>
          </p:cNvSpPr>
          <p:nvPr>
            <p:ph type="title"/>
          </p:nvPr>
        </p:nvSpPr>
        <p:spPr/>
        <p:txBody>
          <a:bodyPr/>
          <a:lstStyle/>
          <a:p>
            <a:r>
              <a:rPr lang="en-CA" dirty="0"/>
              <a:t>Compound Types</a:t>
            </a:r>
          </a:p>
        </p:txBody>
      </p:sp>
      <p:sp>
        <p:nvSpPr>
          <p:cNvPr id="3" name="Content Placeholder 2">
            <a:extLst>
              <a:ext uri="{FF2B5EF4-FFF2-40B4-BE49-F238E27FC236}">
                <a16:creationId xmlns:a16="http://schemas.microsoft.com/office/drawing/2014/main" id="{F6FB01A3-8E3D-4145-8B7E-8C9EA58FD96F}"/>
              </a:ext>
            </a:extLst>
          </p:cNvPr>
          <p:cNvSpPr>
            <a:spLocks noGrp="1"/>
          </p:cNvSpPr>
          <p:nvPr>
            <p:ph idx="1"/>
          </p:nvPr>
        </p:nvSpPr>
        <p:spPr/>
        <p:txBody>
          <a:bodyPr/>
          <a:lstStyle/>
          <a:p>
            <a:r>
              <a:rPr lang="en-CA" dirty="0"/>
              <a:t>Compound types can group multiple values into one type. Rust has two primitive compound types: tuples and arrays.</a:t>
            </a:r>
          </a:p>
          <a:p>
            <a:endParaRPr lang="en-CA" dirty="0"/>
          </a:p>
        </p:txBody>
      </p:sp>
    </p:spTree>
    <p:extLst>
      <p:ext uri="{BB962C8B-B14F-4D97-AF65-F5344CB8AC3E}">
        <p14:creationId xmlns:p14="http://schemas.microsoft.com/office/powerpoint/2010/main" val="890141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ACA2B-FB19-4DBD-8958-977FB2C56184}"/>
              </a:ext>
            </a:extLst>
          </p:cNvPr>
          <p:cNvSpPr>
            <a:spLocks noGrp="1"/>
          </p:cNvSpPr>
          <p:nvPr>
            <p:ph type="title"/>
          </p:nvPr>
        </p:nvSpPr>
        <p:spPr/>
        <p:txBody>
          <a:bodyPr/>
          <a:lstStyle/>
          <a:p>
            <a:r>
              <a:rPr lang="en-CA" dirty="0"/>
              <a:t>The Tuple Type</a:t>
            </a:r>
          </a:p>
        </p:txBody>
      </p:sp>
      <p:sp>
        <p:nvSpPr>
          <p:cNvPr id="3" name="Content Placeholder 2">
            <a:extLst>
              <a:ext uri="{FF2B5EF4-FFF2-40B4-BE49-F238E27FC236}">
                <a16:creationId xmlns:a16="http://schemas.microsoft.com/office/drawing/2014/main" id="{3C27207B-C2F8-44B4-86BB-C2C47EE5F6F6}"/>
              </a:ext>
            </a:extLst>
          </p:cNvPr>
          <p:cNvSpPr>
            <a:spLocks noGrp="1"/>
          </p:cNvSpPr>
          <p:nvPr>
            <p:ph idx="1"/>
          </p:nvPr>
        </p:nvSpPr>
        <p:spPr/>
        <p:txBody>
          <a:bodyPr>
            <a:normAutofit fontScale="92500" lnSpcReduction="20000"/>
          </a:bodyPr>
          <a:lstStyle/>
          <a:p>
            <a:r>
              <a:rPr lang="en-CA" dirty="0"/>
              <a:t>A tuple is a general way of grouping together a number of values with a variety of types into one compound type. Tuples have a fixed length: once declared, they cannot grow or shrink in size.</a:t>
            </a:r>
          </a:p>
          <a:p>
            <a:r>
              <a:rPr lang="en-CA" dirty="0"/>
              <a:t>We create a tuple by writing a comma-separated list of values inside parentheses. Each position in the tuple has a type, and the types of the different values in the tuple don’t have to be the same</a:t>
            </a:r>
          </a:p>
          <a:p>
            <a:r>
              <a:rPr lang="en-CA" dirty="0"/>
              <a:t>The variable tup binds to the entire tuple, because a tuple is considered a single compound element. To get the individual values out of a tuple, we can use pattern matching to destructure a tuple value</a:t>
            </a:r>
          </a:p>
          <a:p>
            <a:r>
              <a:rPr lang="en-CA" dirty="0"/>
              <a:t>This program first creates a tuple and binds it to the variable tup. It then uses a pattern with let to take tup and turn it into three separate variables, x, y, and z. This is called </a:t>
            </a:r>
            <a:r>
              <a:rPr lang="en-CA" dirty="0" err="1"/>
              <a:t>destructuring</a:t>
            </a:r>
            <a:r>
              <a:rPr lang="en-CA" dirty="0"/>
              <a:t>, because it breaks the single tuple into three parts.</a:t>
            </a:r>
          </a:p>
          <a:p>
            <a:endParaRPr lang="en-CA" dirty="0"/>
          </a:p>
          <a:p>
            <a:endParaRPr lang="en-CA" dirty="0"/>
          </a:p>
        </p:txBody>
      </p:sp>
    </p:spTree>
    <p:extLst>
      <p:ext uri="{BB962C8B-B14F-4D97-AF65-F5344CB8AC3E}">
        <p14:creationId xmlns:p14="http://schemas.microsoft.com/office/powerpoint/2010/main" val="3077749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EB39A-B597-45C2-B871-8B5915E6D691}"/>
              </a:ext>
            </a:extLst>
          </p:cNvPr>
          <p:cNvSpPr>
            <a:spLocks noGrp="1"/>
          </p:cNvSpPr>
          <p:nvPr>
            <p:ph type="title"/>
          </p:nvPr>
        </p:nvSpPr>
        <p:spPr/>
        <p:txBody>
          <a:bodyPr/>
          <a:lstStyle/>
          <a:p>
            <a:r>
              <a:rPr lang="en-CA" dirty="0"/>
              <a:t>The Array Type</a:t>
            </a:r>
          </a:p>
        </p:txBody>
      </p:sp>
      <p:sp>
        <p:nvSpPr>
          <p:cNvPr id="3" name="Content Placeholder 2">
            <a:extLst>
              <a:ext uri="{FF2B5EF4-FFF2-40B4-BE49-F238E27FC236}">
                <a16:creationId xmlns:a16="http://schemas.microsoft.com/office/drawing/2014/main" id="{FB1F5362-0696-4BA1-B66C-3BB0ADD64966}"/>
              </a:ext>
            </a:extLst>
          </p:cNvPr>
          <p:cNvSpPr>
            <a:spLocks noGrp="1"/>
          </p:cNvSpPr>
          <p:nvPr>
            <p:ph idx="1"/>
          </p:nvPr>
        </p:nvSpPr>
        <p:spPr/>
        <p:txBody>
          <a:bodyPr>
            <a:normAutofit lnSpcReduction="10000"/>
          </a:bodyPr>
          <a:lstStyle/>
          <a:p>
            <a:r>
              <a:rPr lang="en-CA" sz="2000" dirty="0"/>
              <a:t>Another way to have a collection of multiple values is with an array. Unlike a tuple, every element of an array must have the same type. Arrays in Rust are different from arrays in some other languages because arrays in Rust have a fixed length, like tuples.</a:t>
            </a:r>
          </a:p>
          <a:p>
            <a:r>
              <a:rPr lang="en-CA" sz="2000" dirty="0"/>
              <a:t>Arrays are useful when you want your data allocated on the stack rather than the heap or when you want to ensure you always have a fixed number of elements. An array isn’t as flexible as the vector type, though. A vector is a similar collection type provided by the standard library that can grow or shrink in size. If you’re unsure whether to use an array or a vector, you should probably use a vector.</a:t>
            </a:r>
          </a:p>
          <a:p>
            <a:r>
              <a:rPr lang="en-US" sz="2000" dirty="0"/>
              <a:t>An example of when you might want to use an array rather than a vector is in a program that needs to know the names of the months of the year. It’s very unlikely that such a program will need to add or remove months, so you can use an array because you know it will always contain 12 elements</a:t>
            </a:r>
          </a:p>
          <a:p>
            <a:r>
              <a:rPr lang="en-US" sz="2000" dirty="0"/>
              <a:t>You would write an array’s type by using square brackets, and within the brackets include the type of each element, a semicolon, and then the number of elements in the array</a:t>
            </a:r>
          </a:p>
          <a:p>
            <a:r>
              <a:rPr lang="en-US" sz="2000" dirty="0"/>
              <a:t>let a: [i32; 5] = [1, 2, 3, 4, 5];</a:t>
            </a:r>
          </a:p>
          <a:p>
            <a:endParaRPr lang="en-CA" sz="2000" dirty="0"/>
          </a:p>
        </p:txBody>
      </p:sp>
    </p:spTree>
    <p:extLst>
      <p:ext uri="{BB962C8B-B14F-4D97-AF65-F5344CB8AC3E}">
        <p14:creationId xmlns:p14="http://schemas.microsoft.com/office/powerpoint/2010/main" val="1472936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6AC81-0ED6-40FF-8E5E-D90665B695D7}"/>
              </a:ext>
            </a:extLst>
          </p:cNvPr>
          <p:cNvSpPr>
            <a:spLocks noGrp="1"/>
          </p:cNvSpPr>
          <p:nvPr>
            <p:ph type="title"/>
          </p:nvPr>
        </p:nvSpPr>
        <p:spPr/>
        <p:txBody>
          <a:bodyPr/>
          <a:lstStyle/>
          <a:p>
            <a:r>
              <a:rPr lang="en-CA" dirty="0"/>
              <a:t>Functions</a:t>
            </a:r>
          </a:p>
        </p:txBody>
      </p:sp>
      <p:sp>
        <p:nvSpPr>
          <p:cNvPr id="3" name="Content Placeholder 2">
            <a:extLst>
              <a:ext uri="{FF2B5EF4-FFF2-40B4-BE49-F238E27FC236}">
                <a16:creationId xmlns:a16="http://schemas.microsoft.com/office/drawing/2014/main" id="{01AE957F-0D58-442E-919B-CF0CE30172B4}"/>
              </a:ext>
            </a:extLst>
          </p:cNvPr>
          <p:cNvSpPr>
            <a:spLocks noGrp="1"/>
          </p:cNvSpPr>
          <p:nvPr>
            <p:ph idx="1"/>
          </p:nvPr>
        </p:nvSpPr>
        <p:spPr/>
        <p:txBody>
          <a:bodyPr>
            <a:normAutofit/>
          </a:bodyPr>
          <a:lstStyle/>
          <a:p>
            <a:r>
              <a:rPr lang="en-CA" sz="2000" dirty="0"/>
              <a:t>Functions are pervasive in Rust code. You’ve already seen one of the most important functions in the language: the main function, which is the entry point of many programs. You’ve also seen the </a:t>
            </a:r>
            <a:r>
              <a:rPr lang="en-CA" sz="2000" dirty="0" err="1"/>
              <a:t>fn</a:t>
            </a:r>
            <a:r>
              <a:rPr lang="en-CA" sz="2000" dirty="0"/>
              <a:t> keyword, which allows you to declare new functions.</a:t>
            </a:r>
          </a:p>
          <a:p>
            <a:r>
              <a:rPr lang="en-CA" sz="2000" dirty="0"/>
              <a:t>Rust code uses snake case as the conventional style for function and variable names. In snake case, all letters are lowercase and underscores separate words.</a:t>
            </a:r>
          </a:p>
          <a:p>
            <a:r>
              <a:rPr lang="en-US" sz="2000" dirty="0"/>
              <a:t>Function definitions in Rust start with </a:t>
            </a:r>
            <a:r>
              <a:rPr lang="en-US" sz="2000" dirty="0" err="1"/>
              <a:t>fn</a:t>
            </a:r>
            <a:r>
              <a:rPr lang="en-US" sz="2000" dirty="0"/>
              <a:t> and have a set of parentheses after the function name. The curly brackets tell the compiler where the function body begins and ends.</a:t>
            </a:r>
          </a:p>
          <a:p>
            <a:r>
              <a:rPr lang="en-US" sz="2000" dirty="0"/>
              <a:t>Rust doesn’t care where you define your functions, only that they’re defined somewhere.</a:t>
            </a:r>
          </a:p>
          <a:p>
            <a:r>
              <a:rPr lang="en-US" sz="2000" dirty="0"/>
              <a:t>In function signatures, you must declare the type of each parameter. This is a deliberate decision in Rust’s design: requiring type annotations in function definitions means the compiler almost never needs you to use them elsewhere in the code to figure out what you mean.</a:t>
            </a:r>
          </a:p>
          <a:p>
            <a:endParaRPr lang="en-CA" sz="2000" dirty="0"/>
          </a:p>
        </p:txBody>
      </p:sp>
    </p:spTree>
    <p:extLst>
      <p:ext uri="{BB962C8B-B14F-4D97-AF65-F5344CB8AC3E}">
        <p14:creationId xmlns:p14="http://schemas.microsoft.com/office/powerpoint/2010/main" val="456386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15ED8-787D-4706-81FE-55020E5B9D3D}"/>
              </a:ext>
            </a:extLst>
          </p:cNvPr>
          <p:cNvSpPr>
            <a:spLocks noGrp="1"/>
          </p:cNvSpPr>
          <p:nvPr>
            <p:ph type="title"/>
          </p:nvPr>
        </p:nvSpPr>
        <p:spPr/>
        <p:txBody>
          <a:bodyPr/>
          <a:lstStyle/>
          <a:p>
            <a:r>
              <a:rPr lang="en-CA" dirty="0"/>
              <a:t>Control Flow</a:t>
            </a:r>
          </a:p>
        </p:txBody>
      </p:sp>
      <p:sp>
        <p:nvSpPr>
          <p:cNvPr id="3" name="Content Placeholder 2">
            <a:extLst>
              <a:ext uri="{FF2B5EF4-FFF2-40B4-BE49-F238E27FC236}">
                <a16:creationId xmlns:a16="http://schemas.microsoft.com/office/drawing/2014/main" id="{01EB8870-44D1-41D0-B73D-A5E6C01C329B}"/>
              </a:ext>
            </a:extLst>
          </p:cNvPr>
          <p:cNvSpPr>
            <a:spLocks noGrp="1"/>
          </p:cNvSpPr>
          <p:nvPr>
            <p:ph idx="1"/>
          </p:nvPr>
        </p:nvSpPr>
        <p:spPr/>
        <p:txBody>
          <a:bodyPr/>
          <a:lstStyle/>
          <a:p>
            <a:r>
              <a:rPr lang="en-CA" dirty="0"/>
              <a:t>Deciding whether or not to run some code depending on if a condition is true and deciding to run some code repeatedly while a condition is true are basic building blocks in most programming languages. The most common constructs that let you control the flow of execution of Rust code are if expressions and loops.</a:t>
            </a:r>
          </a:p>
          <a:p>
            <a:r>
              <a:rPr lang="en-CA" dirty="0"/>
              <a:t>If expressions are the same as if statements but in Rust they do not use brackets, they will provide a warning. Ifs can also be used in a let statement.</a:t>
            </a:r>
          </a:p>
        </p:txBody>
      </p:sp>
    </p:spTree>
    <p:extLst>
      <p:ext uri="{BB962C8B-B14F-4D97-AF65-F5344CB8AC3E}">
        <p14:creationId xmlns:p14="http://schemas.microsoft.com/office/powerpoint/2010/main" val="4257048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7EC28-14F8-466D-8573-7B12BFCE71DB}"/>
              </a:ext>
            </a:extLst>
          </p:cNvPr>
          <p:cNvSpPr>
            <a:spLocks noGrp="1"/>
          </p:cNvSpPr>
          <p:nvPr>
            <p:ph type="title"/>
          </p:nvPr>
        </p:nvSpPr>
        <p:spPr/>
        <p:txBody>
          <a:bodyPr/>
          <a:lstStyle/>
          <a:p>
            <a:r>
              <a:rPr lang="en-CA" dirty="0"/>
              <a:t>If expressions</a:t>
            </a:r>
          </a:p>
        </p:txBody>
      </p:sp>
      <p:sp>
        <p:nvSpPr>
          <p:cNvPr id="3" name="Content Placeholder 2">
            <a:extLst>
              <a:ext uri="{FF2B5EF4-FFF2-40B4-BE49-F238E27FC236}">
                <a16:creationId xmlns:a16="http://schemas.microsoft.com/office/drawing/2014/main" id="{3C8A7A36-CBB9-4752-9E77-78B030D6564D}"/>
              </a:ext>
            </a:extLst>
          </p:cNvPr>
          <p:cNvSpPr>
            <a:spLocks noGrp="1"/>
          </p:cNvSpPr>
          <p:nvPr>
            <p:ph idx="1"/>
          </p:nvPr>
        </p:nvSpPr>
        <p:spPr/>
        <p:txBody>
          <a:bodyPr/>
          <a:lstStyle/>
          <a:p>
            <a:r>
              <a:rPr lang="en-US" dirty="0"/>
              <a:t>All if expressions start with the keyword if, which is followed by a condition.</a:t>
            </a:r>
          </a:p>
          <a:p>
            <a:r>
              <a:rPr lang="en-US" dirty="0"/>
              <a:t>Blocks of code associated with the conditions in if expressions are sometimes called arms, just like the arms in match expressions </a:t>
            </a:r>
            <a:endParaRPr lang="en-CA" dirty="0"/>
          </a:p>
          <a:p>
            <a:r>
              <a:rPr lang="en-US" dirty="0"/>
              <a:t>we can also include an else expression, which we chose to do here, to give the program an alternative block of code to execute should the condition evaluate to false. If you don’t provide an else expression and the condition is false, the program will just skip the if block and move on to the next bit of code.</a:t>
            </a:r>
            <a:endParaRPr lang="en-CA" dirty="0"/>
          </a:p>
          <a:p>
            <a:endParaRPr lang="en-CA" dirty="0"/>
          </a:p>
        </p:txBody>
      </p:sp>
    </p:spTree>
    <p:extLst>
      <p:ext uri="{BB962C8B-B14F-4D97-AF65-F5344CB8AC3E}">
        <p14:creationId xmlns:p14="http://schemas.microsoft.com/office/powerpoint/2010/main" val="3173006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9B45C-72A2-496F-911B-846C34E6DA63}"/>
              </a:ext>
            </a:extLst>
          </p:cNvPr>
          <p:cNvSpPr>
            <a:spLocks noGrp="1"/>
          </p:cNvSpPr>
          <p:nvPr>
            <p:ph type="title"/>
          </p:nvPr>
        </p:nvSpPr>
        <p:spPr/>
        <p:txBody>
          <a:bodyPr/>
          <a:lstStyle/>
          <a:p>
            <a:r>
              <a:rPr lang="en-CA" dirty="0"/>
              <a:t>Loops</a:t>
            </a:r>
          </a:p>
        </p:txBody>
      </p:sp>
      <p:sp>
        <p:nvSpPr>
          <p:cNvPr id="3" name="Content Placeholder 2">
            <a:extLst>
              <a:ext uri="{FF2B5EF4-FFF2-40B4-BE49-F238E27FC236}">
                <a16:creationId xmlns:a16="http://schemas.microsoft.com/office/drawing/2014/main" id="{15FD34FA-AE72-4CD4-B0E7-51E273F0A99A}"/>
              </a:ext>
            </a:extLst>
          </p:cNvPr>
          <p:cNvSpPr>
            <a:spLocks noGrp="1"/>
          </p:cNvSpPr>
          <p:nvPr>
            <p:ph idx="1"/>
          </p:nvPr>
        </p:nvSpPr>
        <p:spPr/>
        <p:txBody>
          <a:bodyPr>
            <a:normAutofit fontScale="92500" lnSpcReduction="20000"/>
          </a:bodyPr>
          <a:lstStyle/>
          <a:p>
            <a:r>
              <a:rPr lang="en-US" dirty="0"/>
              <a:t>A loop runs through the code inside the loop body to the end and then starts immediately back at the beginning</a:t>
            </a:r>
          </a:p>
          <a:p>
            <a:r>
              <a:rPr lang="en-US" dirty="0"/>
              <a:t>Rust has three</a:t>
            </a:r>
          </a:p>
          <a:p>
            <a:r>
              <a:rPr lang="en-US" dirty="0"/>
              <a:t> kinds of loops: loop, while, and for. </a:t>
            </a:r>
          </a:p>
          <a:p>
            <a:r>
              <a:rPr lang="en-US" dirty="0"/>
              <a:t>Most terminals support a keyboard shortcut, ctrl-c, to interrupt a program that is stuck in a continual loop</a:t>
            </a:r>
          </a:p>
          <a:p>
            <a:r>
              <a:rPr lang="en-US" dirty="0"/>
              <a:t>One of the uses of a loop is to retry an operation you know might fail, such as checking whether a thread has completed its job. However, you might need to pass the result of that operation to the rest of your code. To do this, you can add the value you want returned after the break expression you use to stop the loop; that value will be returned out of the loop so you can use it,</a:t>
            </a:r>
            <a:endParaRPr lang="en-CA" dirty="0"/>
          </a:p>
        </p:txBody>
      </p:sp>
    </p:spTree>
    <p:extLst>
      <p:ext uri="{BB962C8B-B14F-4D97-AF65-F5344CB8AC3E}">
        <p14:creationId xmlns:p14="http://schemas.microsoft.com/office/powerpoint/2010/main" val="1752953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57780-7211-46D2-91EC-3923F49182BB}"/>
              </a:ext>
            </a:extLst>
          </p:cNvPr>
          <p:cNvSpPr>
            <a:spLocks noGrp="1"/>
          </p:cNvSpPr>
          <p:nvPr>
            <p:ph type="title"/>
          </p:nvPr>
        </p:nvSpPr>
        <p:spPr/>
        <p:txBody>
          <a:bodyPr/>
          <a:lstStyle/>
          <a:p>
            <a:r>
              <a:rPr lang="en-CA" dirty="0"/>
              <a:t>Thanks For Listening!</a:t>
            </a:r>
          </a:p>
        </p:txBody>
      </p:sp>
      <p:sp>
        <p:nvSpPr>
          <p:cNvPr id="3" name="Content Placeholder 2">
            <a:extLst>
              <a:ext uri="{FF2B5EF4-FFF2-40B4-BE49-F238E27FC236}">
                <a16:creationId xmlns:a16="http://schemas.microsoft.com/office/drawing/2014/main" id="{1A20AE5D-100F-4056-B339-D534C4EB478A}"/>
              </a:ext>
            </a:extLst>
          </p:cNvPr>
          <p:cNvSpPr>
            <a:spLocks noGrp="1"/>
          </p:cNvSpPr>
          <p:nvPr>
            <p:ph idx="1"/>
          </p:nvPr>
        </p:nvSpPr>
        <p:spPr/>
        <p:txBody>
          <a:bodyPr/>
          <a:lstStyle/>
          <a:p>
            <a:r>
              <a:rPr lang="en-CA" dirty="0"/>
              <a:t>You are all now considered </a:t>
            </a:r>
            <a:r>
              <a:rPr lang="en-CA" dirty="0" err="1"/>
              <a:t>Rustaceans</a:t>
            </a:r>
            <a:r>
              <a:rPr lang="en-CA" dirty="0"/>
              <a:t>!!!</a:t>
            </a:r>
          </a:p>
        </p:txBody>
      </p:sp>
    </p:spTree>
    <p:extLst>
      <p:ext uri="{BB962C8B-B14F-4D97-AF65-F5344CB8AC3E}">
        <p14:creationId xmlns:p14="http://schemas.microsoft.com/office/powerpoint/2010/main" val="205157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909AD-BCAD-4FD6-96CD-2CFB8EE5D0E7}"/>
              </a:ext>
            </a:extLst>
          </p:cNvPr>
          <p:cNvSpPr>
            <a:spLocks noGrp="1"/>
          </p:cNvSpPr>
          <p:nvPr>
            <p:ph type="title"/>
          </p:nvPr>
        </p:nvSpPr>
        <p:spPr/>
        <p:txBody>
          <a:bodyPr/>
          <a:lstStyle/>
          <a:p>
            <a:r>
              <a:rPr lang="en-CA" dirty="0"/>
              <a:t>Downloading Rust</a:t>
            </a:r>
          </a:p>
        </p:txBody>
      </p:sp>
      <p:sp>
        <p:nvSpPr>
          <p:cNvPr id="3" name="Content Placeholder 2">
            <a:extLst>
              <a:ext uri="{FF2B5EF4-FFF2-40B4-BE49-F238E27FC236}">
                <a16:creationId xmlns:a16="http://schemas.microsoft.com/office/drawing/2014/main" id="{E1B4A1B9-DF3E-4F8B-B334-B147B8FD8002}"/>
              </a:ext>
            </a:extLst>
          </p:cNvPr>
          <p:cNvSpPr>
            <a:spLocks noGrp="1"/>
          </p:cNvSpPr>
          <p:nvPr>
            <p:ph idx="1"/>
          </p:nvPr>
        </p:nvSpPr>
        <p:spPr/>
        <p:txBody>
          <a:bodyPr/>
          <a:lstStyle/>
          <a:p>
            <a:r>
              <a:rPr lang="en-CA" dirty="0"/>
              <a:t>Go to rustling.org </a:t>
            </a:r>
          </a:p>
          <a:p>
            <a:r>
              <a:rPr lang="en-CA" dirty="0"/>
              <a:t>Download the .exe, save and run</a:t>
            </a:r>
          </a:p>
          <a:p>
            <a:r>
              <a:rPr lang="en-CA" dirty="0"/>
              <a:t>Windows might not like it but oh well</a:t>
            </a:r>
          </a:p>
          <a:p>
            <a:r>
              <a:rPr lang="en-US" dirty="0"/>
              <a:t>Install with the default (1)</a:t>
            </a:r>
          </a:p>
          <a:p>
            <a:r>
              <a:rPr lang="en-CA" dirty="0"/>
              <a:t>Copy Cargo bin directory (%</a:t>
            </a:r>
            <a:r>
              <a:rPr lang="en-CA" dirty="0" err="1"/>
              <a:t>USERPROFILExxxxxxx</a:t>
            </a:r>
            <a:r>
              <a:rPr lang="en-CA" dirty="0"/>
              <a:t>)</a:t>
            </a:r>
          </a:p>
          <a:p>
            <a:r>
              <a:rPr lang="en-CA" dirty="0"/>
              <a:t>Edit the system environment variable</a:t>
            </a:r>
          </a:p>
          <a:p>
            <a:r>
              <a:rPr lang="en-CA" dirty="0"/>
              <a:t>Click path &gt; Edit &gt; new &gt; paste the cargo directory you copied. Apply and exit.</a:t>
            </a:r>
          </a:p>
          <a:p>
            <a:endParaRPr lang="en-CA" dirty="0"/>
          </a:p>
        </p:txBody>
      </p:sp>
    </p:spTree>
    <p:extLst>
      <p:ext uri="{BB962C8B-B14F-4D97-AF65-F5344CB8AC3E}">
        <p14:creationId xmlns:p14="http://schemas.microsoft.com/office/powerpoint/2010/main" val="36208013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A9DFD-1777-43AC-8F0D-4295735A20EE}"/>
              </a:ext>
            </a:extLst>
          </p:cNvPr>
          <p:cNvSpPr>
            <a:spLocks noGrp="1"/>
          </p:cNvSpPr>
          <p:nvPr>
            <p:ph type="title"/>
          </p:nvPr>
        </p:nvSpPr>
        <p:spPr/>
        <p:txBody>
          <a:bodyPr/>
          <a:lstStyle/>
          <a:p>
            <a:r>
              <a:rPr lang="en-CA" dirty="0"/>
              <a:t>Sources</a:t>
            </a:r>
          </a:p>
        </p:txBody>
      </p:sp>
      <p:sp>
        <p:nvSpPr>
          <p:cNvPr id="3" name="Content Placeholder 2">
            <a:extLst>
              <a:ext uri="{FF2B5EF4-FFF2-40B4-BE49-F238E27FC236}">
                <a16:creationId xmlns:a16="http://schemas.microsoft.com/office/drawing/2014/main" id="{1BE47329-2BBC-4707-883F-D27779D4B147}"/>
              </a:ext>
            </a:extLst>
          </p:cNvPr>
          <p:cNvSpPr>
            <a:spLocks noGrp="1"/>
          </p:cNvSpPr>
          <p:nvPr>
            <p:ph idx="1"/>
          </p:nvPr>
        </p:nvSpPr>
        <p:spPr/>
        <p:txBody>
          <a:bodyPr/>
          <a:lstStyle/>
          <a:p>
            <a:r>
              <a:rPr lang="en-CA" dirty="0"/>
              <a:t>https://doc.rust-lang.org/book/ch00-00-introduction.html </a:t>
            </a:r>
          </a:p>
          <a:p>
            <a:r>
              <a:rPr lang="en-CA" dirty="0"/>
              <a:t>https://doc.rust-lang.org/rust-by-example/index.html </a:t>
            </a:r>
          </a:p>
          <a:p>
            <a:r>
              <a:rPr lang="en-CA" dirty="0"/>
              <a:t>Install Rust: https://www.youtube.com/watch?v=SigbqtVQnyI</a:t>
            </a:r>
          </a:p>
        </p:txBody>
      </p:sp>
    </p:spTree>
    <p:extLst>
      <p:ext uri="{BB962C8B-B14F-4D97-AF65-F5344CB8AC3E}">
        <p14:creationId xmlns:p14="http://schemas.microsoft.com/office/powerpoint/2010/main" val="941361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54ED6-D4DA-462C-A5EA-0A9FC4D4E09F}"/>
              </a:ext>
            </a:extLst>
          </p:cNvPr>
          <p:cNvSpPr>
            <a:spLocks noGrp="1"/>
          </p:cNvSpPr>
          <p:nvPr>
            <p:ph type="title"/>
          </p:nvPr>
        </p:nvSpPr>
        <p:spPr/>
        <p:txBody>
          <a:bodyPr/>
          <a:lstStyle/>
          <a:p>
            <a:r>
              <a:rPr lang="en-CA" dirty="0"/>
              <a:t>Downloading Rust Pt.2</a:t>
            </a:r>
          </a:p>
        </p:txBody>
      </p:sp>
      <p:sp>
        <p:nvSpPr>
          <p:cNvPr id="3" name="Content Placeholder 2">
            <a:extLst>
              <a:ext uri="{FF2B5EF4-FFF2-40B4-BE49-F238E27FC236}">
                <a16:creationId xmlns:a16="http://schemas.microsoft.com/office/drawing/2014/main" id="{99092457-7FBC-496B-9523-619F87CEDA11}"/>
              </a:ext>
            </a:extLst>
          </p:cNvPr>
          <p:cNvSpPr>
            <a:spLocks noGrp="1"/>
          </p:cNvSpPr>
          <p:nvPr>
            <p:ph idx="1"/>
          </p:nvPr>
        </p:nvSpPr>
        <p:spPr/>
        <p:txBody>
          <a:bodyPr/>
          <a:lstStyle/>
          <a:p>
            <a:r>
              <a:rPr lang="en-CA" dirty="0"/>
              <a:t>Test to ensure Rust was installed properly</a:t>
            </a:r>
          </a:p>
          <a:p>
            <a:pPr lvl="1"/>
            <a:r>
              <a:rPr lang="en-CA" dirty="0"/>
              <a:t>Open a new command prompt</a:t>
            </a:r>
          </a:p>
          <a:p>
            <a:pPr lvl="1"/>
            <a:r>
              <a:rPr lang="en-CA" dirty="0"/>
              <a:t>Create a new directory, call it Rust</a:t>
            </a:r>
          </a:p>
          <a:p>
            <a:pPr lvl="1"/>
            <a:r>
              <a:rPr lang="en-CA" dirty="0"/>
              <a:t>Inside your Rust folder type: cargo new </a:t>
            </a:r>
            <a:r>
              <a:rPr lang="en-CA" dirty="0" err="1"/>
              <a:t>hello_world</a:t>
            </a:r>
            <a:r>
              <a:rPr lang="en-CA" dirty="0"/>
              <a:t>(Creates a new package)</a:t>
            </a:r>
          </a:p>
          <a:p>
            <a:pPr lvl="1"/>
            <a:r>
              <a:rPr lang="en-CA" dirty="0"/>
              <a:t>Creates .</a:t>
            </a:r>
            <a:r>
              <a:rPr lang="en-CA" dirty="0" err="1"/>
              <a:t>gitignore</a:t>
            </a:r>
            <a:r>
              <a:rPr lang="en-CA" dirty="0"/>
              <a:t>, </a:t>
            </a:r>
            <a:r>
              <a:rPr lang="en-CA" dirty="0" err="1"/>
              <a:t>Cargo.toml</a:t>
            </a:r>
            <a:r>
              <a:rPr lang="en-CA" dirty="0"/>
              <a:t> (Settings), and main.rs</a:t>
            </a:r>
          </a:p>
          <a:p>
            <a:pPr lvl="1"/>
            <a:r>
              <a:rPr lang="en-CA" dirty="0"/>
              <a:t>Inside the </a:t>
            </a:r>
            <a:r>
              <a:rPr lang="en-CA" dirty="0" err="1"/>
              <a:t>hello_world</a:t>
            </a:r>
            <a:r>
              <a:rPr lang="en-CA" dirty="0"/>
              <a:t> type </a:t>
            </a:r>
            <a:r>
              <a:rPr lang="en-CA" dirty="0" err="1"/>
              <a:t>rustc</a:t>
            </a:r>
            <a:r>
              <a:rPr lang="en-CA" dirty="0"/>
              <a:t> main.rs</a:t>
            </a:r>
          </a:p>
          <a:p>
            <a:pPr lvl="1"/>
            <a:r>
              <a:rPr lang="en-CA" dirty="0"/>
              <a:t>This will compile a program and generates your .exe</a:t>
            </a:r>
          </a:p>
          <a:p>
            <a:pPr lvl="1"/>
            <a:r>
              <a:rPr lang="en-CA" dirty="0"/>
              <a:t>Run your main.exe</a:t>
            </a:r>
          </a:p>
          <a:p>
            <a:pPr lvl="1"/>
            <a:endParaRPr lang="en-CA" dirty="0"/>
          </a:p>
        </p:txBody>
      </p:sp>
    </p:spTree>
    <p:extLst>
      <p:ext uri="{BB962C8B-B14F-4D97-AF65-F5344CB8AC3E}">
        <p14:creationId xmlns:p14="http://schemas.microsoft.com/office/powerpoint/2010/main" val="2883789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0B7AC-B936-4E55-8EE9-71F7FAFF64AB}"/>
              </a:ext>
            </a:extLst>
          </p:cNvPr>
          <p:cNvSpPr>
            <a:spLocks noGrp="1"/>
          </p:cNvSpPr>
          <p:nvPr>
            <p:ph type="title"/>
          </p:nvPr>
        </p:nvSpPr>
        <p:spPr/>
        <p:txBody>
          <a:bodyPr/>
          <a:lstStyle/>
          <a:p>
            <a:r>
              <a:rPr lang="en-CA" dirty="0"/>
              <a:t>VS Code</a:t>
            </a:r>
          </a:p>
        </p:txBody>
      </p:sp>
      <p:sp>
        <p:nvSpPr>
          <p:cNvPr id="3" name="Content Placeholder 2">
            <a:extLst>
              <a:ext uri="{FF2B5EF4-FFF2-40B4-BE49-F238E27FC236}">
                <a16:creationId xmlns:a16="http://schemas.microsoft.com/office/drawing/2014/main" id="{17FE8E55-7766-4C4F-917E-AEADEC836C33}"/>
              </a:ext>
            </a:extLst>
          </p:cNvPr>
          <p:cNvSpPr>
            <a:spLocks noGrp="1"/>
          </p:cNvSpPr>
          <p:nvPr>
            <p:ph idx="1"/>
          </p:nvPr>
        </p:nvSpPr>
        <p:spPr/>
        <p:txBody>
          <a:bodyPr/>
          <a:lstStyle/>
          <a:p>
            <a:r>
              <a:rPr lang="en-CA" dirty="0"/>
              <a:t>Install </a:t>
            </a:r>
            <a:r>
              <a:rPr lang="en-CA" dirty="0" err="1"/>
              <a:t>rls</a:t>
            </a:r>
            <a:r>
              <a:rPr lang="en-CA" dirty="0"/>
              <a:t> and code runner from extensions</a:t>
            </a:r>
          </a:p>
          <a:p>
            <a:r>
              <a:rPr lang="en-CA" dirty="0"/>
              <a:t>Open </a:t>
            </a:r>
            <a:r>
              <a:rPr lang="en-CA" dirty="0" err="1"/>
              <a:t>hello_world</a:t>
            </a:r>
            <a:endParaRPr lang="en-CA" dirty="0"/>
          </a:p>
          <a:p>
            <a:r>
              <a:rPr lang="en-CA" dirty="0"/>
              <a:t>Run it</a:t>
            </a:r>
          </a:p>
          <a:p>
            <a:r>
              <a:rPr lang="en-CA" dirty="0"/>
              <a:t>Ready to go!!</a:t>
            </a:r>
          </a:p>
        </p:txBody>
      </p:sp>
    </p:spTree>
    <p:extLst>
      <p:ext uri="{BB962C8B-B14F-4D97-AF65-F5344CB8AC3E}">
        <p14:creationId xmlns:p14="http://schemas.microsoft.com/office/powerpoint/2010/main" val="1435806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AD724-C06D-42F5-8C3D-720805E994E7}"/>
              </a:ext>
            </a:extLst>
          </p:cNvPr>
          <p:cNvSpPr>
            <a:spLocks noGrp="1"/>
          </p:cNvSpPr>
          <p:nvPr>
            <p:ph type="title"/>
          </p:nvPr>
        </p:nvSpPr>
        <p:spPr/>
        <p:txBody>
          <a:bodyPr/>
          <a:lstStyle/>
          <a:p>
            <a:r>
              <a:rPr lang="en-CA" dirty="0"/>
              <a:t>Why bother with Rust?</a:t>
            </a:r>
          </a:p>
        </p:txBody>
      </p:sp>
      <p:sp>
        <p:nvSpPr>
          <p:cNvPr id="3" name="Content Placeholder 2">
            <a:extLst>
              <a:ext uri="{FF2B5EF4-FFF2-40B4-BE49-F238E27FC236}">
                <a16:creationId xmlns:a16="http://schemas.microsoft.com/office/drawing/2014/main" id="{048D8EF7-5DCD-471D-A75B-06E73EF9B628}"/>
              </a:ext>
            </a:extLst>
          </p:cNvPr>
          <p:cNvSpPr>
            <a:spLocks noGrp="1"/>
          </p:cNvSpPr>
          <p:nvPr>
            <p:ph idx="1"/>
          </p:nvPr>
        </p:nvSpPr>
        <p:spPr/>
        <p:txBody>
          <a:bodyPr>
            <a:normAutofit fontScale="92500" lnSpcReduction="10000"/>
          </a:bodyPr>
          <a:lstStyle/>
          <a:p>
            <a:r>
              <a:rPr lang="en-CA" dirty="0"/>
              <a:t>Memory Safety </a:t>
            </a:r>
          </a:p>
          <a:p>
            <a:pPr lvl="1"/>
            <a:r>
              <a:rPr lang="en-CA" dirty="0"/>
              <a:t>Rust is a system language and is memory safe.</a:t>
            </a:r>
          </a:p>
          <a:p>
            <a:pPr lvl="1"/>
            <a:r>
              <a:rPr lang="en-CA" dirty="0"/>
              <a:t>Security/stability issue.</a:t>
            </a:r>
          </a:p>
          <a:p>
            <a:pPr marL="457200" lvl="1" indent="0">
              <a:buNone/>
            </a:pPr>
            <a:r>
              <a:rPr lang="en-CA" dirty="0"/>
              <a:t>Advantages</a:t>
            </a:r>
          </a:p>
          <a:p>
            <a:pPr lvl="1"/>
            <a:r>
              <a:rPr lang="en-CA" dirty="0"/>
              <a:t>Heavily type-safe.</a:t>
            </a:r>
          </a:p>
          <a:p>
            <a:pPr lvl="1"/>
            <a:r>
              <a:rPr lang="en-CA" dirty="0"/>
              <a:t>Good for code that HAS to work perfectly(medical systems, rockets, operating systems) because it will not allow you to make mistakes. </a:t>
            </a:r>
          </a:p>
          <a:p>
            <a:pPr marL="457200" lvl="1" indent="0">
              <a:buNone/>
            </a:pPr>
            <a:r>
              <a:rPr lang="en-CA" dirty="0"/>
              <a:t>Disadvantages </a:t>
            </a:r>
          </a:p>
          <a:p>
            <a:pPr lvl="1"/>
            <a:r>
              <a:rPr lang="en-CA" dirty="0"/>
              <a:t>Heavily type-safe.</a:t>
            </a:r>
          </a:p>
          <a:p>
            <a:pPr lvl="1"/>
            <a:r>
              <a:rPr lang="en-CA" dirty="0"/>
              <a:t>Rust is a system language – even if it is memory safe, it is still a system language. (hard to learn)</a:t>
            </a:r>
          </a:p>
          <a:p>
            <a:pPr lvl="1"/>
            <a:r>
              <a:rPr lang="en-CA" dirty="0"/>
              <a:t>Rust is harder than other system languages because it is memory safe so you are more constrained.(not allowed to write incorrect code.) </a:t>
            </a:r>
          </a:p>
        </p:txBody>
      </p:sp>
    </p:spTree>
    <p:extLst>
      <p:ext uri="{BB962C8B-B14F-4D97-AF65-F5344CB8AC3E}">
        <p14:creationId xmlns:p14="http://schemas.microsoft.com/office/powerpoint/2010/main" val="26362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F1AE8-D29B-4EC0-8356-AFFDFFF57BE2}"/>
              </a:ext>
            </a:extLst>
          </p:cNvPr>
          <p:cNvSpPr>
            <a:spLocks noGrp="1"/>
          </p:cNvSpPr>
          <p:nvPr>
            <p:ph type="title"/>
          </p:nvPr>
        </p:nvSpPr>
        <p:spPr/>
        <p:txBody>
          <a:bodyPr/>
          <a:lstStyle/>
          <a:p>
            <a:r>
              <a:rPr lang="en-CA" dirty="0"/>
              <a:t>System language vs Non-System languages.</a:t>
            </a:r>
          </a:p>
        </p:txBody>
      </p:sp>
      <p:sp>
        <p:nvSpPr>
          <p:cNvPr id="3" name="Content Placeholder 2">
            <a:extLst>
              <a:ext uri="{FF2B5EF4-FFF2-40B4-BE49-F238E27FC236}">
                <a16:creationId xmlns:a16="http://schemas.microsoft.com/office/drawing/2014/main" id="{E9F4D1C6-1A16-4766-8766-857343DCC797}"/>
              </a:ext>
            </a:extLst>
          </p:cNvPr>
          <p:cNvSpPr>
            <a:spLocks noGrp="1"/>
          </p:cNvSpPr>
          <p:nvPr>
            <p:ph idx="1"/>
          </p:nvPr>
        </p:nvSpPr>
        <p:spPr/>
        <p:txBody>
          <a:bodyPr/>
          <a:lstStyle/>
          <a:p>
            <a:r>
              <a:rPr lang="en-CA" dirty="0"/>
              <a:t>Not a well defined term. (can mean different things to different people.)</a:t>
            </a:r>
          </a:p>
          <a:p>
            <a:r>
              <a:rPr lang="en-CA" dirty="0"/>
              <a:t>People do not use system languages because they are not memory safe.</a:t>
            </a:r>
          </a:p>
          <a:p>
            <a:r>
              <a:rPr lang="en-CA" dirty="0"/>
              <a:t>Everything that is performance-sensitive must use System languages(OS, Datacenter, Games,  </a:t>
            </a:r>
            <a:r>
              <a:rPr lang="en-CA" dirty="0" err="1"/>
              <a:t>etc</a:t>
            </a:r>
            <a:r>
              <a:rPr lang="en-CA" dirty="0"/>
              <a:t>…)</a:t>
            </a:r>
          </a:p>
          <a:p>
            <a:endParaRPr lang="en-CA" dirty="0"/>
          </a:p>
          <a:p>
            <a:endParaRPr lang="en-CA" dirty="0"/>
          </a:p>
          <a:p>
            <a:endParaRPr lang="en-CA" dirty="0"/>
          </a:p>
          <a:p>
            <a:endParaRPr lang="en-CA" dirty="0"/>
          </a:p>
        </p:txBody>
      </p:sp>
    </p:spTree>
    <p:extLst>
      <p:ext uri="{BB962C8B-B14F-4D97-AF65-F5344CB8AC3E}">
        <p14:creationId xmlns:p14="http://schemas.microsoft.com/office/powerpoint/2010/main" val="2495722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B8476-5C10-4FC7-9E42-4A0862E44204}"/>
              </a:ext>
            </a:extLst>
          </p:cNvPr>
          <p:cNvSpPr>
            <a:spLocks noGrp="1"/>
          </p:cNvSpPr>
          <p:nvPr>
            <p:ph type="title"/>
          </p:nvPr>
        </p:nvSpPr>
        <p:spPr/>
        <p:txBody>
          <a:bodyPr/>
          <a:lstStyle/>
          <a:p>
            <a:r>
              <a:rPr lang="en-CA" dirty="0"/>
              <a:t>Make a new project</a:t>
            </a:r>
          </a:p>
        </p:txBody>
      </p:sp>
      <p:sp>
        <p:nvSpPr>
          <p:cNvPr id="3" name="Content Placeholder 2">
            <a:extLst>
              <a:ext uri="{FF2B5EF4-FFF2-40B4-BE49-F238E27FC236}">
                <a16:creationId xmlns:a16="http://schemas.microsoft.com/office/drawing/2014/main" id="{9E752B6B-065F-47B8-8770-E88444D05551}"/>
              </a:ext>
            </a:extLst>
          </p:cNvPr>
          <p:cNvSpPr>
            <a:spLocks noGrp="1"/>
          </p:cNvSpPr>
          <p:nvPr>
            <p:ph idx="1"/>
          </p:nvPr>
        </p:nvSpPr>
        <p:spPr/>
        <p:txBody>
          <a:bodyPr>
            <a:normAutofit/>
          </a:bodyPr>
          <a:lstStyle/>
          <a:p>
            <a:r>
              <a:rPr lang="en-CA" dirty="0" err="1"/>
              <a:t>Cmd</a:t>
            </a:r>
            <a:endParaRPr lang="en-CA" dirty="0"/>
          </a:p>
          <a:p>
            <a:r>
              <a:rPr lang="en-CA" dirty="0"/>
              <a:t>Cd into Rust</a:t>
            </a:r>
          </a:p>
          <a:p>
            <a:r>
              <a:rPr lang="en-CA" dirty="0"/>
              <a:t>Cargo new *project name*</a:t>
            </a:r>
          </a:p>
          <a:p>
            <a:r>
              <a:rPr lang="en-CA" dirty="0"/>
              <a:t>Cd into project, then into </a:t>
            </a:r>
            <a:r>
              <a:rPr lang="en-CA" dirty="0" err="1"/>
              <a:t>src</a:t>
            </a:r>
            <a:endParaRPr lang="en-CA" dirty="0"/>
          </a:p>
          <a:p>
            <a:r>
              <a:rPr lang="en-CA" dirty="0"/>
              <a:t>Type in </a:t>
            </a:r>
            <a:r>
              <a:rPr lang="en-CA" dirty="0" err="1"/>
              <a:t>rustc</a:t>
            </a:r>
            <a:r>
              <a:rPr lang="en-CA" dirty="0"/>
              <a:t> main.rs to build the exe</a:t>
            </a:r>
          </a:p>
          <a:p>
            <a:r>
              <a:rPr lang="en-CA" dirty="0"/>
              <a:t>Run main.exe</a:t>
            </a:r>
          </a:p>
          <a:p>
            <a:r>
              <a:rPr lang="en-CA" dirty="0"/>
              <a:t>Code in the main.rs file in VS</a:t>
            </a:r>
          </a:p>
          <a:p>
            <a:r>
              <a:rPr lang="en-CA" dirty="0"/>
              <a:t>Cargo Run to run your programs!</a:t>
            </a:r>
          </a:p>
        </p:txBody>
      </p:sp>
    </p:spTree>
    <p:extLst>
      <p:ext uri="{BB962C8B-B14F-4D97-AF65-F5344CB8AC3E}">
        <p14:creationId xmlns:p14="http://schemas.microsoft.com/office/powerpoint/2010/main" val="2586710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7527C-2FD3-437A-804A-6D4CEF726ED2}"/>
              </a:ext>
            </a:extLst>
          </p:cNvPr>
          <p:cNvSpPr>
            <a:spLocks noGrp="1"/>
          </p:cNvSpPr>
          <p:nvPr>
            <p:ph type="title"/>
          </p:nvPr>
        </p:nvSpPr>
        <p:spPr/>
        <p:txBody>
          <a:bodyPr/>
          <a:lstStyle/>
          <a:p>
            <a:r>
              <a:rPr lang="en-CA" dirty="0"/>
              <a:t>VARs and MUTS</a:t>
            </a:r>
          </a:p>
        </p:txBody>
      </p:sp>
      <p:sp>
        <p:nvSpPr>
          <p:cNvPr id="3" name="Content Placeholder 2">
            <a:extLst>
              <a:ext uri="{FF2B5EF4-FFF2-40B4-BE49-F238E27FC236}">
                <a16:creationId xmlns:a16="http://schemas.microsoft.com/office/drawing/2014/main" id="{09DCE677-B1A4-4A28-A740-382A29BFE5A6}"/>
              </a:ext>
            </a:extLst>
          </p:cNvPr>
          <p:cNvSpPr>
            <a:spLocks noGrp="1"/>
          </p:cNvSpPr>
          <p:nvPr>
            <p:ph idx="1"/>
          </p:nvPr>
        </p:nvSpPr>
        <p:spPr/>
        <p:txBody>
          <a:bodyPr>
            <a:normAutofit fontScale="62500" lnSpcReduction="20000"/>
          </a:bodyPr>
          <a:lstStyle/>
          <a:p>
            <a:r>
              <a:rPr lang="en-CA" dirty="0"/>
              <a:t>An Immutable variable is a variable, that once you assign a value to it, it CANNOT change.</a:t>
            </a:r>
          </a:p>
          <a:p>
            <a:r>
              <a:rPr lang="en-CA" dirty="0"/>
              <a:t>Variables are immutable by default</a:t>
            </a:r>
          </a:p>
          <a:p>
            <a:r>
              <a:rPr lang="en-CA" dirty="0"/>
              <a:t>Add the mut keyword to make it mutable</a:t>
            </a:r>
          </a:p>
          <a:p>
            <a:r>
              <a:rPr lang="en-CA" dirty="0"/>
              <a:t>Let x = 5;</a:t>
            </a:r>
          </a:p>
          <a:p>
            <a:r>
              <a:rPr lang="en-CA" dirty="0"/>
              <a:t>Let x = 6; (see compiler error)</a:t>
            </a:r>
          </a:p>
          <a:p>
            <a:r>
              <a:rPr lang="en-CA" dirty="0"/>
              <a:t>“cannot assign twice to immutable var”</a:t>
            </a:r>
          </a:p>
          <a:p>
            <a:pPr marL="0" indent="0">
              <a:buNone/>
            </a:pPr>
            <a:r>
              <a:rPr lang="en-CA" dirty="0"/>
              <a:t>Immutable vs Constant?</a:t>
            </a:r>
          </a:p>
          <a:p>
            <a:pPr marL="0" indent="0">
              <a:buNone/>
            </a:pPr>
            <a:r>
              <a:rPr lang="en-CA" dirty="0"/>
              <a:t>Immutable:</a:t>
            </a:r>
          </a:p>
          <a:p>
            <a:r>
              <a:rPr lang="en-CA" dirty="0"/>
              <a:t>Regular variable, cant change once a value is assigned</a:t>
            </a:r>
          </a:p>
          <a:p>
            <a:r>
              <a:rPr lang="en-CA" dirty="0"/>
              <a:t>Created and terminated when a block of code is called and executed</a:t>
            </a:r>
          </a:p>
          <a:p>
            <a:pPr marL="0" indent="0">
              <a:buNone/>
            </a:pPr>
            <a:r>
              <a:rPr lang="en-CA" dirty="0"/>
              <a:t>Constant:</a:t>
            </a:r>
          </a:p>
          <a:p>
            <a:r>
              <a:rPr lang="en-CA" dirty="0"/>
              <a:t>Generated at compile time</a:t>
            </a:r>
          </a:p>
          <a:p>
            <a:r>
              <a:rPr lang="en-CA" dirty="0"/>
              <a:t>Always available for </a:t>
            </a:r>
            <a:r>
              <a:rPr lang="en-CA"/>
              <a:t>your application to see(const MAX_POINTS = 100000;)</a:t>
            </a:r>
            <a:endParaRPr lang="en-CA" dirty="0"/>
          </a:p>
        </p:txBody>
      </p:sp>
    </p:spTree>
    <p:extLst>
      <p:ext uri="{BB962C8B-B14F-4D97-AF65-F5344CB8AC3E}">
        <p14:creationId xmlns:p14="http://schemas.microsoft.com/office/powerpoint/2010/main" val="2476333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9E315-D751-4E28-9B8D-DF27B142384F}"/>
              </a:ext>
            </a:extLst>
          </p:cNvPr>
          <p:cNvSpPr>
            <a:spLocks noGrp="1"/>
          </p:cNvSpPr>
          <p:nvPr>
            <p:ph type="title"/>
          </p:nvPr>
        </p:nvSpPr>
        <p:spPr/>
        <p:txBody>
          <a:bodyPr/>
          <a:lstStyle/>
          <a:p>
            <a:r>
              <a:rPr lang="en-CA" dirty="0"/>
              <a:t>Shadowing</a:t>
            </a:r>
          </a:p>
        </p:txBody>
      </p:sp>
      <p:sp>
        <p:nvSpPr>
          <p:cNvPr id="3" name="Content Placeholder 2">
            <a:extLst>
              <a:ext uri="{FF2B5EF4-FFF2-40B4-BE49-F238E27FC236}">
                <a16:creationId xmlns:a16="http://schemas.microsoft.com/office/drawing/2014/main" id="{BAA873F3-A3E2-4CD3-9AEB-BBBAAEAE11A9}"/>
              </a:ext>
            </a:extLst>
          </p:cNvPr>
          <p:cNvSpPr>
            <a:spLocks noGrp="1"/>
          </p:cNvSpPr>
          <p:nvPr>
            <p:ph idx="1"/>
          </p:nvPr>
        </p:nvSpPr>
        <p:spPr/>
        <p:txBody>
          <a:bodyPr/>
          <a:lstStyle/>
          <a:p>
            <a:r>
              <a:rPr lang="en-CA" dirty="0"/>
              <a:t>You can declare a new variable with the same name as a previous variable, and the new variable shadows the previous variable. </a:t>
            </a:r>
            <a:r>
              <a:rPr lang="en-CA" dirty="0" err="1"/>
              <a:t>Rustaceans</a:t>
            </a:r>
            <a:r>
              <a:rPr lang="en-CA" dirty="0"/>
              <a:t> say that the first variable is shadowed by the second, which means that the second variable’s value is what appears when the variable is used</a:t>
            </a:r>
          </a:p>
          <a:p>
            <a:r>
              <a:rPr lang="en-CA" dirty="0"/>
              <a:t>Shadowing is different from marking a variable as mut, because we’ll get a compile-time error if we accidentally try to reassign to this variable without using the let keyword. By using let, we can perform a few transformations on a value but have the variable be immutable after those transformations have been completed.</a:t>
            </a:r>
          </a:p>
        </p:txBody>
      </p:sp>
    </p:spTree>
    <p:extLst>
      <p:ext uri="{BB962C8B-B14F-4D97-AF65-F5344CB8AC3E}">
        <p14:creationId xmlns:p14="http://schemas.microsoft.com/office/powerpoint/2010/main" val="35701568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1067</TotalTime>
  <Words>2074</Words>
  <Application>Microsoft Office PowerPoint</Application>
  <PresentationFormat>Widescreen</PresentationFormat>
  <Paragraphs>122</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RUST</vt:lpstr>
      <vt:lpstr>Downloading Rust</vt:lpstr>
      <vt:lpstr>Downloading Rust Pt.2</vt:lpstr>
      <vt:lpstr>VS Code</vt:lpstr>
      <vt:lpstr>Why bother with Rust?</vt:lpstr>
      <vt:lpstr>System language vs Non-System languages.</vt:lpstr>
      <vt:lpstr>Make a new project</vt:lpstr>
      <vt:lpstr>VARs and MUTS</vt:lpstr>
      <vt:lpstr>Shadowing</vt:lpstr>
      <vt:lpstr>Data Types</vt:lpstr>
      <vt:lpstr>Data Type pt.2</vt:lpstr>
      <vt:lpstr>Compound Types</vt:lpstr>
      <vt:lpstr>The Tuple Type</vt:lpstr>
      <vt:lpstr>The Array Type</vt:lpstr>
      <vt:lpstr>Functions</vt:lpstr>
      <vt:lpstr>Control Flow</vt:lpstr>
      <vt:lpstr>If expressions</vt:lpstr>
      <vt:lpstr>Loops</vt:lpstr>
      <vt:lpstr>Thanks For Listening!</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RUST</dc:title>
  <dc:creator>alex mitchelmore</dc:creator>
  <cp:lastModifiedBy>alex mitchelmore</cp:lastModifiedBy>
  <cp:revision>49</cp:revision>
  <dcterms:created xsi:type="dcterms:W3CDTF">2021-03-05T13:46:19Z</dcterms:created>
  <dcterms:modified xsi:type="dcterms:W3CDTF">2021-03-14T00:11:59Z</dcterms:modified>
</cp:coreProperties>
</file>