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67"/>
    <p:restoredTop sz="94719"/>
  </p:normalViewPr>
  <p:slideViewPr>
    <p:cSldViewPr snapToGrid="0">
      <p:cViewPr varScale="1">
        <p:scale>
          <a:sx n="152" d="100"/>
          <a:sy n="152" d="100"/>
        </p:scale>
        <p:origin x="3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CC82D-66E0-D04D-AC4E-0F2E4A221B5B}"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2637-65DC-B84F-B2FE-65510A2328E3}" type="slidenum">
              <a:rPr lang="en-US" smtClean="0"/>
              <a:t>‹#›</a:t>
            </a:fld>
            <a:endParaRPr lang="en-US"/>
          </a:p>
        </p:txBody>
      </p:sp>
    </p:spTree>
    <p:extLst>
      <p:ext uri="{BB962C8B-B14F-4D97-AF65-F5344CB8AC3E}">
        <p14:creationId xmlns:p14="http://schemas.microsoft.com/office/powerpoint/2010/main" val="325459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52637-65DC-B84F-B2FE-65510A2328E3}" type="slidenum">
              <a:rPr lang="en-US" smtClean="0"/>
              <a:t>2</a:t>
            </a:fld>
            <a:endParaRPr lang="en-US"/>
          </a:p>
        </p:txBody>
      </p:sp>
    </p:spTree>
    <p:extLst>
      <p:ext uri="{BB962C8B-B14F-4D97-AF65-F5344CB8AC3E}">
        <p14:creationId xmlns:p14="http://schemas.microsoft.com/office/powerpoint/2010/main" val="397890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1/23/25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1/23/25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5334000" cy="2286000"/>
          </a:xfrm>
        </p:spPr>
        <p:txBody>
          <a:bodyPr>
            <a:normAutofit/>
          </a:bodyPr>
          <a:lstStyle/>
          <a:p>
            <a:pPr algn="l"/>
            <a:r>
              <a:rPr lang="en-US" sz="4400" dirty="0"/>
              <a:t>Project Delta</a:t>
            </a:r>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fontScale="92500"/>
          </a:bodyPr>
          <a:lstStyle/>
          <a:p>
            <a:pPr algn="l"/>
            <a:r>
              <a:rPr lang="en-US" dirty="0"/>
              <a:t>The joint-venture acquisition of a Norwegian Target Group, using a Luxembourg/UK acquisition structure</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6" name="Rectangle 5">
            <a:extLst>
              <a:ext uri="{FF2B5EF4-FFF2-40B4-BE49-F238E27FC236}">
                <a16:creationId xmlns:a16="http://schemas.microsoft.com/office/drawing/2014/main" id="{63E81906-0A16-7B91-AE7F-C3F11A55F70E}"/>
              </a:ext>
            </a:extLst>
          </p:cNvPr>
          <p:cNvSpPr/>
          <p:nvPr/>
        </p:nvSpPr>
        <p:spPr>
          <a:xfrm>
            <a:off x="2611224" y="373674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(UK)</a:t>
            </a: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16" name="Rectangle 15">
            <a:extLst>
              <a:ext uri="{FF2B5EF4-FFF2-40B4-BE49-F238E27FC236}">
                <a16:creationId xmlns:a16="http://schemas.microsoft.com/office/drawing/2014/main" id="{0D593728-5A0D-EB63-A11C-F8451088DC3C}"/>
              </a:ext>
            </a:extLst>
          </p:cNvPr>
          <p:cNvSpPr/>
          <p:nvPr/>
        </p:nvSpPr>
        <p:spPr>
          <a:xfrm>
            <a:off x="2611224" y="4586437"/>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Newco</a:t>
            </a:r>
          </a:p>
          <a:p>
            <a:pPr algn="ctr"/>
            <a:r>
              <a:rPr lang="en-US" sz="1000" dirty="0"/>
              <a:t>(Norway)</a:t>
            </a:r>
          </a:p>
        </p:txBody>
      </p:sp>
      <p:cxnSp>
        <p:nvCxnSpPr>
          <p:cNvPr id="17" name="Straight Connector 16">
            <a:extLst>
              <a:ext uri="{FF2B5EF4-FFF2-40B4-BE49-F238E27FC236}">
                <a16:creationId xmlns:a16="http://schemas.microsoft.com/office/drawing/2014/main" id="{11405A91-3A64-2036-0684-847592B7F1C2}"/>
              </a:ext>
            </a:extLst>
          </p:cNvPr>
          <p:cNvCxnSpPr>
            <a:cxnSpLocks/>
            <a:stCxn id="6" idx="2"/>
            <a:endCxn id="16" idx="0"/>
          </p:cNvCxnSpPr>
          <p:nvPr/>
        </p:nvCxnSpPr>
        <p:spPr>
          <a:xfrm>
            <a:off x="3181246" y="4306764"/>
            <a:ext cx="0" cy="279673"/>
          </a:xfrm>
          <a:prstGeom prst="line">
            <a:avLst/>
          </a:prstGeom>
          <a:ln w="12700"/>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AC0353C-4A2F-7055-96C0-1E1C4F3BD8E4}"/>
              </a:ext>
            </a:extLst>
          </p:cNvPr>
          <p:cNvSpPr txBox="1"/>
          <p:nvPr/>
        </p:nvSpPr>
        <p:spPr>
          <a:xfrm>
            <a:off x="6206469" y="1283162"/>
            <a:ext cx="5348224" cy="5447645"/>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a:pPr>
            <a:r>
              <a:rPr lang="en-GB" sz="1200" dirty="0"/>
              <a:t>﻿﻿﻿The Funds incorporate a Luxembourg incorporated and tax resident company, Lux Topco, with minimum share capital of €12k split into 10 classes of shares of €12k each. Each class of shares will carry different economic rights.</a:t>
            </a:r>
          </a:p>
          <a:p>
            <a:pPr marL="285750" indent="-285750">
              <a:buFont typeface="+mj-lt"/>
              <a:buAutoNum type="arabicPeriod"/>
            </a:pPr>
            <a:r>
              <a:rPr lang="en-GB" sz="1200" dirty="0"/>
              <a:t>﻿﻿﻿Lux Topco incorporates a UK incorporated and tax resident company,</a:t>
            </a:r>
            <a:br>
              <a:rPr lang="en-GB" sz="1200" dirty="0"/>
            </a:br>
            <a:r>
              <a:rPr lang="en-GB" sz="1200" dirty="0" err="1"/>
              <a:t>JVCo</a:t>
            </a:r>
            <a:r>
              <a:rPr lang="en-GB" sz="1200" dirty="0"/>
              <a:t>, limited by shares with nominal share capital.</a:t>
            </a:r>
          </a:p>
          <a:p>
            <a:pPr marL="285750" indent="-285750">
              <a:buFont typeface="+mj-lt"/>
              <a:buAutoNum type="arabicPeriod"/>
            </a:pPr>
            <a:r>
              <a:rPr lang="en-GB" sz="1200" dirty="0"/>
              <a:t>﻿﻿﻿</a:t>
            </a:r>
            <a:r>
              <a:rPr lang="en-GB" sz="1200" dirty="0" err="1"/>
              <a:t>JVCo</a:t>
            </a:r>
            <a:r>
              <a:rPr lang="en-GB" sz="1200" dirty="0"/>
              <a:t> incorporates a Norway incorporated and tax resident company,</a:t>
            </a:r>
            <a:br>
              <a:rPr lang="en-GB" sz="1200" dirty="0"/>
            </a:br>
            <a:r>
              <a:rPr lang="en-GB" sz="1200" dirty="0"/>
              <a:t>Newco, limited by shares with nominal share capital.</a:t>
            </a:r>
          </a:p>
          <a:p>
            <a:endParaRPr lang="en-GB" sz="1200" dirty="0">
              <a:effectLst/>
              <a:latin typeface="Helvetica" pitchFamily="2" charset="0"/>
            </a:endParaRPr>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﻿﻿Lux Topco is included in the structure as this is Client’s preferred holding location and all investments of the Funds are structured through a Luxembourg holding company. Among other reasons, we understand that Luxembourg is preferred as the holding jurisdiction as Client has a team in Luxembourg with the expertise to manage each of these holding companies and the underlying investments.</a:t>
            </a:r>
          </a:p>
          <a:p>
            <a:pPr marL="171450" indent="-171450">
              <a:buFont typeface="Arial" panose="020B0604020202020204" pitchFamily="34" charset="0"/>
              <a:buChar char="•"/>
            </a:pPr>
            <a:r>
              <a:rPr lang="en-GB" sz="1200" dirty="0"/>
              <a:t>﻿﻿</a:t>
            </a:r>
            <a:r>
              <a:rPr lang="en-GB" sz="1200" dirty="0" err="1"/>
              <a:t>JVCo</a:t>
            </a:r>
            <a:r>
              <a:rPr lang="en-GB" sz="1200" dirty="0"/>
              <a:t> will pool the investment of the Funds (investing through Lux Topco) and the Co-Investor. A UK company has been agreed by Client and the Co-Investor for commercial and practical reasons, notably that certain senior management (including the chairman) for the investment are expected to be based in the UK and Client's investment team are also based in the UK. It is expected that these individuals will constitute the majority of the board of </a:t>
            </a:r>
            <a:r>
              <a:rPr lang="en-GB" sz="1200" dirty="0" err="1"/>
              <a:t>JVCo</a:t>
            </a:r>
            <a:r>
              <a:rPr lang="en-GB" sz="1200" dirty="0"/>
              <a:t> and using a UK company therefore makes it more straightforward to manage the company and hold board meetings in a location where these directors are easily able to travel to.</a:t>
            </a:r>
          </a:p>
          <a:p>
            <a:endParaRPr lang="en-US" sz="1200" dirty="0"/>
          </a:p>
        </p:txBody>
      </p:sp>
      <p:sp>
        <p:nvSpPr>
          <p:cNvPr id="5" name="Triangle 4">
            <a:extLst>
              <a:ext uri="{FF2B5EF4-FFF2-40B4-BE49-F238E27FC236}">
                <a16:creationId xmlns:a16="http://schemas.microsoft.com/office/drawing/2014/main" id="{D0F36D6F-EF77-6351-E96C-089E7A736A8B}"/>
              </a:ext>
            </a:extLst>
          </p:cNvPr>
          <p:cNvSpPr/>
          <p:nvPr/>
        </p:nvSpPr>
        <p:spPr>
          <a:xfrm>
            <a:off x="2611224" y="2037370"/>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Funds</a:t>
            </a:r>
          </a:p>
        </p:txBody>
      </p:sp>
      <p:sp>
        <p:nvSpPr>
          <p:cNvPr id="11" name="Rectangle 10">
            <a:extLst>
              <a:ext uri="{FF2B5EF4-FFF2-40B4-BE49-F238E27FC236}">
                <a16:creationId xmlns:a16="http://schemas.microsoft.com/office/drawing/2014/main" id="{D45CC1BE-4003-0DDE-730D-1BB662FAE8CA}"/>
              </a:ext>
            </a:extLst>
          </p:cNvPr>
          <p:cNvSpPr/>
          <p:nvPr/>
        </p:nvSpPr>
        <p:spPr>
          <a:xfrm>
            <a:off x="2611224" y="2887059"/>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Lux Topco </a:t>
            </a:r>
          </a:p>
          <a:p>
            <a:pPr algn="ctr"/>
            <a:r>
              <a:rPr lang="en-US" sz="1000" dirty="0"/>
              <a:t>(Lux)</a:t>
            </a:r>
          </a:p>
        </p:txBody>
      </p:sp>
      <p:cxnSp>
        <p:nvCxnSpPr>
          <p:cNvPr id="18" name="Straight Connector 17">
            <a:extLst>
              <a:ext uri="{FF2B5EF4-FFF2-40B4-BE49-F238E27FC236}">
                <a16:creationId xmlns:a16="http://schemas.microsoft.com/office/drawing/2014/main" id="{9E19E516-81D5-5AA8-3E56-387066C86761}"/>
              </a:ext>
            </a:extLst>
          </p:cNvPr>
          <p:cNvCxnSpPr>
            <a:cxnSpLocks/>
            <a:stCxn id="11" idx="2"/>
            <a:endCxn id="6" idx="0"/>
          </p:cNvCxnSpPr>
          <p:nvPr/>
        </p:nvCxnSpPr>
        <p:spPr>
          <a:xfrm>
            <a:off x="3181246" y="3457075"/>
            <a:ext cx="0" cy="279673"/>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AE69297-C2DF-CC71-43C5-0B4499A5C5A6}"/>
              </a:ext>
            </a:extLst>
          </p:cNvPr>
          <p:cNvCxnSpPr>
            <a:cxnSpLocks/>
            <a:stCxn id="5" idx="3"/>
            <a:endCxn id="11" idx="0"/>
          </p:cNvCxnSpPr>
          <p:nvPr/>
        </p:nvCxnSpPr>
        <p:spPr>
          <a:xfrm>
            <a:off x="3181246" y="2607386"/>
            <a:ext cx="0" cy="279673"/>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1F95A-D33B-6232-A3C6-E010C1ED2C2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EBBA4FC-13AE-A599-17A9-78F7EDDE54C1}"/>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159D0042-6AA8-6107-1D41-77037DC13F9D}"/>
              </a:ext>
            </a:extLst>
          </p:cNvPr>
          <p:cNvSpPr txBox="1"/>
          <p:nvPr/>
        </p:nvSpPr>
        <p:spPr>
          <a:xfrm>
            <a:off x="770782" y="1355037"/>
            <a:ext cx="5143499" cy="3785652"/>
          </a:xfrm>
          <a:prstGeom prst="rect">
            <a:avLst/>
          </a:prstGeom>
          <a:noFill/>
        </p:spPr>
        <p:txBody>
          <a:bodyPr wrap="square" rtlCol="0">
            <a:spAutoFit/>
          </a:bodyPr>
          <a:lstStyle/>
          <a:p>
            <a:r>
              <a:rPr lang="en-GB" sz="1200" i="1" dirty="0"/>
              <a:t>Luxembourg </a:t>
            </a:r>
          </a:p>
          <a:p>
            <a:pPr marL="171450" indent="-171450">
              <a:buFont typeface="Arial" panose="020B0604020202020204" pitchFamily="34" charset="0"/>
              <a:buChar char="•"/>
            </a:pPr>
            <a:r>
              <a:rPr lang="en-GB" sz="1200" dirty="0"/>
              <a:t>Newco is located in Norway for consistency with Target's location. In future, it is expected that additional Nordic investments may be held underneath Newco. As such, there is a commercial preference to incorporate a new Norwegian company to hold both the Target Group and those future investments.</a:t>
            </a:r>
          </a:p>
          <a:p>
            <a:endParaRPr lang="en-GB" sz="1200" dirty="0">
              <a:effectLst/>
              <a:latin typeface="Helvetica" pitchFamily="2" charset="0"/>
            </a:endParaRPr>
          </a:p>
          <a:p>
            <a:r>
              <a:rPr lang="en-GB" sz="1200" b="1" dirty="0">
                <a:effectLst/>
                <a:latin typeface="Helvetica" pitchFamily="2" charset="0"/>
              </a:rPr>
              <a:t>Tax</a:t>
            </a:r>
          </a:p>
          <a:p>
            <a:r>
              <a:rPr lang="en-GB" sz="1200" i="1" dirty="0">
                <a:latin typeface="Helvetica" pitchFamily="2" charset="0"/>
              </a:rPr>
              <a:t>UK</a:t>
            </a:r>
            <a:endParaRPr lang="en-GB" sz="1200" i="1" dirty="0">
              <a:effectLst/>
              <a:latin typeface="Helvetica" pitchFamily="2" charset="0"/>
            </a:endParaRPr>
          </a:p>
          <a:p>
            <a:pPr marL="171450" indent="-171450">
              <a:buFont typeface="Arial" panose="020B0604020202020204" pitchFamily="34" charset="0"/>
              <a:buChar char="•"/>
            </a:pPr>
            <a:r>
              <a:rPr lang="en-GB" sz="1200" dirty="0"/>
              <a:t>No adverse UK tax considerations should arise in respect of these steps. In particular, UK stamp duties should not arise on the incorporation of a UK company.</a:t>
            </a:r>
          </a:p>
          <a:p>
            <a:pPr marL="171450" indent="-171450">
              <a:buFont typeface="Arial" panose="020B0604020202020204" pitchFamily="34" charset="0"/>
              <a:buChar char="•"/>
            </a:pPr>
            <a:endParaRPr lang="en-GB" sz="1200" dirty="0"/>
          </a:p>
          <a:p>
            <a:r>
              <a:rPr lang="en-GB" sz="1200" i="1" dirty="0">
                <a:effectLst/>
                <a:latin typeface="Helvetica" pitchFamily="2" charset="0"/>
              </a:rPr>
              <a:t>Luxembourg</a:t>
            </a:r>
          </a:p>
          <a:p>
            <a:pPr marL="171450" indent="-171450">
              <a:buFont typeface="Arial" panose="020B0604020202020204" pitchFamily="34" charset="0"/>
              <a:buChar char="•"/>
            </a:pPr>
            <a:r>
              <a:rPr lang="en-GB" sz="1200" dirty="0">
                <a:effectLst/>
                <a:latin typeface="Helvetica" pitchFamily="2" charset="0"/>
              </a:rPr>
              <a:t>﻿﻿</a:t>
            </a:r>
            <a:r>
              <a:rPr lang="en-GB" sz="1200" dirty="0"/>
              <a:t>There is a nominal fixed registration duty of €75 payable on the incorporation of a Luxembourg company and on any subsequent changes to the articles of association.</a:t>
            </a:r>
          </a:p>
          <a:p>
            <a:pPr marL="171450" indent="-171450">
              <a:buFont typeface="Arial" panose="020B0604020202020204" pitchFamily="34" charset="0"/>
              <a:buChar char="•"/>
            </a:pPr>
            <a:r>
              <a:rPr lang="en-GB" sz="1200" dirty="0"/>
              <a:t>﻿﻿Lux Topco is established with €12k minimum share capital that will be split into 10 classes of shares (A to J).</a:t>
            </a:r>
          </a:p>
          <a:p>
            <a:pPr marL="171450" indent="-171450">
              <a:buFont typeface="Arial" panose="020B0604020202020204" pitchFamily="34" charset="0"/>
              <a:buChar char="•"/>
            </a:pPr>
            <a:endParaRPr lang="en-US" sz="1200" dirty="0"/>
          </a:p>
        </p:txBody>
      </p:sp>
      <p:sp>
        <p:nvSpPr>
          <p:cNvPr id="3" name="TextBox 2">
            <a:extLst>
              <a:ext uri="{FF2B5EF4-FFF2-40B4-BE49-F238E27FC236}">
                <a16:creationId xmlns:a16="http://schemas.microsoft.com/office/drawing/2014/main" id="{503CBB7C-D822-3894-BA18-78AA9A584F2C}"/>
              </a:ext>
            </a:extLst>
          </p:cNvPr>
          <p:cNvSpPr txBox="1"/>
          <p:nvPr/>
        </p:nvSpPr>
        <p:spPr>
          <a:xfrm>
            <a:off x="6277721" y="1355037"/>
            <a:ext cx="5143499" cy="5816977"/>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current administrative tax practice requires that where classes of shares are created upon incorporation or cash funding of the investment, that the share capital is split into a maximum of 10 classes of shares, and that each class has its own characteristics and profit allocation (preferential dividend - with an allocation difference of at least 1% between each class). The outstanding last class of shares gives rise to the remaining profit after allocation of the preferential dividend. Based on current practice, upon implementation of the classes of shares, it should be ensured that the amount of share capital issued (relative to the proportion of share premium) is commensurate to the size of the investments performed by Lux Topco.</a:t>
            </a:r>
          </a:p>
          <a:p>
            <a:pPr marL="171450" indent="-171450">
              <a:buFont typeface="Arial" panose="020B0604020202020204" pitchFamily="34" charset="0"/>
              <a:buChar char="•"/>
            </a:pPr>
            <a:r>
              <a:rPr lang="en-GB" sz="1200" dirty="0"/>
              <a:t>We recommend that at least 10% of the total equity of Lux Topco should be share capital with the balance (i.e., a maximum of 90%) comprising share premium (as to provide flexibility from a cash repatriation perspective).</a:t>
            </a:r>
          </a:p>
          <a:p>
            <a:pPr marL="171450" indent="-171450">
              <a:buFont typeface="Arial" panose="020B0604020202020204" pitchFamily="34" charset="0"/>
              <a:buChar char="•"/>
            </a:pPr>
            <a:r>
              <a:rPr lang="en-GB" sz="1200" dirty="0"/>
              <a:t>﻿﻿The payment made on the repurchase and immediate cancellation of a whole class of shares, followed by a proportional reduction of share capital, should be treated as miscellaneous income (i.e., "</a:t>
            </a:r>
            <a:r>
              <a:rPr lang="en-GB" sz="1200" dirty="0" err="1"/>
              <a:t>revenu</a:t>
            </a:r>
            <a:r>
              <a:rPr lang="en-GB" sz="1200" dirty="0"/>
              <a:t> divers"). Such a repurchase should not be subject to Luxembourg WHT provided that: (</a:t>
            </a:r>
            <a:r>
              <a:rPr lang="en-GB" sz="1200" dirty="0" err="1"/>
              <a:t>i</a:t>
            </a:r>
            <a:r>
              <a:rPr lang="en-GB" sz="1200" dirty="0"/>
              <a:t>) distinct-economic rights are attributed to each class of shares; (ii) share capital always has a value substantive to the amount of the investment and sufficient to support condition (</a:t>
            </a:r>
            <a:r>
              <a:rPr lang="en-GB" sz="1200" dirty="0" err="1"/>
              <a:t>i</a:t>
            </a:r>
            <a:r>
              <a:rPr lang="en-GB" sz="1200" dirty="0"/>
              <a:t>); (iii) there are no more than 10 classes; and (iv) it is not used in an abusive context.</a:t>
            </a:r>
          </a:p>
          <a:p>
            <a:endParaRPr lang="en-GB" sz="1200" dirty="0"/>
          </a:p>
          <a:p>
            <a:pPr marL="171450" indent="-171450">
              <a:buFont typeface="Arial" panose="020B0604020202020204" pitchFamily="34" charset="0"/>
              <a:buChar char="•"/>
            </a:pPr>
            <a:endParaRPr lang="en-GB" sz="1200" dirty="0">
              <a:latin typeface="Helvetica" pitchFamily="2" charset="0"/>
            </a:endParaRPr>
          </a:p>
          <a:p>
            <a:pPr marL="171450" indent="-171450">
              <a:buFont typeface="Arial" panose="020B0604020202020204" pitchFamily="34" charset="0"/>
              <a:buChar char="•"/>
            </a:pPr>
            <a:endParaRPr lang="en-GB" sz="1200" dirty="0">
              <a:latin typeface="Helvetica" pitchFamily="2" charset="0"/>
            </a:endParaRPr>
          </a:p>
          <a:p>
            <a:pPr marL="171450" indent="-171450">
              <a:buFont typeface="Arial" panose="020B0604020202020204" pitchFamily="34" charset="0"/>
              <a:buChar char="•"/>
            </a:pPr>
            <a:endParaRPr lang="en-GB" sz="1200" dirty="0">
              <a:latin typeface="Helvetica" pitchFamily="2" charset="0"/>
            </a:endParaRPr>
          </a:p>
          <a:p>
            <a:pPr marL="171450" indent="-171450">
              <a:buFont typeface="Arial" panose="020B0604020202020204" pitchFamily="34" charset="0"/>
              <a:buChar char="•"/>
            </a:pPr>
            <a:endParaRPr lang="en-GB" sz="1200" dirty="0">
              <a:latin typeface="Helvetica" pitchFamily="2" charset="0"/>
            </a:endParaRP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37378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145283-9407-6F55-E50F-223CDFDFD88A}"/>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2862322"/>
          </a:xfrm>
          <a:prstGeom prst="rect">
            <a:avLst/>
          </a:prstGeom>
          <a:noFill/>
        </p:spPr>
        <p:txBody>
          <a:bodyPr wrap="square" rtlCol="0">
            <a:spAutoFit/>
          </a:bodyPr>
          <a:lstStyle/>
          <a:p>
            <a:r>
              <a:rPr lang="en-GB" sz="1200" i="1" dirty="0">
                <a:effectLst/>
                <a:latin typeface="Helvetica" pitchFamily="2" charset="0"/>
              </a:rPr>
              <a:t>Luxembourg </a:t>
            </a:r>
            <a:r>
              <a:rPr lang="en-GB" sz="1200" i="1" dirty="0"/>
              <a:t>(continued)</a:t>
            </a:r>
            <a:endParaRPr lang="en-GB" sz="1200" i="1" dirty="0">
              <a:effectLst/>
              <a:latin typeface="Helvetica" pitchFamily="2" charset="0"/>
            </a:endParaRPr>
          </a:p>
          <a:p>
            <a:pPr marL="171450" indent="-171450">
              <a:buFont typeface="Arial" panose="020B0604020202020204" pitchFamily="34" charset="0"/>
              <a:buChar char="•"/>
            </a:pPr>
            <a:r>
              <a:rPr lang="en-GB" sz="1200" dirty="0">
                <a:effectLst/>
                <a:latin typeface="Helvetica" pitchFamily="2" charset="0"/>
              </a:rPr>
              <a:t>﻿﻿</a:t>
            </a:r>
            <a:r>
              <a:rPr lang="en-GB" sz="1200" dirty="0"/>
              <a:t>We note that the LTA has recently had some success in challenging that the repurchase of shares in certain situations should be </a:t>
            </a:r>
            <a:r>
              <a:rPr lang="en-GB" sz="1200" dirty="0" err="1"/>
              <a:t>recharacterised</a:t>
            </a:r>
            <a:r>
              <a:rPr lang="en-GB" sz="1200" dirty="0"/>
              <a:t> as a deemed dividend, although these largely revolved around abusive arrangements. In addition, we note that a new draft bill of Luxembourg law has also recently been published, designed to help clarify the scope of what is deemed to qualify as a 'partial liquidation of a class of shares’. We recommend these developments are monitored.</a:t>
            </a:r>
          </a:p>
          <a:p>
            <a:pPr marL="171450" indent="-171450">
              <a:buFont typeface="Arial" panose="020B0604020202020204" pitchFamily="34" charset="0"/>
              <a:buChar char="•"/>
            </a:pPr>
            <a:endParaRPr lang="en-GB" sz="1200" dirty="0"/>
          </a:p>
          <a:p>
            <a:r>
              <a:rPr lang="en-GB" sz="1200" i="1" dirty="0"/>
              <a:t>Norway</a:t>
            </a:r>
          </a:p>
          <a:p>
            <a:pPr marL="171450" indent="-171450">
              <a:buFont typeface="Arial" panose="020B0604020202020204" pitchFamily="34" charset="0"/>
              <a:buChar char="•"/>
            </a:pPr>
            <a:r>
              <a:rPr lang="en-GB" sz="1200" dirty="0"/>
              <a:t>No adverse Norwegian tax implications should arise in respect of these steps. In particular, no stamp or transfer taxes should arise on the incorporation of Newco.</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06469" y="1283162"/>
            <a:ext cx="5348224" cy="5078313"/>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startAt="4"/>
            </a:pPr>
            <a:r>
              <a:rPr lang="en-GB" sz="1200" dirty="0"/>
              <a:t>﻿﻿﻿The Funds subscribe for additional equity of €[x]m in Lux Topco, split across Lux Topco's 10 classes of shares.</a:t>
            </a:r>
          </a:p>
          <a:p>
            <a:pPr marL="285750" indent="-285750">
              <a:buFont typeface="+mj-lt"/>
              <a:buAutoNum type="arabicPeriod" startAt="4"/>
            </a:pPr>
            <a:r>
              <a:rPr lang="en-GB" sz="1200" dirty="0"/>
              <a:t>﻿﻿﻿Lux Topco uses the funds received to subscribe for ordinary shares in </a:t>
            </a:r>
            <a:r>
              <a:rPr lang="en-GB" sz="1200" dirty="0" err="1"/>
              <a:t>JVCo</a:t>
            </a:r>
            <a:r>
              <a:rPr lang="en-GB" sz="1200" dirty="0"/>
              <a:t>.</a:t>
            </a:r>
          </a:p>
          <a:p>
            <a:pPr marL="285750" indent="-285750">
              <a:buFont typeface="+mj-lt"/>
              <a:buAutoNum type="arabicPeriod" startAt="4"/>
            </a:pPr>
            <a:r>
              <a:rPr lang="en-GB" sz="1200" dirty="0"/>
              <a:t>﻿﻿﻿</a:t>
            </a:r>
            <a:r>
              <a:rPr lang="en-GB" sz="1200" dirty="0" err="1"/>
              <a:t>JVCo</a:t>
            </a:r>
            <a:r>
              <a:rPr lang="en-GB" sz="1200" dirty="0"/>
              <a:t> subscribes for €[x]m of ordinary shares in Newco.</a:t>
            </a:r>
          </a:p>
          <a:p>
            <a:endParaRPr lang="en-GB" sz="1200" dirty="0">
              <a:effectLst/>
              <a:latin typeface="Helvetica" pitchFamily="2" charset="0"/>
            </a:endParaRPr>
          </a:p>
          <a:p>
            <a:r>
              <a:rPr lang="en-GB" sz="1200" b="1" dirty="0">
                <a:effectLst/>
                <a:latin typeface="Helvetica" pitchFamily="2" charset="0"/>
              </a:rPr>
              <a:t>Tax</a:t>
            </a:r>
          </a:p>
          <a:p>
            <a:r>
              <a:rPr lang="en-GB" sz="1200" i="1" dirty="0">
                <a:effectLst/>
                <a:latin typeface="Helvetica" pitchFamily="2" charset="0"/>
              </a:rPr>
              <a:t>UK</a:t>
            </a:r>
          </a:p>
          <a:p>
            <a:pPr marL="171450" indent="-171450">
              <a:buFont typeface="Arial" panose="020B0604020202020204" pitchFamily="34" charset="0"/>
              <a:buChar char="•"/>
            </a:pPr>
            <a:r>
              <a:rPr lang="en-GB" sz="1200" dirty="0">
                <a:latin typeface="Helvetica" pitchFamily="2" charset="0"/>
              </a:rPr>
              <a:t>No adverse UK tax considerations should arise in respect of these steps. In particular, UK stamp duties should not arise on the issuance of new shares.</a:t>
            </a:r>
          </a:p>
          <a:p>
            <a:endParaRPr lang="en-GB" sz="1200" dirty="0">
              <a:latin typeface="Helvetica" pitchFamily="2" charset="0"/>
            </a:endParaRPr>
          </a:p>
          <a:p>
            <a:r>
              <a:rPr lang="en-GB" sz="1200" i="1" dirty="0">
                <a:effectLst/>
                <a:latin typeface="Helvetica" pitchFamily="2" charset="0"/>
              </a:rPr>
              <a:t>Luxembourg</a:t>
            </a:r>
          </a:p>
          <a:p>
            <a:pPr marL="171450" indent="-171450">
              <a:buFont typeface="Arial" panose="020B0604020202020204" pitchFamily="34" charset="0"/>
              <a:buChar char="•"/>
            </a:pPr>
            <a:r>
              <a:rPr lang="en-GB" sz="1200" dirty="0"/>
              <a:t>﻿﻿No adverse Luxembourg tax considerations should arise in respect of these steps.</a:t>
            </a:r>
          </a:p>
          <a:p>
            <a:pPr marL="171450" indent="-171450">
              <a:buFont typeface="Arial" panose="020B0604020202020204" pitchFamily="34" charset="0"/>
              <a:buChar char="•"/>
            </a:pPr>
            <a:r>
              <a:rPr lang="en-GB" sz="1200" dirty="0"/>
              <a:t>﻿﻿No no stamp or transfer taxes should arise on the issuance of new shares.</a:t>
            </a:r>
          </a:p>
          <a:p>
            <a:pPr marL="171450" indent="-171450">
              <a:buFont typeface="Arial" panose="020B0604020202020204" pitchFamily="34" charset="0"/>
              <a:buChar char="•"/>
            </a:pPr>
            <a:r>
              <a:rPr lang="en-GB" sz="1200" dirty="0"/>
              <a:t>﻿﻿As Lux Topco fully finances its shareholding via equity, it should be considered as adequately financed for its shareholding activity.</a:t>
            </a:r>
          </a:p>
          <a:p>
            <a:pPr marL="171450" indent="-171450">
              <a:buFont typeface="Arial" panose="020B0604020202020204" pitchFamily="34" charset="0"/>
              <a:buChar char="•"/>
            </a:pPr>
            <a:r>
              <a:rPr lang="en-GB" sz="1200" dirty="0"/>
              <a:t>﻿﻿As noted above, from a Luxembourg tax perspective, we recommend that no less than 10% of the total equity subscription should be allocated to share capital (i.e. no more than 90% should be allocated to share premium), allocated proportionally among the classes of shares in the case of Lux Topco. Legal counsel should determine the number of shares based on nominal value and amounts.</a:t>
            </a:r>
          </a:p>
          <a:p>
            <a:endParaRPr lang="en-US" sz="1200" dirty="0"/>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3800720" cy="738664"/>
          </a:xfrm>
          <a:prstGeom prst="rect">
            <a:avLst/>
          </a:prstGeom>
          <a:noFill/>
        </p:spPr>
        <p:txBody>
          <a:bodyPr wrap="none" rtlCol="0">
            <a:spAutoFit/>
          </a:bodyPr>
          <a:lstStyle/>
          <a:p>
            <a:r>
              <a:rPr lang="en-US" sz="2400" dirty="0"/>
              <a:t>Structure | Closing steps</a:t>
            </a:r>
          </a:p>
          <a:p>
            <a:r>
              <a:rPr lang="en-US" dirty="0"/>
              <a:t>Financing the acquisition structure</a:t>
            </a:r>
          </a:p>
        </p:txBody>
      </p:sp>
      <p:sp>
        <p:nvSpPr>
          <p:cNvPr id="6" name="Rectangle 5">
            <a:extLst>
              <a:ext uri="{FF2B5EF4-FFF2-40B4-BE49-F238E27FC236}">
                <a16:creationId xmlns:a16="http://schemas.microsoft.com/office/drawing/2014/main" id="{CEBCDA3B-4AFB-2C75-DC3B-1922071AF03A}"/>
              </a:ext>
            </a:extLst>
          </p:cNvPr>
          <p:cNvSpPr/>
          <p:nvPr/>
        </p:nvSpPr>
        <p:spPr>
          <a:xfrm>
            <a:off x="2611224" y="373674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(UK)</a:t>
            </a:r>
          </a:p>
        </p:txBody>
      </p:sp>
      <p:sp>
        <p:nvSpPr>
          <p:cNvPr id="7" name="Rectangle 6">
            <a:extLst>
              <a:ext uri="{FF2B5EF4-FFF2-40B4-BE49-F238E27FC236}">
                <a16:creationId xmlns:a16="http://schemas.microsoft.com/office/drawing/2014/main" id="{AB1B563A-A2D9-5882-004F-1E286B72469A}"/>
              </a:ext>
            </a:extLst>
          </p:cNvPr>
          <p:cNvSpPr/>
          <p:nvPr/>
        </p:nvSpPr>
        <p:spPr>
          <a:xfrm>
            <a:off x="2611224" y="4586437"/>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Newco</a:t>
            </a:r>
          </a:p>
          <a:p>
            <a:pPr algn="ctr"/>
            <a:r>
              <a:rPr lang="en-US" sz="1000" dirty="0"/>
              <a:t>(Norway)</a:t>
            </a:r>
          </a:p>
        </p:txBody>
      </p:sp>
      <p:cxnSp>
        <p:nvCxnSpPr>
          <p:cNvPr id="9" name="Straight Connector 8">
            <a:extLst>
              <a:ext uri="{FF2B5EF4-FFF2-40B4-BE49-F238E27FC236}">
                <a16:creationId xmlns:a16="http://schemas.microsoft.com/office/drawing/2014/main" id="{A53EF60D-8F43-E3F0-D9BC-97004615CE32}"/>
              </a:ext>
            </a:extLst>
          </p:cNvPr>
          <p:cNvCxnSpPr>
            <a:cxnSpLocks/>
            <a:stCxn id="6" idx="2"/>
            <a:endCxn id="7" idx="0"/>
          </p:cNvCxnSpPr>
          <p:nvPr/>
        </p:nvCxnSpPr>
        <p:spPr>
          <a:xfrm>
            <a:off x="3181246" y="4306764"/>
            <a:ext cx="0" cy="279673"/>
          </a:xfrm>
          <a:prstGeom prst="line">
            <a:avLst/>
          </a:prstGeom>
          <a:ln w="12700"/>
        </p:spPr>
        <p:style>
          <a:lnRef idx="1">
            <a:schemeClr val="dk1"/>
          </a:lnRef>
          <a:fillRef idx="0">
            <a:schemeClr val="dk1"/>
          </a:fillRef>
          <a:effectRef idx="0">
            <a:schemeClr val="dk1"/>
          </a:effectRef>
          <a:fontRef idx="minor">
            <a:schemeClr val="tx1"/>
          </a:fontRef>
        </p:style>
      </p:cxnSp>
      <p:sp>
        <p:nvSpPr>
          <p:cNvPr id="11" name="Triangle 10">
            <a:extLst>
              <a:ext uri="{FF2B5EF4-FFF2-40B4-BE49-F238E27FC236}">
                <a16:creationId xmlns:a16="http://schemas.microsoft.com/office/drawing/2014/main" id="{5FEB55EF-1C31-51AE-DCB0-FA77D6ABB08C}"/>
              </a:ext>
            </a:extLst>
          </p:cNvPr>
          <p:cNvSpPr/>
          <p:nvPr/>
        </p:nvSpPr>
        <p:spPr>
          <a:xfrm>
            <a:off x="2611224" y="2037370"/>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Funds</a:t>
            </a:r>
          </a:p>
        </p:txBody>
      </p:sp>
      <p:sp>
        <p:nvSpPr>
          <p:cNvPr id="13" name="Rectangle 12">
            <a:extLst>
              <a:ext uri="{FF2B5EF4-FFF2-40B4-BE49-F238E27FC236}">
                <a16:creationId xmlns:a16="http://schemas.microsoft.com/office/drawing/2014/main" id="{0A6EEA11-20DF-968A-443D-E9C3DF365C0B}"/>
              </a:ext>
            </a:extLst>
          </p:cNvPr>
          <p:cNvSpPr/>
          <p:nvPr/>
        </p:nvSpPr>
        <p:spPr>
          <a:xfrm>
            <a:off x="2611224" y="2887059"/>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Lux Topco </a:t>
            </a:r>
          </a:p>
          <a:p>
            <a:pPr algn="ctr"/>
            <a:r>
              <a:rPr lang="en-US" sz="1000" dirty="0"/>
              <a:t>(Lux)</a:t>
            </a:r>
          </a:p>
        </p:txBody>
      </p:sp>
      <p:cxnSp>
        <p:nvCxnSpPr>
          <p:cNvPr id="14" name="Straight Connector 13">
            <a:extLst>
              <a:ext uri="{FF2B5EF4-FFF2-40B4-BE49-F238E27FC236}">
                <a16:creationId xmlns:a16="http://schemas.microsoft.com/office/drawing/2014/main" id="{8A094E9D-3A86-88F7-AE2F-064B4C611137}"/>
              </a:ext>
            </a:extLst>
          </p:cNvPr>
          <p:cNvCxnSpPr>
            <a:cxnSpLocks/>
            <a:stCxn id="13" idx="2"/>
            <a:endCxn id="6" idx="0"/>
          </p:cNvCxnSpPr>
          <p:nvPr/>
        </p:nvCxnSpPr>
        <p:spPr>
          <a:xfrm>
            <a:off x="3181246" y="3457075"/>
            <a:ext cx="0" cy="279673"/>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F8FFF85-1CD9-4148-B869-3E477F11027C}"/>
              </a:ext>
            </a:extLst>
          </p:cNvPr>
          <p:cNvCxnSpPr>
            <a:cxnSpLocks/>
            <a:stCxn id="11" idx="3"/>
            <a:endCxn id="13" idx="0"/>
          </p:cNvCxnSpPr>
          <p:nvPr/>
        </p:nvCxnSpPr>
        <p:spPr>
          <a:xfrm>
            <a:off x="3181246" y="2607386"/>
            <a:ext cx="0" cy="279673"/>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A8919FF-50C6-DFBB-D013-274D4684885C}"/>
              </a:ext>
            </a:extLst>
          </p:cNvPr>
          <p:cNvCxnSpPr/>
          <p:nvPr/>
        </p:nvCxnSpPr>
        <p:spPr>
          <a:xfrm>
            <a:off x="3992702" y="2605722"/>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DFEA751-A73F-4E2F-3A51-53D9768A7554}"/>
              </a:ext>
            </a:extLst>
          </p:cNvPr>
          <p:cNvSpPr txBox="1"/>
          <p:nvPr/>
        </p:nvSpPr>
        <p:spPr>
          <a:xfrm>
            <a:off x="4023539" y="2586102"/>
            <a:ext cx="1095928" cy="553998"/>
          </a:xfrm>
          <a:prstGeom prst="rect">
            <a:avLst/>
          </a:prstGeom>
          <a:noFill/>
        </p:spPr>
        <p:txBody>
          <a:bodyPr wrap="square" rtlCol="0">
            <a:spAutoFit/>
          </a:bodyPr>
          <a:lstStyle/>
          <a:p>
            <a:r>
              <a:rPr lang="en-US" sz="1000" dirty="0"/>
              <a:t>Equity (alphabet shares)</a:t>
            </a:r>
          </a:p>
        </p:txBody>
      </p:sp>
      <p:cxnSp>
        <p:nvCxnSpPr>
          <p:cNvPr id="28" name="Straight Arrow Connector 27">
            <a:extLst>
              <a:ext uri="{FF2B5EF4-FFF2-40B4-BE49-F238E27FC236}">
                <a16:creationId xmlns:a16="http://schemas.microsoft.com/office/drawing/2014/main" id="{8D96CA92-C624-3A97-9CBA-6B487071D2C9}"/>
              </a:ext>
            </a:extLst>
          </p:cNvPr>
          <p:cNvCxnSpPr>
            <a:cxnSpLocks/>
          </p:cNvCxnSpPr>
          <p:nvPr/>
        </p:nvCxnSpPr>
        <p:spPr>
          <a:xfrm>
            <a:off x="3992702" y="3421959"/>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7425DD6-FFD6-1D03-B180-7C92B44E6D00}"/>
              </a:ext>
            </a:extLst>
          </p:cNvPr>
          <p:cNvSpPr txBox="1"/>
          <p:nvPr/>
        </p:nvSpPr>
        <p:spPr>
          <a:xfrm>
            <a:off x="4023539" y="3417325"/>
            <a:ext cx="816913" cy="553998"/>
          </a:xfrm>
          <a:prstGeom prst="rect">
            <a:avLst/>
          </a:prstGeom>
          <a:noFill/>
        </p:spPr>
        <p:txBody>
          <a:bodyPr wrap="square" rtlCol="0">
            <a:spAutoFit/>
          </a:bodyPr>
          <a:lstStyle/>
          <a:p>
            <a:r>
              <a:rPr lang="en-US" sz="1000" dirty="0"/>
              <a:t>Equity (ordinary shares)</a:t>
            </a:r>
          </a:p>
        </p:txBody>
      </p:sp>
      <p:cxnSp>
        <p:nvCxnSpPr>
          <p:cNvPr id="32" name="Straight Arrow Connector 31">
            <a:extLst>
              <a:ext uri="{FF2B5EF4-FFF2-40B4-BE49-F238E27FC236}">
                <a16:creationId xmlns:a16="http://schemas.microsoft.com/office/drawing/2014/main" id="{CB68B19E-06EC-807C-C9B4-2C3B7F28845C}"/>
              </a:ext>
            </a:extLst>
          </p:cNvPr>
          <p:cNvCxnSpPr/>
          <p:nvPr/>
        </p:nvCxnSpPr>
        <p:spPr>
          <a:xfrm>
            <a:off x="3987669" y="4184710"/>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AB7222B-62A2-A0FD-FB3A-D5A061C8C073}"/>
              </a:ext>
            </a:extLst>
          </p:cNvPr>
          <p:cNvSpPr txBox="1"/>
          <p:nvPr/>
        </p:nvSpPr>
        <p:spPr>
          <a:xfrm>
            <a:off x="4014139" y="4197906"/>
            <a:ext cx="824131" cy="553998"/>
          </a:xfrm>
          <a:prstGeom prst="rect">
            <a:avLst/>
          </a:prstGeom>
          <a:noFill/>
        </p:spPr>
        <p:txBody>
          <a:bodyPr wrap="square" rtlCol="0">
            <a:spAutoFit/>
          </a:bodyPr>
          <a:lstStyle/>
          <a:p>
            <a:r>
              <a:rPr lang="en-US" sz="1000" dirty="0"/>
              <a:t>Equity (ordinary shares)</a:t>
            </a:r>
          </a:p>
        </p:txBody>
      </p:sp>
    </p:spTree>
    <p:extLst>
      <p:ext uri="{BB962C8B-B14F-4D97-AF65-F5344CB8AC3E}">
        <p14:creationId xmlns:p14="http://schemas.microsoft.com/office/powerpoint/2010/main" val="75981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3858429" cy="738664"/>
          </a:xfrm>
          <a:prstGeom prst="rect">
            <a:avLst/>
          </a:prstGeom>
          <a:noFill/>
        </p:spPr>
        <p:txBody>
          <a:bodyPr wrap="none" rtlCol="0">
            <a:spAutoFit/>
          </a:bodyPr>
          <a:lstStyle/>
          <a:p>
            <a:r>
              <a:rPr lang="en-US" sz="2400" dirty="0"/>
              <a:t>Structure | Closing steps</a:t>
            </a:r>
          </a:p>
          <a:p>
            <a:r>
              <a:rPr lang="en-US" dirty="0"/>
              <a:t>Financing the acquisition structure </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1200329"/>
          </a:xfrm>
          <a:prstGeom prst="rect">
            <a:avLst/>
          </a:prstGeom>
          <a:noFill/>
        </p:spPr>
        <p:txBody>
          <a:bodyPr wrap="square" rtlCol="0">
            <a:spAutoFit/>
          </a:bodyPr>
          <a:lstStyle/>
          <a:p>
            <a:r>
              <a:rPr lang="en-GB" sz="1200" b="1" dirty="0">
                <a:effectLst/>
                <a:latin typeface="Helvetica" pitchFamily="2" charset="0"/>
              </a:rPr>
              <a:t>Tax (continued)</a:t>
            </a:r>
          </a:p>
          <a:p>
            <a:r>
              <a:rPr lang="en-GB" sz="1200" i="1" dirty="0">
                <a:effectLst/>
                <a:latin typeface="Helvetica" pitchFamily="2" charset="0"/>
              </a:rPr>
              <a:t>Norway</a:t>
            </a:r>
          </a:p>
          <a:p>
            <a:pPr marL="171450" indent="-171450">
              <a:buFont typeface="Arial" panose="020B0604020202020204" pitchFamily="34" charset="0"/>
              <a:buChar char="•"/>
            </a:pPr>
            <a:r>
              <a:rPr lang="en-GB" sz="1200" dirty="0"/>
              <a:t>No adverse Norwegian tax implications should arise in respect of these steps. In particular, no stamp or transfer taxes should arise on the. issuance of new shares.</a:t>
            </a:r>
          </a:p>
          <a:p>
            <a:endParaRPr lang="en-US" sz="1200" i="1" dirty="0"/>
          </a:p>
        </p:txBody>
      </p:sp>
    </p:spTree>
    <p:extLst>
      <p:ext uri="{BB962C8B-B14F-4D97-AF65-F5344CB8AC3E}">
        <p14:creationId xmlns:p14="http://schemas.microsoft.com/office/powerpoint/2010/main" val="175341208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1177</Words>
  <Application>Microsoft Macintosh PowerPoint</Application>
  <PresentationFormat>Widescreen</PresentationFormat>
  <Paragraphs>78</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Avenir Next LT Pro</vt:lpstr>
      <vt:lpstr>Avenir Next LT Pro Light</vt:lpstr>
      <vt:lpstr>Helvetica</vt:lpstr>
      <vt:lpstr>Sitka Subheading</vt:lpstr>
      <vt:lpstr>PebbleVTI</vt:lpstr>
      <vt:lpstr>Project Delta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Jack Mander</cp:lastModifiedBy>
  <cp:revision>67</cp:revision>
  <dcterms:created xsi:type="dcterms:W3CDTF">2025-01-22T18:36:06Z</dcterms:created>
  <dcterms:modified xsi:type="dcterms:W3CDTF">2025-01-23T09:11:43Z</dcterms:modified>
</cp:coreProperties>
</file>