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0"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84"/>
  </p:normalViewPr>
  <p:slideViewPr>
    <p:cSldViewPr snapToGrid="0">
      <p:cViewPr varScale="1">
        <p:scale>
          <a:sx n="92" d="100"/>
          <a:sy n="92" d="100"/>
        </p:scale>
        <p:origin x="1320" y="4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DD129-A8C2-419E-B641-6CC90F50732D}"/>
              </a:ext>
            </a:extLst>
          </p:cNvPr>
          <p:cNvSpPr>
            <a:spLocks noGrp="1"/>
          </p:cNvSpPr>
          <p:nvPr>
            <p:ph type="ctrTitle"/>
          </p:nvPr>
        </p:nvSpPr>
        <p:spPr>
          <a:xfrm>
            <a:off x="762000" y="1524000"/>
            <a:ext cx="10668000" cy="22860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1B33C04-8A23-4499-A6EF-1D190F0FB38E}"/>
              </a:ext>
            </a:extLst>
          </p:cNvPr>
          <p:cNvSpPr>
            <a:spLocks noGrp="1"/>
          </p:cNvSpPr>
          <p:nvPr>
            <p:ph type="subTitle" idx="1"/>
          </p:nvPr>
        </p:nvSpPr>
        <p:spPr>
          <a:xfrm>
            <a:off x="762000" y="4571999"/>
            <a:ext cx="10668000" cy="1524000"/>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EFA99FB-5674-4BC5-949F-8D45EC167511}"/>
              </a:ext>
            </a:extLst>
          </p:cNvPr>
          <p:cNvSpPr>
            <a:spLocks noGrp="1"/>
          </p:cNvSpPr>
          <p:nvPr>
            <p:ph type="dt" sz="half" idx="10"/>
          </p:nvPr>
        </p:nvSpPr>
        <p:spPr/>
        <p:txBody>
          <a:bodyPr/>
          <a:lstStyle/>
          <a:p>
            <a:fld id="{76969C88-B244-455D-A017-012B25B1ACDD}" type="datetimeFigureOut">
              <a:rPr lang="en-US" smtClean="0"/>
              <a:t>2/9/25</a:t>
            </a:fld>
            <a:endParaRPr lang="en-US"/>
          </a:p>
        </p:txBody>
      </p:sp>
      <p:sp>
        <p:nvSpPr>
          <p:cNvPr id="5" name="Footer Placeholder 4">
            <a:extLst>
              <a:ext uri="{FF2B5EF4-FFF2-40B4-BE49-F238E27FC236}">
                <a16:creationId xmlns:a16="http://schemas.microsoft.com/office/drawing/2014/main" id="{0763CF93-DD67-4FE2-8083-864693FE8E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05E934-32B6-44B1-9622-67F30BDA3F3A}"/>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7728492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A5B09-FC60-445F-8A12-79869BEC60B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0A219F7-87F2-409F-BB0B-8FE9270C982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AC2BB8-59E0-4EB2-B3BE-59D8641EE133}"/>
              </a:ext>
            </a:extLst>
          </p:cNvPr>
          <p:cNvSpPr>
            <a:spLocks noGrp="1"/>
          </p:cNvSpPr>
          <p:nvPr>
            <p:ph type="dt" sz="half" idx="10"/>
          </p:nvPr>
        </p:nvSpPr>
        <p:spPr/>
        <p:txBody>
          <a:bodyPr/>
          <a:lstStyle/>
          <a:p>
            <a:fld id="{76969C88-B244-455D-A017-012B25B1ACDD}" type="datetimeFigureOut">
              <a:rPr lang="en-US" smtClean="0"/>
              <a:t>2/9/25</a:t>
            </a:fld>
            <a:endParaRPr lang="en-US"/>
          </a:p>
        </p:txBody>
      </p:sp>
      <p:sp>
        <p:nvSpPr>
          <p:cNvPr id="5" name="Footer Placeholder 4">
            <a:extLst>
              <a:ext uri="{FF2B5EF4-FFF2-40B4-BE49-F238E27FC236}">
                <a16:creationId xmlns:a16="http://schemas.microsoft.com/office/drawing/2014/main" id="{2D56984E-C0DE-461B-8011-8FC31B0EE9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FE7C03-68D3-445E-A5A2-8A935CFC977E}"/>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24799546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B21F0D7-112D-48B1-B32B-170B1AA2B51E}"/>
              </a:ext>
            </a:extLst>
          </p:cNvPr>
          <p:cNvSpPr>
            <a:spLocks noGrp="1"/>
          </p:cNvSpPr>
          <p:nvPr>
            <p:ph type="title" orient="vert"/>
          </p:nvPr>
        </p:nvSpPr>
        <p:spPr>
          <a:xfrm>
            <a:off x="9143998" y="761999"/>
            <a:ext cx="2286000" cy="5334001"/>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B27A7C1-8E5B-41DA-9802-F242D382B66B}"/>
              </a:ext>
            </a:extLst>
          </p:cNvPr>
          <p:cNvSpPr>
            <a:spLocks noGrp="1"/>
          </p:cNvSpPr>
          <p:nvPr>
            <p:ph type="body" orient="vert" idx="1"/>
          </p:nvPr>
        </p:nvSpPr>
        <p:spPr>
          <a:xfrm>
            <a:off x="762001" y="761999"/>
            <a:ext cx="7619999" cy="53340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961CC7-F5B1-464A-8127-60645FB21081}"/>
              </a:ext>
            </a:extLst>
          </p:cNvPr>
          <p:cNvSpPr>
            <a:spLocks noGrp="1"/>
          </p:cNvSpPr>
          <p:nvPr>
            <p:ph type="dt" sz="half" idx="10"/>
          </p:nvPr>
        </p:nvSpPr>
        <p:spPr/>
        <p:txBody>
          <a:bodyPr/>
          <a:lstStyle/>
          <a:p>
            <a:fld id="{76969C88-B244-455D-A017-012B25B1ACDD}" type="datetimeFigureOut">
              <a:rPr lang="en-US" smtClean="0"/>
              <a:t>2/9/25</a:t>
            </a:fld>
            <a:endParaRPr lang="en-US"/>
          </a:p>
        </p:txBody>
      </p:sp>
      <p:sp>
        <p:nvSpPr>
          <p:cNvPr id="5" name="Footer Placeholder 4">
            <a:extLst>
              <a:ext uri="{FF2B5EF4-FFF2-40B4-BE49-F238E27FC236}">
                <a16:creationId xmlns:a16="http://schemas.microsoft.com/office/drawing/2014/main" id="{53B94302-B381-4F37-A9FF-5CC5519175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707151-541F-4104-B989-83A9DCA6E616}"/>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2308122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6AF011-A499-4054-89BF-A4800A68F60B}"/>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66FB6E8-D956-45B5-9B4A-9D31DF466BE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CDB9DB-9E62-4292-915C-1DD4134740DB}"/>
              </a:ext>
            </a:extLst>
          </p:cNvPr>
          <p:cNvSpPr>
            <a:spLocks noGrp="1"/>
          </p:cNvSpPr>
          <p:nvPr>
            <p:ph type="dt" sz="half" idx="10"/>
          </p:nvPr>
        </p:nvSpPr>
        <p:spPr/>
        <p:txBody>
          <a:bodyPr/>
          <a:lstStyle/>
          <a:p>
            <a:fld id="{76969C88-B244-455D-A017-012B25B1ACDD}" type="datetimeFigureOut">
              <a:rPr lang="en-US" smtClean="0"/>
              <a:t>2/9/25</a:t>
            </a:fld>
            <a:endParaRPr lang="en-US"/>
          </a:p>
        </p:txBody>
      </p:sp>
      <p:sp>
        <p:nvSpPr>
          <p:cNvPr id="5" name="Footer Placeholder 4">
            <a:extLst>
              <a:ext uri="{FF2B5EF4-FFF2-40B4-BE49-F238E27FC236}">
                <a16:creationId xmlns:a16="http://schemas.microsoft.com/office/drawing/2014/main" id="{2BD462F1-BC30-4172-8353-363123A1DB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92EE8A-96DF-4D7D-B434-778324756D04}"/>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22214893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8453A-F2B4-4EDB-B8FA-150267BC1A9A}"/>
              </a:ext>
            </a:extLst>
          </p:cNvPr>
          <p:cNvSpPr>
            <a:spLocks noGrp="1"/>
          </p:cNvSpPr>
          <p:nvPr>
            <p:ph type="title"/>
          </p:nvPr>
        </p:nvSpPr>
        <p:spPr>
          <a:xfrm>
            <a:off x="762000" y="1524000"/>
            <a:ext cx="10668000" cy="3038475"/>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4C46C51-ADF1-48FC-A4D9-38C369E78304}"/>
              </a:ext>
            </a:extLst>
          </p:cNvPr>
          <p:cNvSpPr>
            <a:spLocks noGrp="1"/>
          </p:cNvSpPr>
          <p:nvPr>
            <p:ph type="body" idx="1"/>
          </p:nvPr>
        </p:nvSpPr>
        <p:spPr>
          <a:xfrm>
            <a:off x="762000" y="4589463"/>
            <a:ext cx="10668000" cy="150653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EC43B56-4DC7-490B-AEFD-55ED1ECFF82E}"/>
              </a:ext>
            </a:extLst>
          </p:cNvPr>
          <p:cNvSpPr>
            <a:spLocks noGrp="1"/>
          </p:cNvSpPr>
          <p:nvPr>
            <p:ph type="dt" sz="half" idx="10"/>
          </p:nvPr>
        </p:nvSpPr>
        <p:spPr/>
        <p:txBody>
          <a:bodyPr/>
          <a:lstStyle/>
          <a:p>
            <a:fld id="{76969C88-B244-455D-A017-012B25B1ACDD}" type="datetimeFigureOut">
              <a:rPr lang="en-US" smtClean="0"/>
              <a:t>2/9/25</a:t>
            </a:fld>
            <a:endParaRPr lang="en-US"/>
          </a:p>
        </p:txBody>
      </p:sp>
      <p:sp>
        <p:nvSpPr>
          <p:cNvPr id="5" name="Footer Placeholder 4">
            <a:extLst>
              <a:ext uri="{FF2B5EF4-FFF2-40B4-BE49-F238E27FC236}">
                <a16:creationId xmlns:a16="http://schemas.microsoft.com/office/drawing/2014/main" id="{454738F8-C4B2-41D8-B627-A6DDB24B2D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F43D49-23F8-4C4B-9C30-EDC030EE6F7E}"/>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36553064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5556D-6916-42E6-8820-8A0D328A502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62747A5-C962-477F-89AA-A32385D57996}"/>
              </a:ext>
            </a:extLst>
          </p:cNvPr>
          <p:cNvSpPr>
            <a:spLocks noGrp="1"/>
          </p:cNvSpPr>
          <p:nvPr>
            <p:ph sz="half" idx="1"/>
          </p:nvPr>
        </p:nvSpPr>
        <p:spPr>
          <a:xfrm>
            <a:off x="762000" y="2285999"/>
            <a:ext cx="5151119" cy="38100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CD08312-30FC-44D8-B2A9-B5CAAD9F066F}"/>
              </a:ext>
            </a:extLst>
          </p:cNvPr>
          <p:cNvSpPr>
            <a:spLocks noGrp="1"/>
          </p:cNvSpPr>
          <p:nvPr>
            <p:ph sz="half" idx="2"/>
          </p:nvPr>
        </p:nvSpPr>
        <p:spPr>
          <a:xfrm>
            <a:off x="6278879" y="2285999"/>
            <a:ext cx="5151121" cy="38100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BED84EB-AF90-4F19-A376-0FE5E50F9EA5}"/>
              </a:ext>
            </a:extLst>
          </p:cNvPr>
          <p:cNvSpPr>
            <a:spLocks noGrp="1"/>
          </p:cNvSpPr>
          <p:nvPr>
            <p:ph type="dt" sz="half" idx="10"/>
          </p:nvPr>
        </p:nvSpPr>
        <p:spPr/>
        <p:txBody>
          <a:bodyPr/>
          <a:lstStyle/>
          <a:p>
            <a:fld id="{76969C88-B244-455D-A017-012B25B1ACDD}" type="datetimeFigureOut">
              <a:rPr lang="en-US" smtClean="0"/>
              <a:t>2/9/25</a:t>
            </a:fld>
            <a:endParaRPr lang="en-US"/>
          </a:p>
        </p:txBody>
      </p:sp>
      <p:sp>
        <p:nvSpPr>
          <p:cNvPr id="6" name="Footer Placeholder 5">
            <a:extLst>
              <a:ext uri="{FF2B5EF4-FFF2-40B4-BE49-F238E27FC236}">
                <a16:creationId xmlns:a16="http://schemas.microsoft.com/office/drawing/2014/main" id="{7B838ED0-2789-41E4-A36E-83F92CA2E84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7221A83-6D60-45F0-9173-5F6D2438BC36}"/>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27079374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FFAE2-03F4-4A94-86C4-9305B237CA89}"/>
              </a:ext>
            </a:extLst>
          </p:cNvPr>
          <p:cNvSpPr>
            <a:spLocks noGrp="1"/>
          </p:cNvSpPr>
          <p:nvPr>
            <p:ph type="title"/>
          </p:nvPr>
        </p:nvSpPr>
        <p:spPr>
          <a:xfrm>
            <a:off x="762000" y="762000"/>
            <a:ext cx="10668000" cy="1524000"/>
          </a:xfrm>
        </p:spPr>
        <p:txBody>
          <a:bodyPr/>
          <a:lstStyle/>
          <a:p>
            <a:r>
              <a:rPr lang="en-US"/>
              <a:t>Click to edit Master title style</a:t>
            </a:r>
          </a:p>
        </p:txBody>
      </p:sp>
      <p:sp>
        <p:nvSpPr>
          <p:cNvPr id="3" name="Text Placeholder 2">
            <a:extLst>
              <a:ext uri="{FF2B5EF4-FFF2-40B4-BE49-F238E27FC236}">
                <a16:creationId xmlns:a16="http://schemas.microsoft.com/office/drawing/2014/main" id="{75BAC5A5-E184-46B6-8AB5-C8E132D3624B}"/>
              </a:ext>
            </a:extLst>
          </p:cNvPr>
          <p:cNvSpPr>
            <a:spLocks noGrp="1"/>
          </p:cNvSpPr>
          <p:nvPr>
            <p:ph type="body" idx="1"/>
          </p:nvPr>
        </p:nvSpPr>
        <p:spPr>
          <a:xfrm>
            <a:off x="762000" y="2285999"/>
            <a:ext cx="5151119"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FDCFE87-5D80-45CB-9D13-DFC9AFCEC7F9}"/>
              </a:ext>
            </a:extLst>
          </p:cNvPr>
          <p:cNvSpPr>
            <a:spLocks noGrp="1"/>
          </p:cNvSpPr>
          <p:nvPr>
            <p:ph sz="half" idx="2"/>
          </p:nvPr>
        </p:nvSpPr>
        <p:spPr>
          <a:xfrm>
            <a:off x="762000" y="3048000"/>
            <a:ext cx="5151119" cy="304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AAC1E5A-8423-4749-8EDA-E13425F69658}"/>
              </a:ext>
            </a:extLst>
          </p:cNvPr>
          <p:cNvSpPr>
            <a:spLocks noGrp="1"/>
          </p:cNvSpPr>
          <p:nvPr>
            <p:ph type="body" sz="quarter" idx="3"/>
          </p:nvPr>
        </p:nvSpPr>
        <p:spPr>
          <a:xfrm>
            <a:off x="6278878" y="2286000"/>
            <a:ext cx="5151122"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A832AAA-4BB8-4A3D-9C79-516F82F8001D}"/>
              </a:ext>
            </a:extLst>
          </p:cNvPr>
          <p:cNvSpPr>
            <a:spLocks noGrp="1"/>
          </p:cNvSpPr>
          <p:nvPr>
            <p:ph sz="quarter" idx="4"/>
          </p:nvPr>
        </p:nvSpPr>
        <p:spPr>
          <a:xfrm>
            <a:off x="6278878" y="3048000"/>
            <a:ext cx="5151122" cy="304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80BEC63-51D3-4C70-B804-BE9EF765AD21}"/>
              </a:ext>
            </a:extLst>
          </p:cNvPr>
          <p:cNvSpPr>
            <a:spLocks noGrp="1"/>
          </p:cNvSpPr>
          <p:nvPr>
            <p:ph type="dt" sz="half" idx="10"/>
          </p:nvPr>
        </p:nvSpPr>
        <p:spPr/>
        <p:txBody>
          <a:bodyPr/>
          <a:lstStyle/>
          <a:p>
            <a:fld id="{76969C88-B244-455D-A017-012B25B1ACDD}" type="datetimeFigureOut">
              <a:rPr lang="en-US" smtClean="0"/>
              <a:t>2/9/25</a:t>
            </a:fld>
            <a:endParaRPr lang="en-US"/>
          </a:p>
        </p:txBody>
      </p:sp>
      <p:sp>
        <p:nvSpPr>
          <p:cNvPr id="8" name="Footer Placeholder 7">
            <a:extLst>
              <a:ext uri="{FF2B5EF4-FFF2-40B4-BE49-F238E27FC236}">
                <a16:creationId xmlns:a16="http://schemas.microsoft.com/office/drawing/2014/main" id="{735CA295-8563-402F-92C3-1F20C977C17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EFA5918-109D-4342-84C0-9774A52C9E78}"/>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21158694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F2662-CBD1-4498-9B6E-2961F5EF1BF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FF739AE-8101-4C18-8CF3-911BDF3978A8}"/>
              </a:ext>
            </a:extLst>
          </p:cNvPr>
          <p:cNvSpPr>
            <a:spLocks noGrp="1"/>
          </p:cNvSpPr>
          <p:nvPr>
            <p:ph type="dt" sz="half" idx="10"/>
          </p:nvPr>
        </p:nvSpPr>
        <p:spPr/>
        <p:txBody>
          <a:bodyPr/>
          <a:lstStyle/>
          <a:p>
            <a:fld id="{76969C88-B244-455D-A017-012B25B1ACDD}" type="datetimeFigureOut">
              <a:rPr lang="en-US" smtClean="0"/>
              <a:t>2/9/25</a:t>
            </a:fld>
            <a:endParaRPr lang="en-US"/>
          </a:p>
        </p:txBody>
      </p:sp>
      <p:sp>
        <p:nvSpPr>
          <p:cNvPr id="4" name="Footer Placeholder 3">
            <a:extLst>
              <a:ext uri="{FF2B5EF4-FFF2-40B4-BE49-F238E27FC236}">
                <a16:creationId xmlns:a16="http://schemas.microsoft.com/office/drawing/2014/main" id="{66EB1C88-D181-449C-9BE1-E85068C1883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B38A2C9-E93B-4F0A-A021-9E3AEBC3FA88}"/>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7346185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00AE8D9-9B42-438E-ADA6-CCFE45788460}"/>
              </a:ext>
            </a:extLst>
          </p:cNvPr>
          <p:cNvSpPr>
            <a:spLocks noGrp="1"/>
          </p:cNvSpPr>
          <p:nvPr>
            <p:ph type="dt" sz="half" idx="10"/>
          </p:nvPr>
        </p:nvSpPr>
        <p:spPr/>
        <p:txBody>
          <a:bodyPr/>
          <a:lstStyle/>
          <a:p>
            <a:fld id="{76969C88-B244-455D-A017-012B25B1ACDD}" type="datetimeFigureOut">
              <a:rPr lang="en-US" smtClean="0"/>
              <a:t>2/9/25</a:t>
            </a:fld>
            <a:endParaRPr lang="en-US"/>
          </a:p>
        </p:txBody>
      </p:sp>
      <p:sp>
        <p:nvSpPr>
          <p:cNvPr id="3" name="Footer Placeholder 2">
            <a:extLst>
              <a:ext uri="{FF2B5EF4-FFF2-40B4-BE49-F238E27FC236}">
                <a16:creationId xmlns:a16="http://schemas.microsoft.com/office/drawing/2014/main" id="{C4F792B9-A8AF-4E13-8A25-741E89691EF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33A2CF6-DBC5-4491-B213-B3CD09D3130C}"/>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30173593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27076-58C8-494C-B6B1-DC86F62DDC24}"/>
              </a:ext>
            </a:extLst>
          </p:cNvPr>
          <p:cNvSpPr>
            <a:spLocks noGrp="1"/>
          </p:cNvSpPr>
          <p:nvPr>
            <p:ph type="title"/>
          </p:nvPr>
        </p:nvSpPr>
        <p:spPr>
          <a:xfrm>
            <a:off x="762000" y="761998"/>
            <a:ext cx="3810000" cy="1524002"/>
          </a:xfrm>
        </p:spPr>
        <p:txBody>
          <a:bodyPr anchor="t" anchorCtr="0"/>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9F29E36-0340-452F-8D0A-1BC3F3A388CF}"/>
              </a:ext>
            </a:extLst>
          </p:cNvPr>
          <p:cNvSpPr>
            <a:spLocks noGrp="1"/>
          </p:cNvSpPr>
          <p:nvPr>
            <p:ph idx="1"/>
          </p:nvPr>
        </p:nvSpPr>
        <p:spPr>
          <a:xfrm>
            <a:off x="5334000" y="762001"/>
            <a:ext cx="6096000" cy="5334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A051C2E-E587-45E8-BDB1-DFF2F2791BF6}"/>
              </a:ext>
            </a:extLst>
          </p:cNvPr>
          <p:cNvSpPr>
            <a:spLocks noGrp="1"/>
          </p:cNvSpPr>
          <p:nvPr>
            <p:ph type="body" sz="half" idx="2"/>
          </p:nvPr>
        </p:nvSpPr>
        <p:spPr>
          <a:xfrm>
            <a:off x="762000" y="2286000"/>
            <a:ext cx="3810000" cy="381000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821D993-DEDD-470E-B48B-CB053A55A119}"/>
              </a:ext>
            </a:extLst>
          </p:cNvPr>
          <p:cNvSpPr>
            <a:spLocks noGrp="1"/>
          </p:cNvSpPr>
          <p:nvPr>
            <p:ph type="dt" sz="half" idx="10"/>
          </p:nvPr>
        </p:nvSpPr>
        <p:spPr/>
        <p:txBody>
          <a:bodyPr/>
          <a:lstStyle/>
          <a:p>
            <a:fld id="{76969C88-B244-455D-A017-012B25B1ACDD}" type="datetimeFigureOut">
              <a:rPr lang="en-US" smtClean="0"/>
              <a:t>2/9/25</a:t>
            </a:fld>
            <a:endParaRPr lang="en-US"/>
          </a:p>
        </p:txBody>
      </p:sp>
      <p:sp>
        <p:nvSpPr>
          <p:cNvPr id="6" name="Footer Placeholder 5">
            <a:extLst>
              <a:ext uri="{FF2B5EF4-FFF2-40B4-BE49-F238E27FC236}">
                <a16:creationId xmlns:a16="http://schemas.microsoft.com/office/drawing/2014/main" id="{67926C64-7401-4CA4-859F-74472AF869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0108F41-F1F6-431C-9B45-8A447F188CB8}"/>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22957823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104FB-422C-4023-9381-EB12F1582D44}"/>
              </a:ext>
            </a:extLst>
          </p:cNvPr>
          <p:cNvSpPr>
            <a:spLocks noGrp="1"/>
          </p:cNvSpPr>
          <p:nvPr>
            <p:ph type="title"/>
          </p:nvPr>
        </p:nvSpPr>
        <p:spPr>
          <a:xfrm>
            <a:off x="762001" y="762000"/>
            <a:ext cx="3809999" cy="1524000"/>
          </a:xfrm>
        </p:spPr>
        <p:txBody>
          <a:bodyPr anchor="t" anchorCtr="0"/>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4DBA3AA-DE44-4B1F-91D1-09F67B89B941}"/>
              </a:ext>
            </a:extLst>
          </p:cNvPr>
          <p:cNvSpPr>
            <a:spLocks noGrp="1"/>
          </p:cNvSpPr>
          <p:nvPr>
            <p:ph type="pic" idx="1"/>
          </p:nvPr>
        </p:nvSpPr>
        <p:spPr>
          <a:xfrm>
            <a:off x="5334000" y="762001"/>
            <a:ext cx="6021388" cy="5334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4A27B131-5117-4106-80DB-2AB208C4C953}"/>
              </a:ext>
            </a:extLst>
          </p:cNvPr>
          <p:cNvSpPr>
            <a:spLocks noGrp="1"/>
          </p:cNvSpPr>
          <p:nvPr>
            <p:ph type="body" sz="half" idx="2"/>
          </p:nvPr>
        </p:nvSpPr>
        <p:spPr>
          <a:xfrm>
            <a:off x="762001" y="2286000"/>
            <a:ext cx="3809999" cy="38100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C13918A-7F23-4C72-8E80-591324A3046C}"/>
              </a:ext>
            </a:extLst>
          </p:cNvPr>
          <p:cNvSpPr>
            <a:spLocks noGrp="1"/>
          </p:cNvSpPr>
          <p:nvPr>
            <p:ph type="dt" sz="half" idx="10"/>
          </p:nvPr>
        </p:nvSpPr>
        <p:spPr/>
        <p:txBody>
          <a:bodyPr/>
          <a:lstStyle/>
          <a:p>
            <a:fld id="{76969C88-B244-455D-A017-012B25B1ACDD}" type="datetimeFigureOut">
              <a:rPr lang="en-US" smtClean="0"/>
              <a:t>2/9/25</a:t>
            </a:fld>
            <a:endParaRPr lang="en-US"/>
          </a:p>
        </p:txBody>
      </p:sp>
      <p:sp>
        <p:nvSpPr>
          <p:cNvPr id="6" name="Footer Placeholder 5">
            <a:extLst>
              <a:ext uri="{FF2B5EF4-FFF2-40B4-BE49-F238E27FC236}">
                <a16:creationId xmlns:a16="http://schemas.microsoft.com/office/drawing/2014/main" id="{181071C8-76FE-4B83-8317-BD53C7C844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623681A-6F29-48FC-9409-319ED3E96635}"/>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9916826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A6EF5A53-0A64-4CA5-B9C7-1CB97CB5CF1C}"/>
              </a:ext>
            </a:extLst>
          </p:cNvPr>
          <p:cNvSpPr/>
          <p:nvPr/>
        </p:nvSpPr>
        <p:spPr>
          <a:xfrm>
            <a:off x="8157843" y="6244836"/>
            <a:ext cx="4034156" cy="613164"/>
          </a:xfrm>
          <a:custGeom>
            <a:avLst/>
            <a:gdLst>
              <a:gd name="connsiteX0" fmla="*/ 1479137 w 4034156"/>
              <a:gd name="connsiteY0" fmla="*/ 230 h 613164"/>
              <a:gd name="connsiteX1" fmla="*/ 3482844 w 4034156"/>
              <a:gd name="connsiteY1" fmla="*/ 298555 h 613164"/>
              <a:gd name="connsiteX2" fmla="*/ 3831590 w 4034156"/>
              <a:gd name="connsiteY2" fmla="*/ 425010 h 613164"/>
              <a:gd name="connsiteX3" fmla="*/ 4034156 w 4034156"/>
              <a:gd name="connsiteY3" fmla="*/ 494088 h 613164"/>
              <a:gd name="connsiteX4" fmla="*/ 4034156 w 4034156"/>
              <a:gd name="connsiteY4" fmla="*/ 613164 h 613164"/>
              <a:gd name="connsiteX5" fmla="*/ 0 w 4034156"/>
              <a:gd name="connsiteY5" fmla="*/ 613164 h 613164"/>
              <a:gd name="connsiteX6" fmla="*/ 54792 w 4034156"/>
              <a:gd name="connsiteY6" fmla="*/ 512415 h 613164"/>
              <a:gd name="connsiteX7" fmla="*/ 168327 w 4034156"/>
              <a:gd name="connsiteY7" fmla="*/ 366637 h 613164"/>
              <a:gd name="connsiteX8" fmla="*/ 1192562 w 4034156"/>
              <a:gd name="connsiteY8" fmla="*/ 1522 h 613164"/>
              <a:gd name="connsiteX9" fmla="*/ 1479137 w 4034156"/>
              <a:gd name="connsiteY9" fmla="*/ 230 h 61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34156" h="613164">
                <a:moveTo>
                  <a:pt x="1479137" y="230"/>
                </a:moveTo>
                <a:cubicBezTo>
                  <a:pt x="2152575" y="4287"/>
                  <a:pt x="2854487" y="63583"/>
                  <a:pt x="3482844" y="298555"/>
                </a:cubicBezTo>
                <a:cubicBezTo>
                  <a:pt x="3599338" y="342114"/>
                  <a:pt x="3715540" y="384216"/>
                  <a:pt x="3831590" y="425010"/>
                </a:cubicBezTo>
                <a:lnTo>
                  <a:pt x="4034156" y="494088"/>
                </a:lnTo>
                <a:lnTo>
                  <a:pt x="4034156" y="613164"/>
                </a:lnTo>
                <a:lnTo>
                  <a:pt x="0" y="613164"/>
                </a:lnTo>
                <a:lnTo>
                  <a:pt x="54792" y="512415"/>
                </a:lnTo>
                <a:cubicBezTo>
                  <a:pt x="88888" y="459433"/>
                  <a:pt x="126502" y="410480"/>
                  <a:pt x="168327" y="366637"/>
                </a:cubicBezTo>
                <a:cubicBezTo>
                  <a:pt x="428292" y="94062"/>
                  <a:pt x="821899" y="6565"/>
                  <a:pt x="1192562" y="1522"/>
                </a:cubicBezTo>
                <a:cubicBezTo>
                  <a:pt x="1287308" y="198"/>
                  <a:pt x="1382932" y="-349"/>
                  <a:pt x="1479137" y="23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a:ln>
                <a:noFill/>
              </a:ln>
              <a:solidFill>
                <a:prstClr val="white"/>
              </a:solidFill>
              <a:effectLst/>
              <a:uLnTx/>
              <a:uFillTx/>
              <a:latin typeface="Avenir Next LT Pro" panose="020B0504020202020204" pitchFamily="34" charset="0"/>
              <a:ea typeface="+mn-ea"/>
              <a:cs typeface="+mn-cs"/>
            </a:endParaRPr>
          </a:p>
        </p:txBody>
      </p:sp>
      <p:sp>
        <p:nvSpPr>
          <p:cNvPr id="11" name="Freeform: Shape 10">
            <a:extLst>
              <a:ext uri="{FF2B5EF4-FFF2-40B4-BE49-F238E27FC236}">
                <a16:creationId xmlns:a16="http://schemas.microsoft.com/office/drawing/2014/main" id="{34ABFBEA-4EB0-4D02-A2C0-1733CD3D6F12}"/>
              </a:ext>
            </a:extLst>
          </p:cNvPr>
          <p:cNvSpPr/>
          <p:nvPr/>
        </p:nvSpPr>
        <p:spPr>
          <a:xfrm>
            <a:off x="1" y="688126"/>
            <a:ext cx="448491" cy="1634252"/>
          </a:xfrm>
          <a:custGeom>
            <a:avLst/>
            <a:gdLst>
              <a:gd name="connsiteX0" fmla="*/ 0 w 448491"/>
              <a:gd name="connsiteY0" fmla="*/ 0 h 1634252"/>
              <a:gd name="connsiteX1" fmla="*/ 12983 w 448491"/>
              <a:gd name="connsiteY1" fmla="*/ 10508 h 1634252"/>
              <a:gd name="connsiteX2" fmla="*/ 441611 w 448491"/>
              <a:gd name="connsiteY2" fmla="*/ 863751 h 1634252"/>
              <a:gd name="connsiteX3" fmla="*/ 251011 w 448491"/>
              <a:gd name="connsiteY3" fmla="*/ 1302895 h 1634252"/>
              <a:gd name="connsiteX4" fmla="*/ 74605 w 448491"/>
              <a:gd name="connsiteY4" fmla="*/ 1543249 h 1634252"/>
              <a:gd name="connsiteX5" fmla="*/ 0 w 448491"/>
              <a:gd name="connsiteY5" fmla="*/ 1634252 h 1634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8491" h="1634252">
                <a:moveTo>
                  <a:pt x="0" y="0"/>
                </a:moveTo>
                <a:lnTo>
                  <a:pt x="12983" y="10508"/>
                </a:lnTo>
                <a:cubicBezTo>
                  <a:pt x="278410" y="241022"/>
                  <a:pt x="489787" y="530267"/>
                  <a:pt x="441611" y="863751"/>
                </a:cubicBezTo>
                <a:cubicBezTo>
                  <a:pt x="418542" y="1022632"/>
                  <a:pt x="337007" y="1166302"/>
                  <a:pt x="251011" y="1302895"/>
                </a:cubicBezTo>
                <a:cubicBezTo>
                  <a:pt x="215138" y="1359902"/>
                  <a:pt x="154723" y="1442480"/>
                  <a:pt x="74605" y="1543249"/>
                </a:cubicBezTo>
                <a:lnTo>
                  <a:pt x="0" y="163425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solidFill>
                <a:prstClr val="white"/>
              </a:solidFill>
              <a:latin typeface="Avenir Next LT Pro" panose="020B0504020202020204" pitchFamily="34" charset="0"/>
            </a:endParaRPr>
          </a:p>
        </p:txBody>
      </p:sp>
      <p:sp>
        <p:nvSpPr>
          <p:cNvPr id="12" name="Freeform: Shape 11">
            <a:extLst>
              <a:ext uri="{FF2B5EF4-FFF2-40B4-BE49-F238E27FC236}">
                <a16:creationId xmlns:a16="http://schemas.microsoft.com/office/drawing/2014/main" id="{19E083F6-57F4-487B-A766-EA0462B1EED8}"/>
              </a:ext>
            </a:extLst>
          </p:cNvPr>
          <p:cNvSpPr/>
          <p:nvPr/>
        </p:nvSpPr>
        <p:spPr>
          <a:xfrm>
            <a:off x="7309459" y="6144069"/>
            <a:ext cx="4418271" cy="718159"/>
          </a:xfrm>
          <a:custGeom>
            <a:avLst/>
            <a:gdLst>
              <a:gd name="connsiteX0" fmla="*/ 1421452 w 4590626"/>
              <a:gd name="connsiteY0" fmla="*/ 0 h 713930"/>
              <a:gd name="connsiteX1" fmla="*/ 3247781 w 4590626"/>
              <a:gd name="connsiteY1" fmla="*/ 271915 h 713930"/>
              <a:gd name="connsiteX2" fmla="*/ 4517331 w 4590626"/>
              <a:gd name="connsiteY2" fmla="*/ 693394 h 713930"/>
              <a:gd name="connsiteX3" fmla="*/ 4590626 w 4590626"/>
              <a:gd name="connsiteY3" fmla="*/ 713930 h 713930"/>
              <a:gd name="connsiteX4" fmla="*/ 0 w 4590626"/>
              <a:gd name="connsiteY4" fmla="*/ 713930 h 713930"/>
              <a:gd name="connsiteX5" fmla="*/ 2854 w 4590626"/>
              <a:gd name="connsiteY5" fmla="*/ 705624 h 713930"/>
              <a:gd name="connsiteX6" fmla="*/ 226680 w 4590626"/>
              <a:gd name="connsiteY6" fmla="*/ 333970 h 713930"/>
              <a:gd name="connsiteX7" fmla="*/ 1160245 w 4590626"/>
              <a:gd name="connsiteY7" fmla="*/ 1178 h 713930"/>
              <a:gd name="connsiteX8" fmla="*/ 1421452 w 4590626"/>
              <a:gd name="connsiteY8" fmla="*/ 0 h 713930"/>
              <a:gd name="connsiteX0" fmla="*/ 1421452 w 4517331"/>
              <a:gd name="connsiteY0" fmla="*/ 0 h 713930"/>
              <a:gd name="connsiteX1" fmla="*/ 3247781 w 4517331"/>
              <a:gd name="connsiteY1" fmla="*/ 271915 h 713930"/>
              <a:gd name="connsiteX2" fmla="*/ 4517331 w 4517331"/>
              <a:gd name="connsiteY2" fmla="*/ 693394 h 713930"/>
              <a:gd name="connsiteX3" fmla="*/ 0 w 4517331"/>
              <a:gd name="connsiteY3" fmla="*/ 713930 h 713930"/>
              <a:gd name="connsiteX4" fmla="*/ 2854 w 4517331"/>
              <a:gd name="connsiteY4" fmla="*/ 705624 h 713930"/>
              <a:gd name="connsiteX5" fmla="*/ 226680 w 4517331"/>
              <a:gd name="connsiteY5" fmla="*/ 333970 h 713930"/>
              <a:gd name="connsiteX6" fmla="*/ 1160245 w 4517331"/>
              <a:gd name="connsiteY6" fmla="*/ 1178 h 713930"/>
              <a:gd name="connsiteX7" fmla="*/ 1421452 w 4517331"/>
              <a:gd name="connsiteY7" fmla="*/ 0 h 713930"/>
              <a:gd name="connsiteX0" fmla="*/ 0 w 4608771"/>
              <a:gd name="connsiteY0" fmla="*/ 713930 h 784834"/>
              <a:gd name="connsiteX1" fmla="*/ 2854 w 4608771"/>
              <a:gd name="connsiteY1" fmla="*/ 705624 h 784834"/>
              <a:gd name="connsiteX2" fmla="*/ 226680 w 4608771"/>
              <a:gd name="connsiteY2" fmla="*/ 333970 h 784834"/>
              <a:gd name="connsiteX3" fmla="*/ 1160245 w 4608771"/>
              <a:gd name="connsiteY3" fmla="*/ 1178 h 784834"/>
              <a:gd name="connsiteX4" fmla="*/ 1421452 w 4608771"/>
              <a:gd name="connsiteY4" fmla="*/ 0 h 784834"/>
              <a:gd name="connsiteX5" fmla="*/ 3247781 w 4608771"/>
              <a:gd name="connsiteY5" fmla="*/ 271915 h 784834"/>
              <a:gd name="connsiteX6" fmla="*/ 4608771 w 4608771"/>
              <a:gd name="connsiteY6" fmla="*/ 784834 h 784834"/>
              <a:gd name="connsiteX0" fmla="*/ 0 w 4418271"/>
              <a:gd name="connsiteY0" fmla="*/ 713930 h 718159"/>
              <a:gd name="connsiteX1" fmla="*/ 2854 w 4418271"/>
              <a:gd name="connsiteY1" fmla="*/ 705624 h 718159"/>
              <a:gd name="connsiteX2" fmla="*/ 226680 w 4418271"/>
              <a:gd name="connsiteY2" fmla="*/ 333970 h 718159"/>
              <a:gd name="connsiteX3" fmla="*/ 1160245 w 4418271"/>
              <a:gd name="connsiteY3" fmla="*/ 1178 h 718159"/>
              <a:gd name="connsiteX4" fmla="*/ 1421452 w 4418271"/>
              <a:gd name="connsiteY4" fmla="*/ 0 h 718159"/>
              <a:gd name="connsiteX5" fmla="*/ 3247781 w 4418271"/>
              <a:gd name="connsiteY5" fmla="*/ 271915 h 718159"/>
              <a:gd name="connsiteX6" fmla="*/ 4418271 w 4418271"/>
              <a:gd name="connsiteY6" fmla="*/ 718159 h 718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18271" h="718159">
                <a:moveTo>
                  <a:pt x="0" y="713930"/>
                </a:moveTo>
                <a:lnTo>
                  <a:pt x="2854" y="705624"/>
                </a:lnTo>
                <a:cubicBezTo>
                  <a:pt x="60059" y="562888"/>
                  <a:pt x="131373" y="433874"/>
                  <a:pt x="226680" y="333970"/>
                </a:cubicBezTo>
                <a:cubicBezTo>
                  <a:pt x="463632" y="85526"/>
                  <a:pt x="822395" y="5774"/>
                  <a:pt x="1160245" y="1178"/>
                </a:cubicBezTo>
                <a:lnTo>
                  <a:pt x="1421452" y="0"/>
                </a:lnTo>
                <a:cubicBezTo>
                  <a:pt x="2035274" y="3698"/>
                  <a:pt x="2748311" y="152222"/>
                  <a:pt x="3247781" y="271915"/>
                </a:cubicBezTo>
                <a:cubicBezTo>
                  <a:pt x="3747251" y="391608"/>
                  <a:pt x="3902480" y="501606"/>
                  <a:pt x="4418271" y="718159"/>
                </a:cubicBezTo>
              </a:path>
            </a:pathLst>
          </a:cu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 name="Title Placeholder 1">
            <a:extLst>
              <a:ext uri="{FF2B5EF4-FFF2-40B4-BE49-F238E27FC236}">
                <a16:creationId xmlns:a16="http://schemas.microsoft.com/office/drawing/2014/main" id="{A3A2F988-7148-4375-83D8-12EE5EBC7BE0}"/>
              </a:ext>
            </a:extLst>
          </p:cNvPr>
          <p:cNvSpPr>
            <a:spLocks noGrp="1"/>
          </p:cNvSpPr>
          <p:nvPr>
            <p:ph type="title"/>
          </p:nvPr>
        </p:nvSpPr>
        <p:spPr>
          <a:xfrm>
            <a:off x="762000" y="762000"/>
            <a:ext cx="10668000" cy="1524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6896238-C5B3-4F3C-97FA-890E1A51A203}"/>
              </a:ext>
            </a:extLst>
          </p:cNvPr>
          <p:cNvSpPr>
            <a:spLocks noGrp="1"/>
          </p:cNvSpPr>
          <p:nvPr>
            <p:ph type="body" idx="1"/>
          </p:nvPr>
        </p:nvSpPr>
        <p:spPr>
          <a:xfrm>
            <a:off x="762000" y="2286000"/>
            <a:ext cx="10668000" cy="38180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1D6E4474-0442-4E4B-9E5B-CA7B3951C1DA}"/>
              </a:ext>
            </a:extLst>
          </p:cNvPr>
          <p:cNvSpPr>
            <a:spLocks noGrp="1"/>
          </p:cNvSpPr>
          <p:nvPr>
            <p:ph type="dt" sz="half" idx="2"/>
          </p:nvPr>
        </p:nvSpPr>
        <p:spPr>
          <a:xfrm>
            <a:off x="9389165" y="194320"/>
            <a:ext cx="2040835" cy="365125"/>
          </a:xfrm>
          <a:prstGeom prst="rect">
            <a:avLst/>
          </a:prstGeom>
        </p:spPr>
        <p:txBody>
          <a:bodyPr vert="horz" lIns="91440" tIns="45720" rIns="91440" bIns="45720" rtlCol="0" anchor="ctr"/>
          <a:lstStyle>
            <a:lvl1pPr algn="r">
              <a:defRPr sz="1200">
                <a:solidFill>
                  <a:schemeClr val="tx1">
                    <a:tint val="75000"/>
                    <a:alpha val="70000"/>
                  </a:schemeClr>
                </a:solidFill>
              </a:defRPr>
            </a:lvl1pPr>
          </a:lstStyle>
          <a:p>
            <a:fld id="{76969C88-B244-455D-A017-012B25B1ACDD}" type="datetimeFigureOut">
              <a:rPr lang="en-US" smtClean="0"/>
              <a:pPr/>
              <a:t>2/9/25</a:t>
            </a:fld>
            <a:endParaRPr lang="en-US"/>
          </a:p>
        </p:txBody>
      </p:sp>
      <p:sp>
        <p:nvSpPr>
          <p:cNvPr id="5" name="Footer Placeholder 4">
            <a:extLst>
              <a:ext uri="{FF2B5EF4-FFF2-40B4-BE49-F238E27FC236}">
                <a16:creationId xmlns:a16="http://schemas.microsoft.com/office/drawing/2014/main" id="{E0626A98-F887-40E1-B9BA-9D93DE90E022}"/>
              </a:ext>
            </a:extLst>
          </p:cNvPr>
          <p:cNvSpPr>
            <a:spLocks noGrp="1"/>
          </p:cNvSpPr>
          <p:nvPr>
            <p:ph type="ftr" sz="quarter" idx="3"/>
          </p:nvPr>
        </p:nvSpPr>
        <p:spPr>
          <a:xfrm>
            <a:off x="761999" y="6356350"/>
            <a:ext cx="6612835" cy="365125"/>
          </a:xfrm>
          <a:prstGeom prst="rect">
            <a:avLst/>
          </a:prstGeom>
        </p:spPr>
        <p:txBody>
          <a:bodyPr vert="horz" lIns="91440" tIns="45720" rIns="91440" bIns="45720" rtlCol="0" anchor="ctr"/>
          <a:lstStyle>
            <a:lvl1pPr algn="l">
              <a:defRPr sz="1200">
                <a:solidFill>
                  <a:schemeClr val="tx1">
                    <a:tint val="75000"/>
                    <a:alpha val="70000"/>
                  </a:schemeClr>
                </a:solidFill>
              </a:defRPr>
            </a:lvl1pPr>
          </a:lstStyle>
          <a:p>
            <a:endParaRPr lang="en-US" dirty="0"/>
          </a:p>
        </p:txBody>
      </p:sp>
      <p:sp>
        <p:nvSpPr>
          <p:cNvPr id="6" name="Slide Number Placeholder 5">
            <a:extLst>
              <a:ext uri="{FF2B5EF4-FFF2-40B4-BE49-F238E27FC236}">
                <a16:creationId xmlns:a16="http://schemas.microsoft.com/office/drawing/2014/main" id="{482C8119-73F6-4713-9AD3-3628DCDFB8F2}"/>
              </a:ext>
            </a:extLst>
          </p:cNvPr>
          <p:cNvSpPr>
            <a:spLocks noGrp="1"/>
          </p:cNvSpPr>
          <p:nvPr>
            <p:ph type="sldNum" sz="quarter" idx="4"/>
          </p:nvPr>
        </p:nvSpPr>
        <p:spPr>
          <a:xfrm>
            <a:off x="9906000" y="6356350"/>
            <a:ext cx="1524000" cy="365125"/>
          </a:xfrm>
          <a:prstGeom prst="rect">
            <a:avLst/>
          </a:prstGeom>
        </p:spPr>
        <p:txBody>
          <a:bodyPr vert="horz" lIns="91440" tIns="45720" rIns="91440" bIns="45720" rtlCol="0" anchor="ctr"/>
          <a:lstStyle>
            <a:lvl1pPr algn="r">
              <a:defRPr sz="1200">
                <a:solidFill>
                  <a:schemeClr val="tx1">
                    <a:tint val="75000"/>
                    <a:alpha val="70000"/>
                  </a:schemeClr>
                </a:solidFill>
              </a:defRPr>
            </a:lvl1pPr>
          </a:lstStyle>
          <a:p>
            <a:fld id="{07CE569E-9B7C-4CB9-AB80-C0841F922CFF}" type="slidenum">
              <a:rPr lang="en-US" smtClean="0"/>
              <a:pPr/>
              <a:t>‹#›</a:t>
            </a:fld>
            <a:endParaRPr lang="en-US"/>
          </a:p>
        </p:txBody>
      </p:sp>
    </p:spTree>
    <p:extLst>
      <p:ext uri="{BB962C8B-B14F-4D97-AF65-F5344CB8AC3E}">
        <p14:creationId xmlns:p14="http://schemas.microsoft.com/office/powerpoint/2010/main" val="3710404858"/>
      </p:ext>
    </p:extLst>
  </p:cSld>
  <p:clrMap bg1="dk1" tx1="lt1" bg2="dk2" tx2="lt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9" r:id="rId6"/>
    <p:sldLayoutId id="2147483694" r:id="rId7"/>
    <p:sldLayoutId id="2147483695" r:id="rId8"/>
    <p:sldLayoutId id="2147483696" r:id="rId9"/>
    <p:sldLayoutId id="2147483698" r:id="rId10"/>
    <p:sldLayoutId id="214748369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25000"/>
        </a:lnSpc>
        <a:spcBef>
          <a:spcPts val="1000"/>
        </a:spcBef>
        <a:buFont typeface="Arial" panose="020B0604020202020204" pitchFamily="34" charset="0"/>
        <a:buChar char="•"/>
        <a:defRPr sz="2800" kern="1200">
          <a:solidFill>
            <a:schemeClr val="tx1">
              <a:alpha val="70000"/>
            </a:schemeClr>
          </a:solidFill>
          <a:latin typeface="+mn-lt"/>
          <a:ea typeface="+mn-ea"/>
          <a:cs typeface="+mn-cs"/>
        </a:defRPr>
      </a:lvl1pPr>
      <a:lvl2pPr marL="685800" indent="-228600" algn="l" defTabSz="914400" rtl="0" eaLnBrk="1" latinLnBrk="0" hangingPunct="1">
        <a:lnSpc>
          <a:spcPct val="125000"/>
        </a:lnSpc>
        <a:spcBef>
          <a:spcPts val="500"/>
        </a:spcBef>
        <a:buFont typeface="Arial" panose="020B0604020202020204" pitchFamily="34" charset="0"/>
        <a:buChar char="•"/>
        <a:defRPr sz="2400" kern="1200">
          <a:solidFill>
            <a:schemeClr val="tx1">
              <a:alpha val="70000"/>
            </a:schemeClr>
          </a:solidFill>
          <a:latin typeface="+mn-lt"/>
          <a:ea typeface="+mn-ea"/>
          <a:cs typeface="+mn-cs"/>
        </a:defRPr>
      </a:lvl2pPr>
      <a:lvl3pPr marL="1143000" indent="-228600" algn="l" defTabSz="914400" rtl="0" eaLnBrk="1" latinLnBrk="0" hangingPunct="1">
        <a:lnSpc>
          <a:spcPct val="125000"/>
        </a:lnSpc>
        <a:spcBef>
          <a:spcPts val="500"/>
        </a:spcBef>
        <a:buFont typeface="Arial" panose="020B0604020202020204" pitchFamily="34" charset="0"/>
        <a:buChar char="•"/>
        <a:defRPr sz="2000" kern="1200">
          <a:solidFill>
            <a:schemeClr val="tx1">
              <a:alpha val="70000"/>
            </a:schemeClr>
          </a:solidFill>
          <a:latin typeface="+mn-lt"/>
          <a:ea typeface="+mn-ea"/>
          <a:cs typeface="+mn-cs"/>
        </a:defRPr>
      </a:lvl3pPr>
      <a:lvl4pPr marL="1600200" indent="-228600" algn="l" defTabSz="914400" rtl="0" eaLnBrk="1" latinLnBrk="0" hangingPunct="1">
        <a:lnSpc>
          <a:spcPct val="125000"/>
        </a:lnSpc>
        <a:spcBef>
          <a:spcPts val="500"/>
        </a:spcBef>
        <a:buFont typeface="Arial" panose="020B0604020202020204" pitchFamily="34" charset="0"/>
        <a:buChar char="•"/>
        <a:defRPr sz="1800" kern="1200">
          <a:solidFill>
            <a:schemeClr val="tx1">
              <a:alpha val="70000"/>
            </a:schemeClr>
          </a:solidFill>
          <a:latin typeface="+mn-lt"/>
          <a:ea typeface="+mn-ea"/>
          <a:cs typeface="+mn-cs"/>
        </a:defRPr>
      </a:lvl4pPr>
      <a:lvl5pPr marL="2057400" indent="-228600" algn="l" defTabSz="914400" rtl="0" eaLnBrk="1" latinLnBrk="0" hangingPunct="1">
        <a:lnSpc>
          <a:spcPct val="125000"/>
        </a:lnSpc>
        <a:spcBef>
          <a:spcPts val="500"/>
        </a:spcBef>
        <a:buFont typeface="Arial" panose="020B0604020202020204" pitchFamily="34" charset="0"/>
        <a:buChar char="•"/>
        <a:defRPr sz="1800" kern="1200">
          <a:solidFill>
            <a:schemeClr val="tx1">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A18C9FB-EC4C-4DAE-8F7D-C6E5AF6079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itle 1">
            <a:extLst>
              <a:ext uri="{FF2B5EF4-FFF2-40B4-BE49-F238E27FC236}">
                <a16:creationId xmlns:a16="http://schemas.microsoft.com/office/drawing/2014/main" id="{C136ED17-3E70-63C0-44D1-839A84DF6F0C}"/>
              </a:ext>
            </a:extLst>
          </p:cNvPr>
          <p:cNvSpPr>
            <a:spLocks noGrp="1"/>
          </p:cNvSpPr>
          <p:nvPr>
            <p:ph type="ctrTitle"/>
          </p:nvPr>
        </p:nvSpPr>
        <p:spPr>
          <a:xfrm>
            <a:off x="6096000" y="1524000"/>
            <a:ext cx="6095998" cy="2286000"/>
          </a:xfrm>
        </p:spPr>
        <p:txBody>
          <a:bodyPr>
            <a:normAutofit/>
          </a:bodyPr>
          <a:lstStyle/>
          <a:p>
            <a:pPr algn="l"/>
            <a:r>
              <a:rPr lang="en-US" sz="4400" dirty="0"/>
              <a:t>Project Alpha</a:t>
            </a:r>
            <a:br>
              <a:rPr lang="en-US" sz="4400" dirty="0"/>
            </a:br>
            <a:r>
              <a:rPr lang="en-US" sz="4400" dirty="0"/>
              <a:t>Lead Partner Luca Pacioli</a:t>
            </a:r>
          </a:p>
        </p:txBody>
      </p:sp>
      <p:sp>
        <p:nvSpPr>
          <p:cNvPr id="3" name="Subtitle 2">
            <a:extLst>
              <a:ext uri="{FF2B5EF4-FFF2-40B4-BE49-F238E27FC236}">
                <a16:creationId xmlns:a16="http://schemas.microsoft.com/office/drawing/2014/main" id="{245976AC-0BFD-54BD-45B5-6ACB198E889A}"/>
              </a:ext>
            </a:extLst>
          </p:cNvPr>
          <p:cNvSpPr>
            <a:spLocks noGrp="1"/>
          </p:cNvSpPr>
          <p:nvPr>
            <p:ph type="subTitle" idx="1"/>
          </p:nvPr>
        </p:nvSpPr>
        <p:spPr>
          <a:xfrm>
            <a:off x="6096000" y="4571999"/>
            <a:ext cx="5334000" cy="1524000"/>
          </a:xfrm>
        </p:spPr>
        <p:txBody>
          <a:bodyPr>
            <a:normAutofit/>
          </a:bodyPr>
          <a:lstStyle/>
          <a:p>
            <a:pPr algn="l"/>
            <a:r>
              <a:rPr lang="en-US" dirty="0"/>
              <a:t>The public-to-private acquisition of a UK Target Group</a:t>
            </a:r>
          </a:p>
        </p:txBody>
      </p:sp>
      <p:pic>
        <p:nvPicPr>
          <p:cNvPr id="4" name="Picture 3" descr="Colourful patterns on the sky">
            <a:extLst>
              <a:ext uri="{FF2B5EF4-FFF2-40B4-BE49-F238E27FC236}">
                <a16:creationId xmlns:a16="http://schemas.microsoft.com/office/drawing/2014/main" id="{4711396A-8E36-9650-8733-A103ECA57946}"/>
              </a:ext>
            </a:extLst>
          </p:cNvPr>
          <p:cNvPicPr>
            <a:picLocks noChangeAspect="1"/>
          </p:cNvPicPr>
          <p:nvPr/>
        </p:nvPicPr>
        <p:blipFill>
          <a:blip r:embed="rId2"/>
          <a:srcRect l="14078" r="27798"/>
          <a:stretch/>
        </p:blipFill>
        <p:spPr>
          <a:xfrm>
            <a:off x="2" y="732510"/>
            <a:ext cx="5333999" cy="6125491"/>
          </a:xfrm>
          <a:custGeom>
            <a:avLst/>
            <a:gdLst/>
            <a:ahLst/>
            <a:cxnLst/>
            <a:rect l="l" t="t" r="r" b="b"/>
            <a:pathLst>
              <a:path w="5333999" h="6125491">
                <a:moveTo>
                  <a:pt x="0" y="0"/>
                </a:moveTo>
                <a:lnTo>
                  <a:pt x="201347" y="12133"/>
                </a:lnTo>
                <a:cubicBezTo>
                  <a:pt x="834520" y="59989"/>
                  <a:pt x="1489622" y="165274"/>
                  <a:pt x="2149412" y="288819"/>
                </a:cubicBezTo>
                <a:cubicBezTo>
                  <a:pt x="4194087" y="671477"/>
                  <a:pt x="4738431" y="1884930"/>
                  <a:pt x="5125148" y="3309606"/>
                </a:cubicBezTo>
                <a:cubicBezTo>
                  <a:pt x="5383961" y="4263563"/>
                  <a:pt x="5599841" y="5130569"/>
                  <a:pt x="4496734" y="5829050"/>
                </a:cubicBezTo>
                <a:cubicBezTo>
                  <a:pt x="4342061" y="5927011"/>
                  <a:pt x="4177261" y="6012425"/>
                  <a:pt x="4005032" y="6088102"/>
                </a:cubicBezTo>
                <a:lnTo>
                  <a:pt x="3915032" y="6125491"/>
                </a:lnTo>
                <a:lnTo>
                  <a:pt x="0" y="6125491"/>
                </a:lnTo>
                <a:close/>
              </a:path>
            </a:pathLst>
          </a:custGeom>
        </p:spPr>
      </p:pic>
      <p:sp>
        <p:nvSpPr>
          <p:cNvPr id="11" name="Freeform: Shape 10">
            <a:extLst>
              <a:ext uri="{FF2B5EF4-FFF2-40B4-BE49-F238E27FC236}">
                <a16:creationId xmlns:a16="http://schemas.microsoft.com/office/drawing/2014/main" id="{4EB7CBBE-178B-4DB3-AD92-DED458BAE7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52425"/>
            <a:ext cx="5185830" cy="6505576"/>
          </a:xfrm>
          <a:custGeom>
            <a:avLst/>
            <a:gdLst>
              <a:gd name="connsiteX0" fmla="*/ 0 w 4033589"/>
              <a:gd name="connsiteY0" fmla="*/ 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8" fmla="*/ 0 w 4033589"/>
              <a:gd name="connsiteY8" fmla="*/ 0 h 6858000"/>
              <a:gd name="connsiteX0" fmla="*/ 0 w 4033589"/>
              <a:gd name="connsiteY0" fmla="*/ 685800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0 w 2154655"/>
              <a:gd name="connsiteY0" fmla="*/ 0 h 6858000"/>
              <a:gd name="connsiteX1" fmla="*/ 3379 w 2154655"/>
              <a:gd name="connsiteY1" fmla="*/ 2021 h 6858000"/>
              <a:gd name="connsiteX2" fmla="*/ 1596437 w 2154655"/>
              <a:gd name="connsiteY2" fmla="*/ 1517967 h 6858000"/>
              <a:gd name="connsiteX3" fmla="*/ 2097043 w 2154655"/>
              <a:gd name="connsiteY3" fmla="*/ 4379386 h 6858000"/>
              <a:gd name="connsiteX4" fmla="*/ 1433930 w 2154655"/>
              <a:gd name="connsiteY4" fmla="*/ 6852362 h 6858000"/>
              <a:gd name="connsiteX5" fmla="*/ 1431659 w 2154655"/>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54655" h="6858000">
                <a:moveTo>
                  <a:pt x="0" y="0"/>
                </a:moveTo>
                <a:lnTo>
                  <a:pt x="3379" y="2021"/>
                </a:lnTo>
                <a:cubicBezTo>
                  <a:pt x="667061" y="423753"/>
                  <a:pt x="1239365" y="963389"/>
                  <a:pt x="1596437" y="1517967"/>
                </a:cubicBezTo>
                <a:cubicBezTo>
                  <a:pt x="2133142" y="2350886"/>
                  <a:pt x="2239839" y="3395752"/>
                  <a:pt x="2097043" y="4379386"/>
                </a:cubicBezTo>
                <a:cubicBezTo>
                  <a:pt x="2032295" y="4824358"/>
                  <a:pt x="1812506" y="5869368"/>
                  <a:pt x="1433930" y="6852362"/>
                </a:cubicBezTo>
                <a:lnTo>
                  <a:pt x="1431659" y="6858000"/>
                </a:ln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Avenir Next LT Pro Light"/>
            </a:endParaRPr>
          </a:p>
        </p:txBody>
      </p:sp>
    </p:spTree>
    <p:extLst>
      <p:ext uri="{BB962C8B-B14F-4D97-AF65-F5344CB8AC3E}">
        <p14:creationId xmlns:p14="http://schemas.microsoft.com/office/powerpoint/2010/main" val="16464166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6" name="Freeform: Shape 16">
            <a:extLst>
              <a:ext uri="{FF2B5EF4-FFF2-40B4-BE49-F238E27FC236}">
                <a16:creationId xmlns:a16="http://schemas.microsoft.com/office/drawing/2014/main" id="{A6EF5A53-0A64-4CA5-B9C7-1CB97CB5CF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57843" y="6244836"/>
            <a:ext cx="4034156" cy="613164"/>
          </a:xfrm>
          <a:custGeom>
            <a:avLst/>
            <a:gdLst>
              <a:gd name="connsiteX0" fmla="*/ 1479137 w 4034156"/>
              <a:gd name="connsiteY0" fmla="*/ 230 h 613164"/>
              <a:gd name="connsiteX1" fmla="*/ 3482844 w 4034156"/>
              <a:gd name="connsiteY1" fmla="*/ 298555 h 613164"/>
              <a:gd name="connsiteX2" fmla="*/ 3831590 w 4034156"/>
              <a:gd name="connsiteY2" fmla="*/ 425010 h 613164"/>
              <a:gd name="connsiteX3" fmla="*/ 4034156 w 4034156"/>
              <a:gd name="connsiteY3" fmla="*/ 494088 h 613164"/>
              <a:gd name="connsiteX4" fmla="*/ 4034156 w 4034156"/>
              <a:gd name="connsiteY4" fmla="*/ 613164 h 613164"/>
              <a:gd name="connsiteX5" fmla="*/ 0 w 4034156"/>
              <a:gd name="connsiteY5" fmla="*/ 613164 h 613164"/>
              <a:gd name="connsiteX6" fmla="*/ 54792 w 4034156"/>
              <a:gd name="connsiteY6" fmla="*/ 512415 h 613164"/>
              <a:gd name="connsiteX7" fmla="*/ 168327 w 4034156"/>
              <a:gd name="connsiteY7" fmla="*/ 366637 h 613164"/>
              <a:gd name="connsiteX8" fmla="*/ 1192562 w 4034156"/>
              <a:gd name="connsiteY8" fmla="*/ 1522 h 613164"/>
              <a:gd name="connsiteX9" fmla="*/ 1479137 w 4034156"/>
              <a:gd name="connsiteY9" fmla="*/ 230 h 61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34156" h="613164">
                <a:moveTo>
                  <a:pt x="1479137" y="230"/>
                </a:moveTo>
                <a:cubicBezTo>
                  <a:pt x="2152575" y="4287"/>
                  <a:pt x="2854487" y="63583"/>
                  <a:pt x="3482844" y="298555"/>
                </a:cubicBezTo>
                <a:cubicBezTo>
                  <a:pt x="3599338" y="342114"/>
                  <a:pt x="3715540" y="384216"/>
                  <a:pt x="3831590" y="425010"/>
                </a:cubicBezTo>
                <a:lnTo>
                  <a:pt x="4034156" y="494088"/>
                </a:lnTo>
                <a:lnTo>
                  <a:pt x="4034156" y="613164"/>
                </a:lnTo>
                <a:lnTo>
                  <a:pt x="0" y="613164"/>
                </a:lnTo>
                <a:lnTo>
                  <a:pt x="54792" y="512415"/>
                </a:lnTo>
                <a:cubicBezTo>
                  <a:pt x="88888" y="459433"/>
                  <a:pt x="126502" y="410480"/>
                  <a:pt x="168327" y="366637"/>
                </a:cubicBezTo>
                <a:cubicBezTo>
                  <a:pt x="428292" y="94062"/>
                  <a:pt x="821899" y="6565"/>
                  <a:pt x="1192562" y="1522"/>
                </a:cubicBezTo>
                <a:cubicBezTo>
                  <a:pt x="1287308" y="198"/>
                  <a:pt x="1382932" y="-349"/>
                  <a:pt x="1479137" y="23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a:ln>
                <a:noFill/>
              </a:ln>
              <a:solidFill>
                <a:prstClr val="white"/>
              </a:solidFill>
              <a:effectLst/>
              <a:uLnTx/>
              <a:uFillTx/>
              <a:latin typeface="Avenir Next LT Pro" panose="020B0504020202020204" pitchFamily="34" charset="0"/>
              <a:ea typeface="+mn-ea"/>
              <a:cs typeface="+mn-cs"/>
            </a:endParaRPr>
          </a:p>
        </p:txBody>
      </p:sp>
      <p:sp>
        <p:nvSpPr>
          <p:cNvPr id="28" name="Freeform: Shape 18">
            <a:extLst>
              <a:ext uri="{FF2B5EF4-FFF2-40B4-BE49-F238E27FC236}">
                <a16:creationId xmlns:a16="http://schemas.microsoft.com/office/drawing/2014/main" id="{34ABFBEA-4EB0-4D02-A2C0-1733CD3D6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88126"/>
            <a:ext cx="448491" cy="1634252"/>
          </a:xfrm>
          <a:custGeom>
            <a:avLst/>
            <a:gdLst>
              <a:gd name="connsiteX0" fmla="*/ 0 w 448491"/>
              <a:gd name="connsiteY0" fmla="*/ 0 h 1634252"/>
              <a:gd name="connsiteX1" fmla="*/ 12983 w 448491"/>
              <a:gd name="connsiteY1" fmla="*/ 10508 h 1634252"/>
              <a:gd name="connsiteX2" fmla="*/ 441611 w 448491"/>
              <a:gd name="connsiteY2" fmla="*/ 863751 h 1634252"/>
              <a:gd name="connsiteX3" fmla="*/ 251011 w 448491"/>
              <a:gd name="connsiteY3" fmla="*/ 1302895 h 1634252"/>
              <a:gd name="connsiteX4" fmla="*/ 74605 w 448491"/>
              <a:gd name="connsiteY4" fmla="*/ 1543249 h 1634252"/>
              <a:gd name="connsiteX5" fmla="*/ 0 w 448491"/>
              <a:gd name="connsiteY5" fmla="*/ 1634252 h 1634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8491" h="1634252">
                <a:moveTo>
                  <a:pt x="0" y="0"/>
                </a:moveTo>
                <a:lnTo>
                  <a:pt x="12983" y="10508"/>
                </a:lnTo>
                <a:cubicBezTo>
                  <a:pt x="278410" y="241022"/>
                  <a:pt x="489787" y="530267"/>
                  <a:pt x="441611" y="863751"/>
                </a:cubicBezTo>
                <a:cubicBezTo>
                  <a:pt x="418542" y="1022632"/>
                  <a:pt x="337007" y="1166302"/>
                  <a:pt x="251011" y="1302895"/>
                </a:cubicBezTo>
                <a:cubicBezTo>
                  <a:pt x="215138" y="1359902"/>
                  <a:pt x="154723" y="1442480"/>
                  <a:pt x="74605" y="1543249"/>
                </a:cubicBezTo>
                <a:lnTo>
                  <a:pt x="0" y="163425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solidFill>
                <a:prstClr val="white"/>
              </a:solidFill>
              <a:latin typeface="Avenir Next LT Pro" panose="020B0504020202020204" pitchFamily="34" charset="0"/>
            </a:endParaRPr>
          </a:p>
        </p:txBody>
      </p:sp>
      <p:sp>
        <p:nvSpPr>
          <p:cNvPr id="30" name="Freeform: Shape 20">
            <a:extLst>
              <a:ext uri="{FF2B5EF4-FFF2-40B4-BE49-F238E27FC236}">
                <a16:creationId xmlns:a16="http://schemas.microsoft.com/office/drawing/2014/main" id="{19E083F6-57F4-487B-A766-EA0462B1EE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09459" y="6144069"/>
            <a:ext cx="4418271" cy="718159"/>
          </a:xfrm>
          <a:custGeom>
            <a:avLst/>
            <a:gdLst>
              <a:gd name="connsiteX0" fmla="*/ 1421452 w 4590626"/>
              <a:gd name="connsiteY0" fmla="*/ 0 h 713930"/>
              <a:gd name="connsiteX1" fmla="*/ 3247781 w 4590626"/>
              <a:gd name="connsiteY1" fmla="*/ 271915 h 713930"/>
              <a:gd name="connsiteX2" fmla="*/ 4517331 w 4590626"/>
              <a:gd name="connsiteY2" fmla="*/ 693394 h 713930"/>
              <a:gd name="connsiteX3" fmla="*/ 4590626 w 4590626"/>
              <a:gd name="connsiteY3" fmla="*/ 713930 h 713930"/>
              <a:gd name="connsiteX4" fmla="*/ 0 w 4590626"/>
              <a:gd name="connsiteY4" fmla="*/ 713930 h 713930"/>
              <a:gd name="connsiteX5" fmla="*/ 2854 w 4590626"/>
              <a:gd name="connsiteY5" fmla="*/ 705624 h 713930"/>
              <a:gd name="connsiteX6" fmla="*/ 226680 w 4590626"/>
              <a:gd name="connsiteY6" fmla="*/ 333970 h 713930"/>
              <a:gd name="connsiteX7" fmla="*/ 1160245 w 4590626"/>
              <a:gd name="connsiteY7" fmla="*/ 1178 h 713930"/>
              <a:gd name="connsiteX8" fmla="*/ 1421452 w 4590626"/>
              <a:gd name="connsiteY8" fmla="*/ 0 h 713930"/>
              <a:gd name="connsiteX0" fmla="*/ 1421452 w 4517331"/>
              <a:gd name="connsiteY0" fmla="*/ 0 h 713930"/>
              <a:gd name="connsiteX1" fmla="*/ 3247781 w 4517331"/>
              <a:gd name="connsiteY1" fmla="*/ 271915 h 713930"/>
              <a:gd name="connsiteX2" fmla="*/ 4517331 w 4517331"/>
              <a:gd name="connsiteY2" fmla="*/ 693394 h 713930"/>
              <a:gd name="connsiteX3" fmla="*/ 0 w 4517331"/>
              <a:gd name="connsiteY3" fmla="*/ 713930 h 713930"/>
              <a:gd name="connsiteX4" fmla="*/ 2854 w 4517331"/>
              <a:gd name="connsiteY4" fmla="*/ 705624 h 713930"/>
              <a:gd name="connsiteX5" fmla="*/ 226680 w 4517331"/>
              <a:gd name="connsiteY5" fmla="*/ 333970 h 713930"/>
              <a:gd name="connsiteX6" fmla="*/ 1160245 w 4517331"/>
              <a:gd name="connsiteY6" fmla="*/ 1178 h 713930"/>
              <a:gd name="connsiteX7" fmla="*/ 1421452 w 4517331"/>
              <a:gd name="connsiteY7" fmla="*/ 0 h 713930"/>
              <a:gd name="connsiteX0" fmla="*/ 0 w 4608771"/>
              <a:gd name="connsiteY0" fmla="*/ 713930 h 784834"/>
              <a:gd name="connsiteX1" fmla="*/ 2854 w 4608771"/>
              <a:gd name="connsiteY1" fmla="*/ 705624 h 784834"/>
              <a:gd name="connsiteX2" fmla="*/ 226680 w 4608771"/>
              <a:gd name="connsiteY2" fmla="*/ 333970 h 784834"/>
              <a:gd name="connsiteX3" fmla="*/ 1160245 w 4608771"/>
              <a:gd name="connsiteY3" fmla="*/ 1178 h 784834"/>
              <a:gd name="connsiteX4" fmla="*/ 1421452 w 4608771"/>
              <a:gd name="connsiteY4" fmla="*/ 0 h 784834"/>
              <a:gd name="connsiteX5" fmla="*/ 3247781 w 4608771"/>
              <a:gd name="connsiteY5" fmla="*/ 271915 h 784834"/>
              <a:gd name="connsiteX6" fmla="*/ 4608771 w 4608771"/>
              <a:gd name="connsiteY6" fmla="*/ 784834 h 784834"/>
              <a:gd name="connsiteX0" fmla="*/ 0 w 4418271"/>
              <a:gd name="connsiteY0" fmla="*/ 713930 h 718159"/>
              <a:gd name="connsiteX1" fmla="*/ 2854 w 4418271"/>
              <a:gd name="connsiteY1" fmla="*/ 705624 h 718159"/>
              <a:gd name="connsiteX2" fmla="*/ 226680 w 4418271"/>
              <a:gd name="connsiteY2" fmla="*/ 333970 h 718159"/>
              <a:gd name="connsiteX3" fmla="*/ 1160245 w 4418271"/>
              <a:gd name="connsiteY3" fmla="*/ 1178 h 718159"/>
              <a:gd name="connsiteX4" fmla="*/ 1421452 w 4418271"/>
              <a:gd name="connsiteY4" fmla="*/ 0 h 718159"/>
              <a:gd name="connsiteX5" fmla="*/ 3247781 w 4418271"/>
              <a:gd name="connsiteY5" fmla="*/ 271915 h 718159"/>
              <a:gd name="connsiteX6" fmla="*/ 4418271 w 4418271"/>
              <a:gd name="connsiteY6" fmla="*/ 718159 h 718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18271" h="718159">
                <a:moveTo>
                  <a:pt x="0" y="713930"/>
                </a:moveTo>
                <a:lnTo>
                  <a:pt x="2854" y="705624"/>
                </a:lnTo>
                <a:cubicBezTo>
                  <a:pt x="60059" y="562888"/>
                  <a:pt x="131373" y="433874"/>
                  <a:pt x="226680" y="333970"/>
                </a:cubicBezTo>
                <a:cubicBezTo>
                  <a:pt x="463632" y="85526"/>
                  <a:pt x="822395" y="5774"/>
                  <a:pt x="1160245" y="1178"/>
                </a:cubicBezTo>
                <a:lnTo>
                  <a:pt x="1421452" y="0"/>
                </a:lnTo>
                <a:cubicBezTo>
                  <a:pt x="2035274" y="3698"/>
                  <a:pt x="2748311" y="152222"/>
                  <a:pt x="3247781" y="271915"/>
                </a:cubicBezTo>
                <a:cubicBezTo>
                  <a:pt x="3747251" y="391608"/>
                  <a:pt x="3902480" y="501606"/>
                  <a:pt x="4418271" y="718159"/>
                </a:cubicBezTo>
              </a:path>
            </a:pathLst>
          </a:cu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useBgFill="1">
        <p:nvSpPr>
          <p:cNvPr id="31" name="Rectangle 30">
            <a:extLst>
              <a:ext uri="{FF2B5EF4-FFF2-40B4-BE49-F238E27FC236}">
                <a16:creationId xmlns:a16="http://schemas.microsoft.com/office/drawing/2014/main" id="{7A18C9FB-EC4C-4DAE-8F7D-C6E5AF6079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5" name="Freeform: Shape 24">
            <a:extLst>
              <a:ext uri="{FF2B5EF4-FFF2-40B4-BE49-F238E27FC236}">
                <a16:creationId xmlns:a16="http://schemas.microsoft.com/office/drawing/2014/main" id="{00572931-961B-4A48-8B38-E9A9DB6E81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15181"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chemeClr val="bg1"/>
              </a:solidFill>
              <a:latin typeface="Avenir Next LT Pro" panose="020B0504020202020204" pitchFamily="34" charset="0"/>
            </a:endParaRPr>
          </a:p>
        </p:txBody>
      </p:sp>
      <p:sp>
        <p:nvSpPr>
          <p:cNvPr id="27" name="Freeform: Shape 26">
            <a:extLst>
              <a:ext uri="{FF2B5EF4-FFF2-40B4-BE49-F238E27FC236}">
                <a16:creationId xmlns:a16="http://schemas.microsoft.com/office/drawing/2014/main" id="{0F29AAD2-96E3-4A6F-9A5E-B6B9E7E11E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63906" y="5720962"/>
            <a:ext cx="4228094" cy="1137038"/>
          </a:xfrm>
          <a:custGeom>
            <a:avLst/>
            <a:gdLst>
              <a:gd name="connsiteX0" fmla="*/ 1673074 w 4228094"/>
              <a:gd name="connsiteY0" fmla="*/ 230 h 1137038"/>
              <a:gd name="connsiteX1" fmla="*/ 3676781 w 4228094"/>
              <a:gd name="connsiteY1" fmla="*/ 298555 h 1137038"/>
              <a:gd name="connsiteX2" fmla="*/ 4025527 w 4228094"/>
              <a:gd name="connsiteY2" fmla="*/ 425010 h 1137038"/>
              <a:gd name="connsiteX3" fmla="*/ 4228094 w 4228094"/>
              <a:gd name="connsiteY3" fmla="*/ 494088 h 1137038"/>
              <a:gd name="connsiteX4" fmla="*/ 4228094 w 4228094"/>
              <a:gd name="connsiteY4" fmla="*/ 1137038 h 1137038"/>
              <a:gd name="connsiteX5" fmla="*/ 0 w 4228094"/>
              <a:gd name="connsiteY5" fmla="*/ 1137038 h 1137038"/>
              <a:gd name="connsiteX6" fmla="*/ 18109 w 4228094"/>
              <a:gd name="connsiteY6" fmla="*/ 1068877 h 1137038"/>
              <a:gd name="connsiteX7" fmla="*/ 362264 w 4228094"/>
              <a:gd name="connsiteY7" fmla="*/ 366637 h 1137038"/>
              <a:gd name="connsiteX8" fmla="*/ 1386499 w 4228094"/>
              <a:gd name="connsiteY8" fmla="*/ 1522 h 1137038"/>
              <a:gd name="connsiteX9" fmla="*/ 1673074 w 4228094"/>
              <a:gd name="connsiteY9" fmla="*/ 230 h 1137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228094" h="1137038">
                <a:moveTo>
                  <a:pt x="1673074" y="230"/>
                </a:moveTo>
                <a:cubicBezTo>
                  <a:pt x="2346512" y="4287"/>
                  <a:pt x="3048424" y="63583"/>
                  <a:pt x="3676781" y="298555"/>
                </a:cubicBezTo>
                <a:cubicBezTo>
                  <a:pt x="3793275" y="342114"/>
                  <a:pt x="3909477" y="384216"/>
                  <a:pt x="4025527" y="425010"/>
                </a:cubicBezTo>
                <a:lnTo>
                  <a:pt x="4228094" y="494088"/>
                </a:lnTo>
                <a:lnTo>
                  <a:pt x="4228094" y="1137038"/>
                </a:lnTo>
                <a:lnTo>
                  <a:pt x="0" y="1137038"/>
                </a:lnTo>
                <a:lnTo>
                  <a:pt x="18109" y="1068877"/>
                </a:lnTo>
                <a:cubicBezTo>
                  <a:pt x="95047" y="799139"/>
                  <a:pt x="194962" y="542008"/>
                  <a:pt x="362264" y="366637"/>
                </a:cubicBezTo>
                <a:cubicBezTo>
                  <a:pt x="622229" y="94062"/>
                  <a:pt x="1015836" y="6565"/>
                  <a:pt x="1386499" y="1522"/>
                </a:cubicBezTo>
                <a:cubicBezTo>
                  <a:pt x="1481245" y="198"/>
                  <a:pt x="1576869" y="-349"/>
                  <a:pt x="1673074" y="23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500">
              <a:solidFill>
                <a:schemeClr val="bg1"/>
              </a:solidFill>
              <a:latin typeface="Avenir Next LT Pro" panose="020B0504020202020204" pitchFamily="34" charset="0"/>
            </a:endParaRPr>
          </a:p>
        </p:txBody>
      </p:sp>
      <p:sp>
        <p:nvSpPr>
          <p:cNvPr id="29" name="Freeform: Shape 28">
            <a:extLst>
              <a:ext uri="{FF2B5EF4-FFF2-40B4-BE49-F238E27FC236}">
                <a16:creationId xmlns:a16="http://schemas.microsoft.com/office/drawing/2014/main" id="{4EC84841-2631-44D2-A01B-6AF0CF7F73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53921" y="5620196"/>
            <a:ext cx="5038078" cy="1237805"/>
          </a:xfrm>
          <a:custGeom>
            <a:avLst/>
            <a:gdLst>
              <a:gd name="connsiteX0" fmla="*/ 1576991 w 5038078"/>
              <a:gd name="connsiteY0" fmla="*/ 210 h 1238015"/>
              <a:gd name="connsiteX1" fmla="*/ 3403320 w 5038078"/>
              <a:gd name="connsiteY1" fmla="*/ 272125 h 1238015"/>
              <a:gd name="connsiteX2" fmla="*/ 4672870 w 5038078"/>
              <a:gd name="connsiteY2" fmla="*/ 693604 h 1238015"/>
              <a:gd name="connsiteX3" fmla="*/ 5038078 w 5038078"/>
              <a:gd name="connsiteY3" fmla="*/ 795929 h 1238015"/>
              <a:gd name="connsiteX4" fmla="*/ 5038078 w 5038078"/>
              <a:gd name="connsiteY4" fmla="*/ 1238015 h 1238015"/>
              <a:gd name="connsiteX5" fmla="*/ 0 w 5038078"/>
              <a:gd name="connsiteY5" fmla="*/ 1238015 h 1238015"/>
              <a:gd name="connsiteX6" fmla="*/ 19230 w 5038078"/>
              <a:gd name="connsiteY6" fmla="*/ 1159819 h 1238015"/>
              <a:gd name="connsiteX7" fmla="*/ 382219 w 5038078"/>
              <a:gd name="connsiteY7" fmla="*/ 334180 h 1238015"/>
              <a:gd name="connsiteX8" fmla="*/ 1315784 w 5038078"/>
              <a:gd name="connsiteY8" fmla="*/ 1388 h 1238015"/>
              <a:gd name="connsiteX9" fmla="*/ 1576991 w 5038078"/>
              <a:gd name="connsiteY9" fmla="*/ 210 h 1238015"/>
              <a:gd name="connsiteX0" fmla="*/ 0 w 5129518"/>
              <a:gd name="connsiteY0" fmla="*/ 1237805 h 1329245"/>
              <a:gd name="connsiteX1" fmla="*/ 19230 w 5129518"/>
              <a:gd name="connsiteY1" fmla="*/ 1159609 h 1329245"/>
              <a:gd name="connsiteX2" fmla="*/ 382219 w 5129518"/>
              <a:gd name="connsiteY2" fmla="*/ 333970 h 1329245"/>
              <a:gd name="connsiteX3" fmla="*/ 1315784 w 5129518"/>
              <a:gd name="connsiteY3" fmla="*/ 1178 h 1329245"/>
              <a:gd name="connsiteX4" fmla="*/ 1576991 w 5129518"/>
              <a:gd name="connsiteY4" fmla="*/ 0 h 1329245"/>
              <a:gd name="connsiteX5" fmla="*/ 3403320 w 5129518"/>
              <a:gd name="connsiteY5" fmla="*/ 271915 h 1329245"/>
              <a:gd name="connsiteX6" fmla="*/ 4672870 w 5129518"/>
              <a:gd name="connsiteY6" fmla="*/ 693394 h 1329245"/>
              <a:gd name="connsiteX7" fmla="*/ 5038078 w 5129518"/>
              <a:gd name="connsiteY7" fmla="*/ 795719 h 1329245"/>
              <a:gd name="connsiteX8" fmla="*/ 5129518 w 5129518"/>
              <a:gd name="connsiteY8" fmla="*/ 1329245 h 1329245"/>
              <a:gd name="connsiteX0" fmla="*/ 0 w 5129518"/>
              <a:gd name="connsiteY0" fmla="*/ 1237805 h 1329245"/>
              <a:gd name="connsiteX1" fmla="*/ 19230 w 5129518"/>
              <a:gd name="connsiteY1" fmla="*/ 1159609 h 1329245"/>
              <a:gd name="connsiteX2" fmla="*/ 382219 w 5129518"/>
              <a:gd name="connsiteY2" fmla="*/ 333970 h 1329245"/>
              <a:gd name="connsiteX3" fmla="*/ 1315784 w 5129518"/>
              <a:gd name="connsiteY3" fmla="*/ 1178 h 1329245"/>
              <a:gd name="connsiteX4" fmla="*/ 1576991 w 5129518"/>
              <a:gd name="connsiteY4" fmla="*/ 0 h 1329245"/>
              <a:gd name="connsiteX5" fmla="*/ 3403320 w 5129518"/>
              <a:gd name="connsiteY5" fmla="*/ 271915 h 1329245"/>
              <a:gd name="connsiteX6" fmla="*/ 4672870 w 5129518"/>
              <a:gd name="connsiteY6" fmla="*/ 693394 h 1329245"/>
              <a:gd name="connsiteX7" fmla="*/ 5038078 w 5129518"/>
              <a:gd name="connsiteY7" fmla="*/ 795719 h 1329245"/>
              <a:gd name="connsiteX8" fmla="*/ 5129518 w 5129518"/>
              <a:gd name="connsiteY8" fmla="*/ 1329245 h 1329245"/>
              <a:gd name="connsiteX0" fmla="*/ 0 w 5049689"/>
              <a:gd name="connsiteY0" fmla="*/ 1237805 h 1423588"/>
              <a:gd name="connsiteX1" fmla="*/ 19230 w 5049689"/>
              <a:gd name="connsiteY1" fmla="*/ 1159609 h 1423588"/>
              <a:gd name="connsiteX2" fmla="*/ 382219 w 5049689"/>
              <a:gd name="connsiteY2" fmla="*/ 333970 h 1423588"/>
              <a:gd name="connsiteX3" fmla="*/ 1315784 w 5049689"/>
              <a:gd name="connsiteY3" fmla="*/ 1178 h 1423588"/>
              <a:gd name="connsiteX4" fmla="*/ 1576991 w 5049689"/>
              <a:gd name="connsiteY4" fmla="*/ 0 h 1423588"/>
              <a:gd name="connsiteX5" fmla="*/ 3403320 w 5049689"/>
              <a:gd name="connsiteY5" fmla="*/ 271915 h 1423588"/>
              <a:gd name="connsiteX6" fmla="*/ 4672870 w 5049689"/>
              <a:gd name="connsiteY6" fmla="*/ 693394 h 1423588"/>
              <a:gd name="connsiteX7" fmla="*/ 5038078 w 5049689"/>
              <a:gd name="connsiteY7" fmla="*/ 795719 h 1423588"/>
              <a:gd name="connsiteX8" fmla="*/ 5049689 w 5049689"/>
              <a:gd name="connsiteY8" fmla="*/ 1423588 h 1423588"/>
              <a:gd name="connsiteX0" fmla="*/ 0 w 5038078"/>
              <a:gd name="connsiteY0" fmla="*/ 1237805 h 1237805"/>
              <a:gd name="connsiteX1" fmla="*/ 19230 w 5038078"/>
              <a:gd name="connsiteY1" fmla="*/ 1159609 h 1237805"/>
              <a:gd name="connsiteX2" fmla="*/ 382219 w 5038078"/>
              <a:gd name="connsiteY2" fmla="*/ 333970 h 1237805"/>
              <a:gd name="connsiteX3" fmla="*/ 1315784 w 5038078"/>
              <a:gd name="connsiteY3" fmla="*/ 1178 h 1237805"/>
              <a:gd name="connsiteX4" fmla="*/ 1576991 w 5038078"/>
              <a:gd name="connsiteY4" fmla="*/ 0 h 1237805"/>
              <a:gd name="connsiteX5" fmla="*/ 3403320 w 5038078"/>
              <a:gd name="connsiteY5" fmla="*/ 271915 h 1237805"/>
              <a:gd name="connsiteX6" fmla="*/ 4672870 w 5038078"/>
              <a:gd name="connsiteY6" fmla="*/ 693394 h 1237805"/>
              <a:gd name="connsiteX7" fmla="*/ 5038078 w 5038078"/>
              <a:gd name="connsiteY7" fmla="*/ 795719 h 1237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38078" h="1237805">
                <a:moveTo>
                  <a:pt x="0" y="1237805"/>
                </a:moveTo>
                <a:lnTo>
                  <a:pt x="19230" y="1159609"/>
                </a:lnTo>
                <a:cubicBezTo>
                  <a:pt x="96961" y="850027"/>
                  <a:pt x="191605" y="533778"/>
                  <a:pt x="382219" y="333970"/>
                </a:cubicBezTo>
                <a:cubicBezTo>
                  <a:pt x="619171" y="85526"/>
                  <a:pt x="977934" y="5774"/>
                  <a:pt x="1315784" y="1178"/>
                </a:cubicBezTo>
                <a:lnTo>
                  <a:pt x="1576991" y="0"/>
                </a:lnTo>
                <a:cubicBezTo>
                  <a:pt x="2190813" y="3698"/>
                  <a:pt x="2830589" y="57744"/>
                  <a:pt x="3403320" y="271915"/>
                </a:cubicBezTo>
                <a:cubicBezTo>
                  <a:pt x="3828046" y="430728"/>
                  <a:pt x="4248519" y="568281"/>
                  <a:pt x="4672870" y="693394"/>
                </a:cubicBezTo>
                <a:lnTo>
                  <a:pt x="5038078" y="795719"/>
                </a:lnTo>
              </a:path>
            </a:pathLst>
          </a:custGeom>
          <a:no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lvl="0" indent="0" algn="ctr" fontAlgn="auto">
              <a:lnSpc>
                <a:spcPct val="100000"/>
              </a:lnSpc>
              <a:spcBef>
                <a:spcPts val="0"/>
              </a:spcBef>
              <a:spcAft>
                <a:spcPts val="0"/>
              </a:spcAft>
              <a:buClrTx/>
              <a:buSzTx/>
              <a:buFontTx/>
              <a:buNone/>
              <a:tabLst/>
            </a:pPr>
            <a:endParaRPr kumimoji="0" lang="en-US" b="0" i="0" u="none" strike="noStrike" cap="none" spc="0" normalizeH="0" baseline="0">
              <a:ln>
                <a:noFill/>
              </a:ln>
              <a:solidFill>
                <a:prstClr val="white"/>
              </a:solidFill>
              <a:effectLst/>
              <a:uLnTx/>
              <a:uFillTx/>
              <a:latin typeface="Avenir Next LT Pro Light"/>
            </a:endParaRPr>
          </a:p>
        </p:txBody>
      </p:sp>
      <p:sp>
        <p:nvSpPr>
          <p:cNvPr id="4" name="TextBox 3">
            <a:extLst>
              <a:ext uri="{FF2B5EF4-FFF2-40B4-BE49-F238E27FC236}">
                <a16:creationId xmlns:a16="http://schemas.microsoft.com/office/drawing/2014/main" id="{53E31BC4-4CA7-5D73-7765-8ECFF9A67369}"/>
              </a:ext>
            </a:extLst>
          </p:cNvPr>
          <p:cNvSpPr txBox="1"/>
          <p:nvPr/>
        </p:nvSpPr>
        <p:spPr>
          <a:xfrm>
            <a:off x="6277719" y="1354412"/>
            <a:ext cx="5143499" cy="4524315"/>
          </a:xfrm>
          <a:prstGeom prst="rect">
            <a:avLst/>
          </a:prstGeom>
          <a:noFill/>
        </p:spPr>
        <p:txBody>
          <a:bodyPr wrap="square" rtlCol="0">
            <a:spAutoFit/>
          </a:bodyPr>
          <a:lstStyle/>
          <a:p>
            <a:r>
              <a:rPr lang="en-US" sz="1200" b="1" dirty="0"/>
              <a:t>Overview</a:t>
            </a:r>
          </a:p>
          <a:p>
            <a:pPr marL="285750" indent="-285750">
              <a:buFont typeface="Arial" panose="020B0604020202020204" pitchFamily="34" charset="0"/>
              <a:buChar char="•"/>
            </a:pPr>
            <a:r>
              <a:rPr lang="en-US" sz="1200" dirty="0"/>
              <a:t>The proposed acquisition structure consists of one Luxembourg incorporated and tax resident company, Alpha </a:t>
            </a:r>
            <a:r>
              <a:rPr lang="en-US" sz="1200" dirty="0" err="1"/>
              <a:t>Luxco</a:t>
            </a:r>
            <a:r>
              <a:rPr lang="en-US" sz="1200" dirty="0"/>
              <a:t> and four UK incorporated and tax resident companies Alpha Topco Limited ("Topco"), Alpha Midco Limited ("Midco"), Alpha </a:t>
            </a:r>
            <a:r>
              <a:rPr lang="en-US" sz="1200" dirty="0" err="1"/>
              <a:t>Finco</a:t>
            </a:r>
            <a:r>
              <a:rPr lang="en-US" sz="1200" dirty="0"/>
              <a:t> Limited ("</a:t>
            </a:r>
            <a:r>
              <a:rPr lang="en-US" sz="1200" dirty="0" err="1"/>
              <a:t>Finco</a:t>
            </a:r>
            <a:r>
              <a:rPr lang="en-US" sz="1200" dirty="0"/>
              <a:t>"), and Alpha Bidco Limited ("Bidco"). This is consistent with the Target Group's operations being UK headquartered and the fact that you hold your investments underneath a Luxembourg master holding company ("Master </a:t>
            </a:r>
            <a:r>
              <a:rPr lang="en-US" sz="1200" dirty="0" err="1"/>
              <a:t>Luxco</a:t>
            </a:r>
            <a:r>
              <a:rPr lang="en-US" sz="1200" dirty="0"/>
              <a:t>").</a:t>
            </a:r>
          </a:p>
          <a:p>
            <a:endParaRPr lang="en-US" sz="1200" dirty="0"/>
          </a:p>
          <a:p>
            <a:r>
              <a:rPr lang="en-US" sz="1200" b="1" dirty="0"/>
              <a:t>Steps</a:t>
            </a:r>
          </a:p>
          <a:p>
            <a:pPr marL="285750" indent="-285750">
              <a:buFont typeface="+mj-lt"/>
              <a:buAutoNum type="arabicPeriod"/>
            </a:pPr>
            <a:r>
              <a:rPr lang="en-US" sz="1200" dirty="0"/>
              <a:t>Master </a:t>
            </a:r>
            <a:r>
              <a:rPr lang="en-US" sz="1200" dirty="0" err="1"/>
              <a:t>Luxco</a:t>
            </a:r>
            <a:r>
              <a:rPr lang="en-US" sz="1200" dirty="0"/>
              <a:t> has established a new Luxembourg incorporated and Luxembourg tax resident entity under the legal form of a </a:t>
            </a:r>
            <a:r>
              <a:rPr lang="en-US" sz="1200" dirty="0" err="1"/>
              <a:t>S.à</a:t>
            </a:r>
            <a:r>
              <a:rPr lang="en-US" sz="1200" dirty="0"/>
              <a:t> </a:t>
            </a:r>
            <a:r>
              <a:rPr lang="en-US" sz="1200" dirty="0" err="1"/>
              <a:t>r.I.</a:t>
            </a:r>
            <a:r>
              <a:rPr lang="en-US" sz="1200" dirty="0"/>
              <a:t>, Alpha </a:t>
            </a:r>
            <a:r>
              <a:rPr lang="en-US" sz="1200" dirty="0" err="1"/>
              <a:t>Luxco</a:t>
            </a:r>
            <a:r>
              <a:rPr lang="en-US" sz="1200" dirty="0"/>
              <a:t>, with a minimum share capital of EUR 12,000.</a:t>
            </a:r>
          </a:p>
          <a:p>
            <a:pPr marL="285750" indent="-285750">
              <a:buFont typeface="+mj-lt"/>
              <a:buAutoNum type="arabicPeriod"/>
            </a:pPr>
            <a:r>
              <a:rPr lang="en-US" sz="1200" dirty="0"/>
              <a:t>﻿﻿﻿Alpha </a:t>
            </a:r>
            <a:r>
              <a:rPr lang="en-US" sz="1200" dirty="0" err="1"/>
              <a:t>Luxco</a:t>
            </a:r>
            <a:r>
              <a:rPr lang="en-US" sz="1200" dirty="0"/>
              <a:t> establishes Topco with minimal equity.</a:t>
            </a:r>
          </a:p>
          <a:p>
            <a:pPr marL="285750" indent="-285750">
              <a:buFont typeface="+mj-lt"/>
              <a:buAutoNum type="arabicPeriod"/>
            </a:pPr>
            <a:r>
              <a:rPr lang="en-US" sz="1200" dirty="0"/>
              <a:t>﻿﻿﻿Topco establishes Midco with minimal equity.</a:t>
            </a:r>
          </a:p>
          <a:p>
            <a:pPr marL="285750" indent="-285750">
              <a:buFont typeface="+mj-lt"/>
              <a:buAutoNum type="arabicPeriod"/>
            </a:pPr>
            <a:r>
              <a:rPr lang="en-US" sz="1200" dirty="0"/>
              <a:t>﻿﻿﻿Midco establishes </a:t>
            </a:r>
            <a:r>
              <a:rPr lang="en-US" sz="1200" dirty="0" err="1"/>
              <a:t>Finco</a:t>
            </a:r>
            <a:r>
              <a:rPr lang="en-US" sz="1200" dirty="0"/>
              <a:t> with minimal equity.</a:t>
            </a:r>
          </a:p>
          <a:p>
            <a:pPr marL="285750" indent="-285750">
              <a:buFont typeface="+mj-lt"/>
              <a:buAutoNum type="arabicPeriod"/>
            </a:pPr>
            <a:r>
              <a:rPr lang="en-US" sz="1200" dirty="0"/>
              <a:t>﻿﻿﻿</a:t>
            </a:r>
            <a:r>
              <a:rPr lang="en-US" sz="1200" dirty="0" err="1"/>
              <a:t>Finco</a:t>
            </a:r>
            <a:r>
              <a:rPr lang="en-US" sz="1200" dirty="0"/>
              <a:t> establishes Bidco with minimal equity.</a:t>
            </a:r>
          </a:p>
          <a:p>
            <a:pPr marL="285750" indent="-285750">
              <a:buFont typeface="+mj-lt"/>
              <a:buAutoNum type="arabicPeriod"/>
            </a:pPr>
            <a:endParaRPr lang="en-US" sz="1200" dirty="0"/>
          </a:p>
          <a:p>
            <a:pPr marL="285750" indent="-285750">
              <a:buFont typeface="Arial" panose="020B0604020202020204" pitchFamily="34" charset="0"/>
              <a:buChar char="•"/>
            </a:pPr>
            <a:endParaRPr lang="en-US" sz="1200" dirty="0"/>
          </a:p>
          <a:p>
            <a:r>
              <a:rPr lang="en-US" sz="1200" b="1" dirty="0"/>
              <a:t>Notes</a:t>
            </a:r>
          </a:p>
          <a:p>
            <a:pPr marL="285750" indent="-285750">
              <a:buFont typeface="Arial" panose="020B0604020202020204" pitchFamily="34" charset="0"/>
              <a:buChar char="•"/>
            </a:pPr>
            <a:r>
              <a:rPr lang="en-US" sz="1200" dirty="0"/>
              <a:t>﻿﻿We understand that all of these steps will take place prior to the formal announcement of your intention to make an offer to acquire shares in the Target Group (the "2.7 Announcement").</a:t>
            </a:r>
          </a:p>
        </p:txBody>
      </p:sp>
      <p:sp>
        <p:nvSpPr>
          <p:cNvPr id="6" name="Rectangle 5">
            <a:extLst>
              <a:ext uri="{FF2B5EF4-FFF2-40B4-BE49-F238E27FC236}">
                <a16:creationId xmlns:a16="http://schemas.microsoft.com/office/drawing/2014/main" id="{63E81906-0A16-7B91-AE7F-C3F11A55F70E}"/>
              </a:ext>
            </a:extLst>
          </p:cNvPr>
          <p:cNvSpPr/>
          <p:nvPr/>
        </p:nvSpPr>
        <p:spPr>
          <a:xfrm>
            <a:off x="2546340" y="2724105"/>
            <a:ext cx="1140044" cy="570016"/>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t>Alpha </a:t>
            </a:r>
            <a:r>
              <a:rPr lang="en-US" sz="1000" dirty="0" err="1"/>
              <a:t>Luxco</a:t>
            </a:r>
            <a:r>
              <a:rPr lang="en-US" sz="1000" dirty="0"/>
              <a:t> (Lux)</a:t>
            </a:r>
          </a:p>
        </p:txBody>
      </p:sp>
      <p:sp>
        <p:nvSpPr>
          <p:cNvPr id="7" name="Rectangle 6">
            <a:extLst>
              <a:ext uri="{FF2B5EF4-FFF2-40B4-BE49-F238E27FC236}">
                <a16:creationId xmlns:a16="http://schemas.microsoft.com/office/drawing/2014/main" id="{E8F9BC90-868B-E15D-00AC-02E056784420}"/>
              </a:ext>
            </a:extLst>
          </p:cNvPr>
          <p:cNvSpPr/>
          <p:nvPr/>
        </p:nvSpPr>
        <p:spPr>
          <a:xfrm>
            <a:off x="2546340" y="3486856"/>
            <a:ext cx="1140044" cy="570016"/>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t>Topco </a:t>
            </a:r>
          </a:p>
          <a:p>
            <a:pPr algn="ctr"/>
            <a:r>
              <a:rPr lang="en-US" sz="1000" dirty="0"/>
              <a:t>(UK)</a:t>
            </a:r>
          </a:p>
        </p:txBody>
      </p:sp>
      <p:sp>
        <p:nvSpPr>
          <p:cNvPr id="9" name="Rectangle 8">
            <a:extLst>
              <a:ext uri="{FF2B5EF4-FFF2-40B4-BE49-F238E27FC236}">
                <a16:creationId xmlns:a16="http://schemas.microsoft.com/office/drawing/2014/main" id="{6572A2C2-AEF7-22E8-666C-A5F0E38738F3}"/>
              </a:ext>
            </a:extLst>
          </p:cNvPr>
          <p:cNvSpPr/>
          <p:nvPr/>
        </p:nvSpPr>
        <p:spPr>
          <a:xfrm>
            <a:off x="2546340" y="4249607"/>
            <a:ext cx="1140044" cy="570016"/>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t>Midco </a:t>
            </a:r>
          </a:p>
          <a:p>
            <a:pPr algn="ctr"/>
            <a:r>
              <a:rPr lang="en-US" sz="1000" dirty="0"/>
              <a:t>(UK)</a:t>
            </a:r>
          </a:p>
        </p:txBody>
      </p:sp>
      <p:sp>
        <p:nvSpPr>
          <p:cNvPr id="11" name="Rectangle 10">
            <a:extLst>
              <a:ext uri="{FF2B5EF4-FFF2-40B4-BE49-F238E27FC236}">
                <a16:creationId xmlns:a16="http://schemas.microsoft.com/office/drawing/2014/main" id="{B4E87807-51CE-DD45-7EB3-F91AE33ABB12}"/>
              </a:ext>
            </a:extLst>
          </p:cNvPr>
          <p:cNvSpPr/>
          <p:nvPr/>
        </p:nvSpPr>
        <p:spPr>
          <a:xfrm>
            <a:off x="2546340" y="5012358"/>
            <a:ext cx="1140044" cy="570016"/>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err="1"/>
              <a:t>Finco</a:t>
            </a:r>
            <a:r>
              <a:rPr lang="en-US" sz="1000" dirty="0"/>
              <a:t> </a:t>
            </a:r>
          </a:p>
          <a:p>
            <a:pPr algn="ctr"/>
            <a:r>
              <a:rPr lang="en-US" sz="1000" dirty="0"/>
              <a:t>(UK)</a:t>
            </a:r>
          </a:p>
        </p:txBody>
      </p:sp>
      <p:sp>
        <p:nvSpPr>
          <p:cNvPr id="13" name="Rectangle 12">
            <a:extLst>
              <a:ext uri="{FF2B5EF4-FFF2-40B4-BE49-F238E27FC236}">
                <a16:creationId xmlns:a16="http://schemas.microsoft.com/office/drawing/2014/main" id="{E19DD03D-FD58-57EA-0037-761881771763}"/>
              </a:ext>
            </a:extLst>
          </p:cNvPr>
          <p:cNvSpPr/>
          <p:nvPr/>
        </p:nvSpPr>
        <p:spPr>
          <a:xfrm>
            <a:off x="2546340" y="5775108"/>
            <a:ext cx="1140044" cy="570016"/>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t>Bidco </a:t>
            </a:r>
          </a:p>
          <a:p>
            <a:pPr algn="ctr"/>
            <a:r>
              <a:rPr lang="en-US" sz="1000" dirty="0"/>
              <a:t>(UK)</a:t>
            </a:r>
          </a:p>
        </p:txBody>
      </p:sp>
      <p:sp>
        <p:nvSpPr>
          <p:cNvPr id="14" name="Rectangle 13">
            <a:extLst>
              <a:ext uri="{FF2B5EF4-FFF2-40B4-BE49-F238E27FC236}">
                <a16:creationId xmlns:a16="http://schemas.microsoft.com/office/drawing/2014/main" id="{0E773894-FAF2-47E4-CAEF-6CB2E46C7287}"/>
              </a:ext>
            </a:extLst>
          </p:cNvPr>
          <p:cNvSpPr/>
          <p:nvPr/>
        </p:nvSpPr>
        <p:spPr>
          <a:xfrm>
            <a:off x="2546340" y="1961354"/>
            <a:ext cx="1140044" cy="570016"/>
          </a:xfrm>
          <a:prstGeom prst="rect">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t>Master </a:t>
            </a:r>
            <a:r>
              <a:rPr lang="en-US" sz="1000" dirty="0" err="1"/>
              <a:t>Luxco</a:t>
            </a:r>
            <a:r>
              <a:rPr lang="en-US" sz="1000" dirty="0"/>
              <a:t> (Lux)</a:t>
            </a:r>
          </a:p>
        </p:txBody>
      </p:sp>
      <p:sp>
        <p:nvSpPr>
          <p:cNvPr id="15" name="Triangle 14">
            <a:extLst>
              <a:ext uri="{FF2B5EF4-FFF2-40B4-BE49-F238E27FC236}">
                <a16:creationId xmlns:a16="http://schemas.microsoft.com/office/drawing/2014/main" id="{F4A2BC68-A893-18CF-C9C7-A1912292A220}"/>
              </a:ext>
            </a:extLst>
          </p:cNvPr>
          <p:cNvSpPr/>
          <p:nvPr/>
        </p:nvSpPr>
        <p:spPr>
          <a:xfrm>
            <a:off x="2546340" y="1198603"/>
            <a:ext cx="1140044" cy="570016"/>
          </a:xfrm>
          <a:prstGeom prst="triangle">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t>Fund</a:t>
            </a:r>
          </a:p>
        </p:txBody>
      </p:sp>
      <p:cxnSp>
        <p:nvCxnSpPr>
          <p:cNvPr id="18" name="Straight Connector 17">
            <a:extLst>
              <a:ext uri="{FF2B5EF4-FFF2-40B4-BE49-F238E27FC236}">
                <a16:creationId xmlns:a16="http://schemas.microsoft.com/office/drawing/2014/main" id="{2010831E-906D-2423-1F9B-E4B6315DD570}"/>
              </a:ext>
            </a:extLst>
          </p:cNvPr>
          <p:cNvCxnSpPr>
            <a:cxnSpLocks/>
            <a:stCxn id="15" idx="3"/>
            <a:endCxn id="14" idx="0"/>
          </p:cNvCxnSpPr>
          <p:nvPr/>
        </p:nvCxnSpPr>
        <p:spPr>
          <a:xfrm>
            <a:off x="3116362" y="1768619"/>
            <a:ext cx="0" cy="192735"/>
          </a:xfrm>
          <a:prstGeom prst="line">
            <a:avLst/>
          </a:prstGeom>
          <a:ln w="12700"/>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9195FF87-A1D6-D64D-EF87-6818A7AC29FE}"/>
              </a:ext>
            </a:extLst>
          </p:cNvPr>
          <p:cNvCxnSpPr>
            <a:cxnSpLocks/>
            <a:stCxn id="14" idx="2"/>
            <a:endCxn id="6" idx="0"/>
          </p:cNvCxnSpPr>
          <p:nvPr/>
        </p:nvCxnSpPr>
        <p:spPr>
          <a:xfrm>
            <a:off x="3116362" y="2531370"/>
            <a:ext cx="0" cy="192735"/>
          </a:xfrm>
          <a:prstGeom prst="line">
            <a:avLst/>
          </a:prstGeom>
          <a:ln w="12700"/>
        </p:spPr>
        <p:style>
          <a:lnRef idx="1">
            <a:schemeClr val="dk1"/>
          </a:lnRef>
          <a:fillRef idx="0">
            <a:schemeClr val="dk1"/>
          </a:fillRef>
          <a:effectRef idx="0">
            <a:schemeClr val="dk1"/>
          </a:effectRef>
          <a:fontRef idx="minor">
            <a:schemeClr val="tx1"/>
          </a:fontRef>
        </p:style>
      </p:cxnSp>
      <p:cxnSp>
        <p:nvCxnSpPr>
          <p:cNvPr id="34" name="Straight Connector 33">
            <a:extLst>
              <a:ext uri="{FF2B5EF4-FFF2-40B4-BE49-F238E27FC236}">
                <a16:creationId xmlns:a16="http://schemas.microsoft.com/office/drawing/2014/main" id="{DD047320-F6E4-D2B3-287A-4E8E4CB6CCAC}"/>
              </a:ext>
            </a:extLst>
          </p:cNvPr>
          <p:cNvCxnSpPr>
            <a:cxnSpLocks/>
            <a:stCxn id="6" idx="2"/>
            <a:endCxn id="7" idx="0"/>
          </p:cNvCxnSpPr>
          <p:nvPr/>
        </p:nvCxnSpPr>
        <p:spPr>
          <a:xfrm>
            <a:off x="3116362" y="3294121"/>
            <a:ext cx="0" cy="192735"/>
          </a:xfrm>
          <a:prstGeom prst="line">
            <a:avLst/>
          </a:prstGeom>
          <a:ln w="12700"/>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A7E91B0A-BA09-0489-4702-E7C357FEB562}"/>
              </a:ext>
            </a:extLst>
          </p:cNvPr>
          <p:cNvCxnSpPr>
            <a:cxnSpLocks/>
            <a:stCxn id="7" idx="2"/>
            <a:endCxn id="9" idx="0"/>
          </p:cNvCxnSpPr>
          <p:nvPr/>
        </p:nvCxnSpPr>
        <p:spPr>
          <a:xfrm>
            <a:off x="3116362" y="4056872"/>
            <a:ext cx="0" cy="192735"/>
          </a:xfrm>
          <a:prstGeom prst="line">
            <a:avLst/>
          </a:prstGeom>
          <a:ln w="12700"/>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id="{0778D532-2E5D-9E35-81FA-30ED2A7DF49C}"/>
              </a:ext>
            </a:extLst>
          </p:cNvPr>
          <p:cNvCxnSpPr>
            <a:cxnSpLocks/>
            <a:stCxn id="9" idx="2"/>
            <a:endCxn id="11" idx="0"/>
          </p:cNvCxnSpPr>
          <p:nvPr/>
        </p:nvCxnSpPr>
        <p:spPr>
          <a:xfrm>
            <a:off x="3116362" y="4819623"/>
            <a:ext cx="0" cy="192735"/>
          </a:xfrm>
          <a:prstGeom prst="line">
            <a:avLst/>
          </a:prstGeom>
          <a:ln w="12700"/>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31E54A8E-3B0A-C58F-020D-6A5B61451CAF}"/>
              </a:ext>
            </a:extLst>
          </p:cNvPr>
          <p:cNvCxnSpPr>
            <a:cxnSpLocks/>
            <a:stCxn id="11" idx="2"/>
            <a:endCxn id="13" idx="0"/>
          </p:cNvCxnSpPr>
          <p:nvPr/>
        </p:nvCxnSpPr>
        <p:spPr>
          <a:xfrm>
            <a:off x="3116362" y="5582374"/>
            <a:ext cx="0" cy="192734"/>
          </a:xfrm>
          <a:prstGeom prst="line">
            <a:avLst/>
          </a:prstGeom>
          <a:ln w="12700"/>
        </p:spPr>
        <p:style>
          <a:lnRef idx="1">
            <a:schemeClr val="dk1"/>
          </a:lnRef>
          <a:fillRef idx="0">
            <a:schemeClr val="dk1"/>
          </a:fillRef>
          <a:effectRef idx="0">
            <a:schemeClr val="dk1"/>
          </a:effectRef>
          <a:fontRef idx="minor">
            <a:schemeClr val="tx1"/>
          </a:fontRef>
        </p:style>
      </p:cxnSp>
      <p:cxnSp>
        <p:nvCxnSpPr>
          <p:cNvPr id="48" name="Straight Arrow Connector 47">
            <a:extLst>
              <a:ext uri="{FF2B5EF4-FFF2-40B4-BE49-F238E27FC236}">
                <a16:creationId xmlns:a16="http://schemas.microsoft.com/office/drawing/2014/main" id="{4BB00AA0-D0FC-16A9-F6A8-0991C4881003}"/>
              </a:ext>
            </a:extLst>
          </p:cNvPr>
          <p:cNvCxnSpPr/>
          <p:nvPr/>
        </p:nvCxnSpPr>
        <p:spPr>
          <a:xfrm>
            <a:off x="3990109" y="2322378"/>
            <a:ext cx="0" cy="56332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9" name="TextBox 48">
            <a:extLst>
              <a:ext uri="{FF2B5EF4-FFF2-40B4-BE49-F238E27FC236}">
                <a16:creationId xmlns:a16="http://schemas.microsoft.com/office/drawing/2014/main" id="{98C8832E-F23B-26B3-FEF1-FD24CEF19FF7}"/>
              </a:ext>
            </a:extLst>
          </p:cNvPr>
          <p:cNvSpPr txBox="1"/>
          <p:nvPr/>
        </p:nvSpPr>
        <p:spPr>
          <a:xfrm>
            <a:off x="4018759" y="2477884"/>
            <a:ext cx="550151" cy="246221"/>
          </a:xfrm>
          <a:prstGeom prst="rect">
            <a:avLst/>
          </a:prstGeom>
          <a:noFill/>
        </p:spPr>
        <p:txBody>
          <a:bodyPr wrap="none" rtlCol="0">
            <a:spAutoFit/>
          </a:bodyPr>
          <a:lstStyle/>
          <a:p>
            <a:r>
              <a:rPr lang="en-US" sz="1000" dirty="0"/>
              <a:t>Equity</a:t>
            </a:r>
          </a:p>
        </p:txBody>
      </p:sp>
      <p:cxnSp>
        <p:nvCxnSpPr>
          <p:cNvPr id="50" name="Straight Arrow Connector 49">
            <a:extLst>
              <a:ext uri="{FF2B5EF4-FFF2-40B4-BE49-F238E27FC236}">
                <a16:creationId xmlns:a16="http://schemas.microsoft.com/office/drawing/2014/main" id="{000C6ABF-0BEB-F04D-C946-6F3CCDEFFE16}"/>
              </a:ext>
            </a:extLst>
          </p:cNvPr>
          <p:cNvCxnSpPr>
            <a:cxnSpLocks/>
          </p:cNvCxnSpPr>
          <p:nvPr/>
        </p:nvCxnSpPr>
        <p:spPr>
          <a:xfrm>
            <a:off x="3990109" y="3138615"/>
            <a:ext cx="0" cy="56332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1" name="TextBox 50">
            <a:extLst>
              <a:ext uri="{FF2B5EF4-FFF2-40B4-BE49-F238E27FC236}">
                <a16:creationId xmlns:a16="http://schemas.microsoft.com/office/drawing/2014/main" id="{A26A81F9-2A80-9785-61F0-F7E313343E0C}"/>
              </a:ext>
            </a:extLst>
          </p:cNvPr>
          <p:cNvSpPr txBox="1"/>
          <p:nvPr/>
        </p:nvSpPr>
        <p:spPr>
          <a:xfrm>
            <a:off x="4018759" y="3294121"/>
            <a:ext cx="550151" cy="246221"/>
          </a:xfrm>
          <a:prstGeom prst="rect">
            <a:avLst/>
          </a:prstGeom>
          <a:noFill/>
        </p:spPr>
        <p:txBody>
          <a:bodyPr wrap="square" rtlCol="0">
            <a:spAutoFit/>
          </a:bodyPr>
          <a:lstStyle/>
          <a:p>
            <a:r>
              <a:rPr lang="en-US" sz="1000" dirty="0"/>
              <a:t>Equity</a:t>
            </a:r>
          </a:p>
        </p:txBody>
      </p:sp>
      <p:cxnSp>
        <p:nvCxnSpPr>
          <p:cNvPr id="53" name="Straight Arrow Connector 52">
            <a:extLst>
              <a:ext uri="{FF2B5EF4-FFF2-40B4-BE49-F238E27FC236}">
                <a16:creationId xmlns:a16="http://schemas.microsoft.com/office/drawing/2014/main" id="{65E843BF-A701-6164-8FF2-9F142ABFFFCE}"/>
              </a:ext>
            </a:extLst>
          </p:cNvPr>
          <p:cNvCxnSpPr/>
          <p:nvPr/>
        </p:nvCxnSpPr>
        <p:spPr>
          <a:xfrm>
            <a:off x="3985076" y="3901366"/>
            <a:ext cx="0" cy="56332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4" name="TextBox 53">
            <a:extLst>
              <a:ext uri="{FF2B5EF4-FFF2-40B4-BE49-F238E27FC236}">
                <a16:creationId xmlns:a16="http://schemas.microsoft.com/office/drawing/2014/main" id="{96C1FCD2-9000-8CBE-B0A9-2F8AFCE55238}"/>
              </a:ext>
            </a:extLst>
          </p:cNvPr>
          <p:cNvSpPr txBox="1"/>
          <p:nvPr/>
        </p:nvSpPr>
        <p:spPr>
          <a:xfrm>
            <a:off x="4013726" y="4056872"/>
            <a:ext cx="550151" cy="246221"/>
          </a:xfrm>
          <a:prstGeom prst="rect">
            <a:avLst/>
          </a:prstGeom>
          <a:noFill/>
        </p:spPr>
        <p:txBody>
          <a:bodyPr wrap="none" rtlCol="0">
            <a:spAutoFit/>
          </a:bodyPr>
          <a:lstStyle/>
          <a:p>
            <a:r>
              <a:rPr lang="en-US" sz="1000" dirty="0"/>
              <a:t>Equity</a:t>
            </a:r>
          </a:p>
        </p:txBody>
      </p:sp>
      <p:cxnSp>
        <p:nvCxnSpPr>
          <p:cNvPr id="55" name="Straight Arrow Connector 54">
            <a:extLst>
              <a:ext uri="{FF2B5EF4-FFF2-40B4-BE49-F238E27FC236}">
                <a16:creationId xmlns:a16="http://schemas.microsoft.com/office/drawing/2014/main" id="{8F99BDE4-E055-4D28-2DC9-B3E327E9336A}"/>
              </a:ext>
            </a:extLst>
          </p:cNvPr>
          <p:cNvCxnSpPr/>
          <p:nvPr/>
        </p:nvCxnSpPr>
        <p:spPr>
          <a:xfrm>
            <a:off x="3985076" y="4631687"/>
            <a:ext cx="0" cy="56332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6" name="TextBox 55">
            <a:extLst>
              <a:ext uri="{FF2B5EF4-FFF2-40B4-BE49-F238E27FC236}">
                <a16:creationId xmlns:a16="http://schemas.microsoft.com/office/drawing/2014/main" id="{554507FE-2D9F-2A6C-99CE-9A4F859B9F36}"/>
              </a:ext>
            </a:extLst>
          </p:cNvPr>
          <p:cNvSpPr txBox="1"/>
          <p:nvPr/>
        </p:nvSpPr>
        <p:spPr>
          <a:xfrm>
            <a:off x="4013726" y="4787193"/>
            <a:ext cx="550151" cy="246221"/>
          </a:xfrm>
          <a:prstGeom prst="rect">
            <a:avLst/>
          </a:prstGeom>
          <a:noFill/>
        </p:spPr>
        <p:txBody>
          <a:bodyPr wrap="none" rtlCol="0">
            <a:spAutoFit/>
          </a:bodyPr>
          <a:lstStyle/>
          <a:p>
            <a:r>
              <a:rPr lang="en-US" sz="1000" dirty="0"/>
              <a:t>Equity</a:t>
            </a:r>
          </a:p>
        </p:txBody>
      </p:sp>
      <p:cxnSp>
        <p:nvCxnSpPr>
          <p:cNvPr id="57" name="Straight Arrow Connector 56">
            <a:extLst>
              <a:ext uri="{FF2B5EF4-FFF2-40B4-BE49-F238E27FC236}">
                <a16:creationId xmlns:a16="http://schemas.microsoft.com/office/drawing/2014/main" id="{690E4036-D414-0D4D-7C9E-DE8C4A39AE8D}"/>
              </a:ext>
            </a:extLst>
          </p:cNvPr>
          <p:cNvCxnSpPr/>
          <p:nvPr/>
        </p:nvCxnSpPr>
        <p:spPr>
          <a:xfrm>
            <a:off x="3985076" y="5480354"/>
            <a:ext cx="0" cy="56332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8" name="TextBox 57">
            <a:extLst>
              <a:ext uri="{FF2B5EF4-FFF2-40B4-BE49-F238E27FC236}">
                <a16:creationId xmlns:a16="http://schemas.microsoft.com/office/drawing/2014/main" id="{380ACB32-F990-8F66-F868-36CD63A1EB73}"/>
              </a:ext>
            </a:extLst>
          </p:cNvPr>
          <p:cNvSpPr txBox="1"/>
          <p:nvPr/>
        </p:nvSpPr>
        <p:spPr>
          <a:xfrm>
            <a:off x="4013726" y="5635860"/>
            <a:ext cx="550151" cy="246221"/>
          </a:xfrm>
          <a:prstGeom prst="rect">
            <a:avLst/>
          </a:prstGeom>
          <a:noFill/>
        </p:spPr>
        <p:txBody>
          <a:bodyPr wrap="none" rtlCol="0">
            <a:spAutoFit/>
          </a:bodyPr>
          <a:lstStyle/>
          <a:p>
            <a:r>
              <a:rPr lang="en-US" sz="1000" dirty="0"/>
              <a:t>Equity</a:t>
            </a:r>
          </a:p>
        </p:txBody>
      </p:sp>
      <p:sp>
        <p:nvSpPr>
          <p:cNvPr id="59" name="TextBox 58">
            <a:extLst>
              <a:ext uri="{FF2B5EF4-FFF2-40B4-BE49-F238E27FC236}">
                <a16:creationId xmlns:a16="http://schemas.microsoft.com/office/drawing/2014/main" id="{297E3018-1235-F00D-E4B7-F1404209BF25}"/>
              </a:ext>
            </a:extLst>
          </p:cNvPr>
          <p:cNvSpPr txBox="1"/>
          <p:nvPr/>
        </p:nvSpPr>
        <p:spPr>
          <a:xfrm>
            <a:off x="770782" y="441009"/>
            <a:ext cx="5267724" cy="738664"/>
          </a:xfrm>
          <a:prstGeom prst="rect">
            <a:avLst/>
          </a:prstGeom>
          <a:noFill/>
        </p:spPr>
        <p:txBody>
          <a:bodyPr wrap="none" rtlCol="0">
            <a:spAutoFit/>
          </a:bodyPr>
          <a:lstStyle/>
          <a:p>
            <a:r>
              <a:rPr lang="en-US" sz="2400" dirty="0"/>
              <a:t>Structure | Pre-Closing steps</a:t>
            </a:r>
          </a:p>
          <a:p>
            <a:r>
              <a:rPr lang="en-US" dirty="0"/>
              <a:t>Formation of the proposed acquisition structure </a:t>
            </a:r>
          </a:p>
        </p:txBody>
      </p:sp>
    </p:spTree>
    <p:extLst>
      <p:ext uri="{BB962C8B-B14F-4D97-AF65-F5344CB8AC3E}">
        <p14:creationId xmlns:p14="http://schemas.microsoft.com/office/powerpoint/2010/main" val="374520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096F61-7C32-0BC4-B5CA-DBD7155748F0}"/>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7FAD5024-BD8C-4D8D-38BE-94298BC9287C}"/>
              </a:ext>
            </a:extLst>
          </p:cNvPr>
          <p:cNvSpPr txBox="1"/>
          <p:nvPr/>
        </p:nvSpPr>
        <p:spPr>
          <a:xfrm>
            <a:off x="6277719" y="1354412"/>
            <a:ext cx="5143499" cy="2308324"/>
          </a:xfrm>
          <a:prstGeom prst="rect">
            <a:avLst/>
          </a:prstGeom>
          <a:noFill/>
        </p:spPr>
        <p:txBody>
          <a:bodyPr wrap="square" rtlCol="0">
            <a:spAutoFit/>
          </a:bodyPr>
          <a:lstStyle/>
          <a:p>
            <a:r>
              <a:rPr lang="en-US" sz="1200" i="1" dirty="0"/>
              <a:t>Luxembourg tax</a:t>
            </a:r>
          </a:p>
          <a:p>
            <a:pPr marL="171450" indent="-171450">
              <a:buFont typeface="Arial" panose="020B0604020202020204" pitchFamily="34" charset="0"/>
              <a:buChar char="•"/>
            </a:pPr>
            <a:r>
              <a:rPr lang="en-US" sz="1200" dirty="0"/>
              <a:t>The incorporation of Alpha </a:t>
            </a:r>
            <a:r>
              <a:rPr lang="en-US" sz="1200" dirty="0" err="1"/>
              <a:t>Luxco</a:t>
            </a:r>
            <a:r>
              <a:rPr lang="en-US" sz="1200" dirty="0"/>
              <a:t> should trigger registration duty of EUR 75.</a:t>
            </a:r>
          </a:p>
          <a:p>
            <a:pPr marL="171450" indent="-171450">
              <a:buFont typeface="Arial" panose="020B0604020202020204" pitchFamily="34" charset="0"/>
              <a:buChar char="•"/>
            </a:pPr>
            <a:r>
              <a:rPr lang="en-US" sz="1200" dirty="0"/>
              <a:t>Alpha </a:t>
            </a:r>
            <a:r>
              <a:rPr lang="en-US" sz="1200" dirty="0" err="1"/>
              <a:t>Luxco</a:t>
            </a:r>
            <a:r>
              <a:rPr lang="en-US" sz="1200" dirty="0"/>
              <a:t> should be centrally managed and controlled in Luxembourg only such that it is treated as solely tax resident in Luxembourg. As a Luxembourg incorporated company, Alpha </a:t>
            </a:r>
            <a:r>
              <a:rPr lang="en-US" sz="1200" dirty="0" err="1"/>
              <a:t>Luxco</a:t>
            </a:r>
            <a:r>
              <a:rPr lang="en-US" sz="1200" dirty="0"/>
              <a:t> should be considered as a Luxembourg tax resident company for Corporate Income Tax, Municipal Business Tax and Net Wealth Tax purposes to the extent its statutory seat and/or central administration is in Luxembourg. </a:t>
            </a:r>
          </a:p>
          <a:p>
            <a:pPr marL="171450" indent="-171450">
              <a:buFont typeface="Arial" panose="020B0604020202020204" pitchFamily="34" charset="0"/>
              <a:buChar char="•"/>
            </a:pPr>
            <a:endParaRPr lang="en-US" sz="1200" dirty="0"/>
          </a:p>
          <a:p>
            <a:endParaRPr lang="en-US" sz="1200" dirty="0"/>
          </a:p>
        </p:txBody>
      </p:sp>
      <p:sp>
        <p:nvSpPr>
          <p:cNvPr id="5" name="TextBox 4">
            <a:extLst>
              <a:ext uri="{FF2B5EF4-FFF2-40B4-BE49-F238E27FC236}">
                <a16:creationId xmlns:a16="http://schemas.microsoft.com/office/drawing/2014/main" id="{DE145283-9407-6F55-E50F-223CDFDFD88A}"/>
              </a:ext>
            </a:extLst>
          </p:cNvPr>
          <p:cNvSpPr txBox="1"/>
          <p:nvPr/>
        </p:nvSpPr>
        <p:spPr>
          <a:xfrm>
            <a:off x="770782" y="441009"/>
            <a:ext cx="5267724" cy="738664"/>
          </a:xfrm>
          <a:prstGeom prst="rect">
            <a:avLst/>
          </a:prstGeom>
          <a:noFill/>
        </p:spPr>
        <p:txBody>
          <a:bodyPr wrap="none" rtlCol="0">
            <a:spAutoFit/>
          </a:bodyPr>
          <a:lstStyle/>
          <a:p>
            <a:r>
              <a:rPr lang="en-US" sz="2400" dirty="0"/>
              <a:t>Structure | Pre-Closing steps</a:t>
            </a:r>
          </a:p>
          <a:p>
            <a:r>
              <a:rPr lang="en-US" dirty="0"/>
              <a:t>Formation of the proposed acquisition structure </a:t>
            </a:r>
          </a:p>
        </p:txBody>
      </p:sp>
      <p:sp>
        <p:nvSpPr>
          <p:cNvPr id="2" name="TextBox 1">
            <a:extLst>
              <a:ext uri="{FF2B5EF4-FFF2-40B4-BE49-F238E27FC236}">
                <a16:creationId xmlns:a16="http://schemas.microsoft.com/office/drawing/2014/main" id="{A7251B55-3451-945E-1517-84470FED3CD9}"/>
              </a:ext>
            </a:extLst>
          </p:cNvPr>
          <p:cNvSpPr txBox="1"/>
          <p:nvPr/>
        </p:nvSpPr>
        <p:spPr>
          <a:xfrm>
            <a:off x="770782" y="1355037"/>
            <a:ext cx="5143499" cy="4893647"/>
          </a:xfrm>
          <a:prstGeom prst="rect">
            <a:avLst/>
          </a:prstGeom>
          <a:noFill/>
        </p:spPr>
        <p:txBody>
          <a:bodyPr wrap="square" rtlCol="0">
            <a:spAutoFit/>
          </a:bodyPr>
          <a:lstStyle/>
          <a:p>
            <a:r>
              <a:rPr lang="en-US" sz="1200" i="1" dirty="0"/>
              <a:t>General (continued)</a:t>
            </a:r>
          </a:p>
          <a:p>
            <a:pPr marL="171450" indent="-171450">
              <a:buFont typeface="Arial" panose="020B0604020202020204" pitchFamily="34" charset="0"/>
              <a:buChar char="•"/>
            </a:pPr>
            <a:r>
              <a:rPr lang="en-US" sz="1200" dirty="0"/>
              <a:t>Alpha </a:t>
            </a:r>
            <a:r>
              <a:rPr lang="en-US" sz="1200" dirty="0" err="1"/>
              <a:t>Luxco</a:t>
            </a:r>
            <a:r>
              <a:rPr lang="en-US" sz="1200" dirty="0"/>
              <a:t> is included as a wholly-owned special purpose vehicle, to avoid Master </a:t>
            </a:r>
            <a:r>
              <a:rPr lang="en-US" sz="1200" dirty="0" err="1"/>
              <a:t>Luxco</a:t>
            </a:r>
            <a:r>
              <a:rPr lang="en-US" sz="1200" dirty="0"/>
              <a:t> being required to sign up to shareholders' agreements or exit documentation with other parties directly in due course.</a:t>
            </a:r>
          </a:p>
          <a:p>
            <a:pPr marL="171450" indent="-171450">
              <a:buFont typeface="Arial" panose="020B0604020202020204" pitchFamily="34" charset="0"/>
              <a:buChar char="•"/>
            </a:pPr>
            <a:r>
              <a:rPr lang="en-US" sz="1200" dirty="0"/>
              <a:t>Topco will pool the investment of the Fund (investing through Alpha </a:t>
            </a:r>
            <a:r>
              <a:rPr lang="en-US" sz="1200" dirty="0" err="1"/>
              <a:t>Luxco</a:t>
            </a:r>
            <a:r>
              <a:rPr lang="en-US" sz="1200" dirty="0"/>
              <a:t>) and any other investors (potentially including investment from Management post-Closing).</a:t>
            </a:r>
          </a:p>
          <a:p>
            <a:pPr marL="171450" indent="-171450">
              <a:buFont typeface="Arial" panose="020B0604020202020204" pitchFamily="34" charset="0"/>
              <a:buChar char="•"/>
            </a:pPr>
            <a:r>
              <a:rPr lang="en-US" sz="1200" dirty="0"/>
              <a:t>Midco is included to provide flexibility to provide the potential future drawdown of junior third party debt (though we understand this is not necessarily anticipated at this stage).</a:t>
            </a:r>
          </a:p>
          <a:p>
            <a:pPr marL="171450" indent="-171450">
              <a:buFont typeface="Arial" panose="020B0604020202020204" pitchFamily="34" charset="0"/>
              <a:buChar char="•"/>
            </a:pPr>
            <a:r>
              <a:rPr lang="en-US" sz="1200" dirty="0" err="1"/>
              <a:t>Finco</a:t>
            </a:r>
            <a:r>
              <a:rPr lang="en-US" sz="1200" dirty="0"/>
              <a:t> is included as a clean pledge company to pledge its shares in Bidco as part of the third-party debt security package.</a:t>
            </a:r>
          </a:p>
          <a:p>
            <a:pPr marL="171450" indent="-171450">
              <a:buFont typeface="Arial" panose="020B0604020202020204" pitchFamily="34" charset="0"/>
              <a:buChar char="•"/>
            </a:pPr>
            <a:r>
              <a:rPr lang="en-US" sz="1200" dirty="0"/>
              <a:t>Bidco will draw down the third-party debt, acquire the Target and pay transaction costs. </a:t>
            </a:r>
          </a:p>
          <a:p>
            <a:endParaRPr lang="en-US" sz="1200" dirty="0"/>
          </a:p>
          <a:p>
            <a:r>
              <a:rPr lang="en-US" sz="1200" i="1" dirty="0"/>
              <a:t>UK tax</a:t>
            </a:r>
          </a:p>
          <a:p>
            <a:pPr marL="171450" indent="-171450">
              <a:buFont typeface="Arial" panose="020B0604020202020204" pitchFamily="34" charset="0"/>
              <a:buChar char="•"/>
            </a:pPr>
            <a:r>
              <a:rPr lang="en-US" sz="1200" dirty="0"/>
              <a:t>•Topco, Midco, </a:t>
            </a:r>
            <a:r>
              <a:rPr lang="en-US" sz="1200" dirty="0" err="1"/>
              <a:t>Finco</a:t>
            </a:r>
            <a:r>
              <a:rPr lang="en-US" sz="1200" dirty="0"/>
              <a:t> and Bidco should be centrally managed and controlled in the UK only such that they are treated as solely tax resident in the UK.</a:t>
            </a:r>
          </a:p>
          <a:p>
            <a:pPr marL="171450" indent="-171450">
              <a:buFont typeface="Arial" panose="020B0604020202020204" pitchFamily="34" charset="0"/>
              <a:buChar char="•"/>
            </a:pPr>
            <a:r>
              <a:rPr lang="en-US" sz="1200" dirty="0"/>
              <a:t>No stamp duty is payable on the incorporation of a UK company.</a:t>
            </a:r>
          </a:p>
          <a:p>
            <a:pPr marL="171450" indent="-171450">
              <a:buFont typeface="Arial" panose="020B0604020202020204" pitchFamily="34" charset="0"/>
              <a:buChar char="•"/>
            </a:pPr>
            <a:r>
              <a:rPr lang="en-US" sz="1200" dirty="0"/>
              <a:t>Topco, Midco, </a:t>
            </a:r>
            <a:r>
              <a:rPr lang="en-US" sz="1200" dirty="0" err="1"/>
              <a:t>Finco</a:t>
            </a:r>
            <a:r>
              <a:rPr lang="en-US" sz="1200" dirty="0"/>
              <a:t> and Bidco should register for corporation tax with HMRC within three months of coming in the charge to corporation tax.</a:t>
            </a:r>
          </a:p>
          <a:p>
            <a:pPr marL="171450" indent="-171450">
              <a:buFont typeface="Arial" panose="020B0604020202020204" pitchFamily="34" charset="0"/>
              <a:buChar char="•"/>
            </a:pPr>
            <a:endParaRPr lang="en-US" sz="1200" dirty="0"/>
          </a:p>
        </p:txBody>
      </p:sp>
    </p:spTree>
    <p:extLst>
      <p:ext uri="{BB962C8B-B14F-4D97-AF65-F5344CB8AC3E}">
        <p14:creationId xmlns:p14="http://schemas.microsoft.com/office/powerpoint/2010/main" val="24504273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D8D98C-B3C5-7BFB-025D-F5EDDB4737B7}"/>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0BE01C68-F6C7-3A19-62A5-BBFD3DCD95A6}"/>
              </a:ext>
            </a:extLst>
          </p:cNvPr>
          <p:cNvSpPr txBox="1"/>
          <p:nvPr/>
        </p:nvSpPr>
        <p:spPr>
          <a:xfrm>
            <a:off x="6277719" y="1354412"/>
            <a:ext cx="5143499" cy="4893647"/>
          </a:xfrm>
          <a:prstGeom prst="rect">
            <a:avLst/>
          </a:prstGeom>
          <a:noFill/>
        </p:spPr>
        <p:txBody>
          <a:bodyPr wrap="square" rtlCol="0">
            <a:spAutoFit/>
          </a:bodyPr>
          <a:lstStyle/>
          <a:p>
            <a:r>
              <a:rPr lang="en-US" sz="1200" b="1" dirty="0"/>
              <a:t>Steps</a:t>
            </a:r>
          </a:p>
          <a:p>
            <a:pPr marL="285750" indent="-285750">
              <a:buFont typeface="+mj-lt"/>
              <a:buAutoNum type="arabicPeriod" startAt="6"/>
            </a:pPr>
            <a:r>
              <a:rPr lang="en-US" sz="1200" dirty="0"/>
              <a:t>The Fund funds Master </a:t>
            </a:r>
            <a:r>
              <a:rPr lang="en-US" sz="1200" dirty="0" err="1"/>
              <a:t>Luxco</a:t>
            </a:r>
            <a:r>
              <a:rPr lang="en-US" sz="1200" dirty="0"/>
              <a:t>.</a:t>
            </a:r>
          </a:p>
          <a:p>
            <a:pPr marL="285750" indent="-285750">
              <a:buFont typeface="+mj-lt"/>
              <a:buAutoNum type="arabicPeriod" startAt="6"/>
            </a:pPr>
            <a:r>
              <a:rPr lang="en-US" sz="1200" dirty="0"/>
              <a:t>Master </a:t>
            </a:r>
            <a:r>
              <a:rPr lang="en-US" sz="1200" dirty="0" err="1"/>
              <a:t>Luxco</a:t>
            </a:r>
            <a:r>
              <a:rPr lang="en-US" sz="1200" dirty="0"/>
              <a:t> uses the funds received to capitalize Alpha </a:t>
            </a:r>
            <a:r>
              <a:rPr lang="en-US" sz="1200" dirty="0" err="1"/>
              <a:t>Luxco</a:t>
            </a:r>
            <a:r>
              <a:rPr lang="en-US" sz="1200" dirty="0"/>
              <a:t> with additional equity.</a:t>
            </a:r>
          </a:p>
          <a:p>
            <a:pPr marL="285750" indent="-285750">
              <a:buFont typeface="+mj-lt"/>
              <a:buAutoNum type="arabicPeriod" startAt="6"/>
            </a:pPr>
            <a:r>
              <a:rPr lang="en-US" sz="1200" dirty="0"/>
              <a:t>Alpha </a:t>
            </a:r>
            <a:r>
              <a:rPr lang="en-US" sz="1200" dirty="0" err="1"/>
              <a:t>Luxco</a:t>
            </a:r>
            <a:r>
              <a:rPr lang="en-US" sz="1200" dirty="0"/>
              <a:t> uses the funds received to subscribe for ordinary shares and preference shares in Topco.</a:t>
            </a:r>
          </a:p>
          <a:p>
            <a:pPr marL="285750" indent="-285750">
              <a:buFont typeface="+mj-lt"/>
              <a:buAutoNum type="arabicPeriod" startAt="6"/>
            </a:pPr>
            <a:r>
              <a:rPr lang="en-US" sz="1200" dirty="0"/>
              <a:t>Topco uses the funds received to subscribe for additional ordinary shares in Midco.</a:t>
            </a:r>
          </a:p>
          <a:p>
            <a:pPr marL="285750" indent="-285750">
              <a:buFont typeface="+mj-lt"/>
              <a:buAutoNum type="arabicPeriod" startAt="6"/>
            </a:pPr>
            <a:r>
              <a:rPr lang="en-US" sz="1200" dirty="0"/>
              <a:t>Midco uses the funds received to subscribe for additional ordinary shares in </a:t>
            </a:r>
            <a:r>
              <a:rPr lang="en-US" sz="1200" dirty="0" err="1"/>
              <a:t>Finco</a:t>
            </a:r>
            <a:r>
              <a:rPr lang="en-US" sz="1200" dirty="0"/>
              <a:t>.</a:t>
            </a:r>
          </a:p>
          <a:p>
            <a:pPr marL="285750" indent="-285750">
              <a:buFont typeface="+mj-lt"/>
              <a:buAutoNum type="arabicPeriod" startAt="6"/>
            </a:pPr>
            <a:r>
              <a:rPr lang="en-US" sz="1200" dirty="0" err="1"/>
              <a:t>Finco</a:t>
            </a:r>
            <a:r>
              <a:rPr lang="en-US" sz="1200" dirty="0"/>
              <a:t> uses the funds received to subscribe for additional ordinary shares in Bidco.</a:t>
            </a:r>
          </a:p>
          <a:p>
            <a:pPr marL="285750" indent="-285750">
              <a:buFont typeface="Arial" panose="020B0604020202020204" pitchFamily="34" charset="0"/>
              <a:buChar char="•"/>
            </a:pPr>
            <a:endParaRPr lang="en-US" sz="1200" dirty="0"/>
          </a:p>
          <a:p>
            <a:r>
              <a:rPr lang="en-US" sz="1200" b="1" dirty="0"/>
              <a:t>Notes</a:t>
            </a:r>
          </a:p>
          <a:p>
            <a:r>
              <a:rPr lang="en-US" sz="1200" i="1" dirty="0"/>
              <a:t>General</a:t>
            </a:r>
          </a:p>
          <a:p>
            <a:pPr marL="285750" indent="-285750">
              <a:buFont typeface="Arial" panose="020B0604020202020204" pitchFamily="34" charset="0"/>
              <a:buChar char="•"/>
            </a:pPr>
            <a:r>
              <a:rPr lang="en-US" sz="1200" dirty="0"/>
              <a:t>﻿﻿We have assumed that the Transaction will be funded through a mixture of ordinary shares and preference shares subscribed for by Master </a:t>
            </a:r>
            <a:r>
              <a:rPr lang="en-US" sz="1200" dirty="0" err="1"/>
              <a:t>Luxco</a:t>
            </a:r>
            <a:r>
              <a:rPr lang="en-US" sz="1200" dirty="0"/>
              <a:t>.</a:t>
            </a:r>
          </a:p>
          <a:p>
            <a:pPr marL="285750" indent="-285750">
              <a:buFont typeface="Arial" panose="020B0604020202020204" pitchFamily="34" charset="0"/>
              <a:buChar char="•"/>
            </a:pPr>
            <a:endParaRPr lang="en-US" sz="1200" dirty="0"/>
          </a:p>
          <a:p>
            <a:r>
              <a:rPr lang="en-US" sz="1200" i="1" dirty="0"/>
              <a:t>UK tax</a:t>
            </a:r>
          </a:p>
          <a:p>
            <a:pPr marL="171450" indent="-171450">
              <a:buFont typeface="Arial" panose="020B0604020202020204" pitchFamily="34" charset="0"/>
              <a:buChar char="•"/>
            </a:pPr>
            <a:r>
              <a:rPr lang="en-US" sz="1200" dirty="0"/>
              <a:t>No stamp duty is payable on the issuance of new shares by a UK company.</a:t>
            </a:r>
          </a:p>
          <a:p>
            <a:pPr marL="171450" indent="-171450">
              <a:buFont typeface="Arial" panose="020B0604020202020204" pitchFamily="34" charset="0"/>
              <a:buChar char="•"/>
            </a:pPr>
            <a:endParaRPr lang="en-US" sz="1200" dirty="0"/>
          </a:p>
          <a:p>
            <a:r>
              <a:rPr lang="en-US" sz="1200" i="1" dirty="0"/>
              <a:t>Luxembourg tax</a:t>
            </a:r>
          </a:p>
          <a:p>
            <a:pPr marL="171450" indent="-171450">
              <a:buFont typeface="Arial" panose="020B0604020202020204" pitchFamily="34" charset="0"/>
              <a:buChar char="•"/>
            </a:pPr>
            <a:r>
              <a:rPr lang="en-US" sz="1200" dirty="0"/>
              <a:t>The funding of Alpha </a:t>
            </a:r>
            <a:r>
              <a:rPr lang="en-US" sz="1200" dirty="0" err="1"/>
              <a:t>Luxco</a:t>
            </a:r>
            <a:r>
              <a:rPr lang="en-US" sz="1200" dirty="0"/>
              <a:t> via an equity contribution should not trigger material adverse Luxembourg tax consequences.</a:t>
            </a:r>
          </a:p>
        </p:txBody>
      </p:sp>
      <p:sp>
        <p:nvSpPr>
          <p:cNvPr id="6" name="Rectangle 5">
            <a:extLst>
              <a:ext uri="{FF2B5EF4-FFF2-40B4-BE49-F238E27FC236}">
                <a16:creationId xmlns:a16="http://schemas.microsoft.com/office/drawing/2014/main" id="{6726111D-A8FF-8283-8FDD-76CF998B76A0}"/>
              </a:ext>
            </a:extLst>
          </p:cNvPr>
          <p:cNvSpPr/>
          <p:nvPr/>
        </p:nvSpPr>
        <p:spPr>
          <a:xfrm>
            <a:off x="2546340" y="2724105"/>
            <a:ext cx="1140044" cy="570016"/>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t>Alpha </a:t>
            </a:r>
            <a:r>
              <a:rPr lang="en-US" sz="1000" dirty="0" err="1"/>
              <a:t>Luxco</a:t>
            </a:r>
            <a:r>
              <a:rPr lang="en-US" sz="1000" dirty="0"/>
              <a:t> (Lux)</a:t>
            </a:r>
          </a:p>
        </p:txBody>
      </p:sp>
      <p:sp>
        <p:nvSpPr>
          <p:cNvPr id="7" name="Rectangle 6">
            <a:extLst>
              <a:ext uri="{FF2B5EF4-FFF2-40B4-BE49-F238E27FC236}">
                <a16:creationId xmlns:a16="http://schemas.microsoft.com/office/drawing/2014/main" id="{F6C08210-CEE4-63DB-F50F-6B4E2DBBFA2D}"/>
              </a:ext>
            </a:extLst>
          </p:cNvPr>
          <p:cNvSpPr/>
          <p:nvPr/>
        </p:nvSpPr>
        <p:spPr>
          <a:xfrm>
            <a:off x="2546340" y="3486856"/>
            <a:ext cx="1140044" cy="570016"/>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t>Topco </a:t>
            </a:r>
          </a:p>
          <a:p>
            <a:pPr algn="ctr"/>
            <a:r>
              <a:rPr lang="en-US" sz="1000" dirty="0"/>
              <a:t>(UK)</a:t>
            </a:r>
          </a:p>
        </p:txBody>
      </p:sp>
      <p:sp>
        <p:nvSpPr>
          <p:cNvPr id="9" name="Rectangle 8">
            <a:extLst>
              <a:ext uri="{FF2B5EF4-FFF2-40B4-BE49-F238E27FC236}">
                <a16:creationId xmlns:a16="http://schemas.microsoft.com/office/drawing/2014/main" id="{86F59894-E0C2-B54E-FCE9-0C6A71A9F4E2}"/>
              </a:ext>
            </a:extLst>
          </p:cNvPr>
          <p:cNvSpPr/>
          <p:nvPr/>
        </p:nvSpPr>
        <p:spPr>
          <a:xfrm>
            <a:off x="2546340" y="4249607"/>
            <a:ext cx="1140044" cy="570016"/>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t>Midco </a:t>
            </a:r>
          </a:p>
          <a:p>
            <a:pPr algn="ctr"/>
            <a:r>
              <a:rPr lang="en-US" sz="1000" dirty="0"/>
              <a:t>(UK)</a:t>
            </a:r>
          </a:p>
        </p:txBody>
      </p:sp>
      <p:sp>
        <p:nvSpPr>
          <p:cNvPr id="11" name="Rectangle 10">
            <a:extLst>
              <a:ext uri="{FF2B5EF4-FFF2-40B4-BE49-F238E27FC236}">
                <a16:creationId xmlns:a16="http://schemas.microsoft.com/office/drawing/2014/main" id="{055592CD-3162-53D0-0909-E6E924B4A2E1}"/>
              </a:ext>
            </a:extLst>
          </p:cNvPr>
          <p:cNvSpPr/>
          <p:nvPr/>
        </p:nvSpPr>
        <p:spPr>
          <a:xfrm>
            <a:off x="2546340" y="5012358"/>
            <a:ext cx="1140044" cy="570016"/>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err="1"/>
              <a:t>Finco</a:t>
            </a:r>
            <a:r>
              <a:rPr lang="en-US" sz="1000" dirty="0"/>
              <a:t> </a:t>
            </a:r>
          </a:p>
          <a:p>
            <a:pPr algn="ctr"/>
            <a:r>
              <a:rPr lang="en-US" sz="1000" dirty="0"/>
              <a:t>(UK)</a:t>
            </a:r>
          </a:p>
        </p:txBody>
      </p:sp>
      <p:sp>
        <p:nvSpPr>
          <p:cNvPr id="13" name="Rectangle 12">
            <a:extLst>
              <a:ext uri="{FF2B5EF4-FFF2-40B4-BE49-F238E27FC236}">
                <a16:creationId xmlns:a16="http://schemas.microsoft.com/office/drawing/2014/main" id="{B8AFCD3B-8731-FA98-DDA2-75D74A742221}"/>
              </a:ext>
            </a:extLst>
          </p:cNvPr>
          <p:cNvSpPr/>
          <p:nvPr/>
        </p:nvSpPr>
        <p:spPr>
          <a:xfrm>
            <a:off x="2546340" y="5775108"/>
            <a:ext cx="1140044" cy="570016"/>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t>Bidco </a:t>
            </a:r>
          </a:p>
          <a:p>
            <a:pPr algn="ctr"/>
            <a:r>
              <a:rPr lang="en-US" sz="1000" dirty="0"/>
              <a:t>(UK)</a:t>
            </a:r>
          </a:p>
        </p:txBody>
      </p:sp>
      <p:sp>
        <p:nvSpPr>
          <p:cNvPr id="14" name="Rectangle 13">
            <a:extLst>
              <a:ext uri="{FF2B5EF4-FFF2-40B4-BE49-F238E27FC236}">
                <a16:creationId xmlns:a16="http://schemas.microsoft.com/office/drawing/2014/main" id="{24255271-5720-3A5D-E9A4-C37167EEA3ED}"/>
              </a:ext>
            </a:extLst>
          </p:cNvPr>
          <p:cNvSpPr/>
          <p:nvPr/>
        </p:nvSpPr>
        <p:spPr>
          <a:xfrm>
            <a:off x="2546340" y="1961354"/>
            <a:ext cx="1140044" cy="570016"/>
          </a:xfrm>
          <a:prstGeom prst="rect">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t>Master </a:t>
            </a:r>
            <a:r>
              <a:rPr lang="en-US" sz="1000" dirty="0" err="1"/>
              <a:t>Luxco</a:t>
            </a:r>
            <a:r>
              <a:rPr lang="en-US" sz="1000" dirty="0"/>
              <a:t> (Lux)</a:t>
            </a:r>
          </a:p>
        </p:txBody>
      </p:sp>
      <p:sp>
        <p:nvSpPr>
          <p:cNvPr id="15" name="Triangle 14">
            <a:extLst>
              <a:ext uri="{FF2B5EF4-FFF2-40B4-BE49-F238E27FC236}">
                <a16:creationId xmlns:a16="http://schemas.microsoft.com/office/drawing/2014/main" id="{EB90B51C-8521-DAE8-90F6-95810660720C}"/>
              </a:ext>
            </a:extLst>
          </p:cNvPr>
          <p:cNvSpPr/>
          <p:nvPr/>
        </p:nvSpPr>
        <p:spPr>
          <a:xfrm>
            <a:off x="2546340" y="1198603"/>
            <a:ext cx="1140044" cy="570016"/>
          </a:xfrm>
          <a:prstGeom prst="triangle">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t>Fund</a:t>
            </a:r>
          </a:p>
        </p:txBody>
      </p:sp>
      <p:cxnSp>
        <p:nvCxnSpPr>
          <p:cNvPr id="18" name="Straight Connector 17">
            <a:extLst>
              <a:ext uri="{FF2B5EF4-FFF2-40B4-BE49-F238E27FC236}">
                <a16:creationId xmlns:a16="http://schemas.microsoft.com/office/drawing/2014/main" id="{723CA214-195A-C1D3-4E1F-731DFFA70749}"/>
              </a:ext>
            </a:extLst>
          </p:cNvPr>
          <p:cNvCxnSpPr>
            <a:cxnSpLocks/>
            <a:stCxn id="15" idx="3"/>
            <a:endCxn id="14" idx="0"/>
          </p:cNvCxnSpPr>
          <p:nvPr/>
        </p:nvCxnSpPr>
        <p:spPr>
          <a:xfrm>
            <a:off x="3116362" y="1768619"/>
            <a:ext cx="0" cy="192735"/>
          </a:xfrm>
          <a:prstGeom prst="line">
            <a:avLst/>
          </a:prstGeom>
          <a:ln w="12700"/>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8951DA4D-6F0B-BD0D-58E7-4B1F758BB479}"/>
              </a:ext>
            </a:extLst>
          </p:cNvPr>
          <p:cNvCxnSpPr>
            <a:cxnSpLocks/>
            <a:stCxn id="14" idx="2"/>
            <a:endCxn id="6" idx="0"/>
          </p:cNvCxnSpPr>
          <p:nvPr/>
        </p:nvCxnSpPr>
        <p:spPr>
          <a:xfrm>
            <a:off x="3116362" y="2531370"/>
            <a:ext cx="0" cy="192735"/>
          </a:xfrm>
          <a:prstGeom prst="line">
            <a:avLst/>
          </a:prstGeom>
          <a:ln w="12700"/>
        </p:spPr>
        <p:style>
          <a:lnRef idx="1">
            <a:schemeClr val="dk1"/>
          </a:lnRef>
          <a:fillRef idx="0">
            <a:schemeClr val="dk1"/>
          </a:fillRef>
          <a:effectRef idx="0">
            <a:schemeClr val="dk1"/>
          </a:effectRef>
          <a:fontRef idx="minor">
            <a:schemeClr val="tx1"/>
          </a:fontRef>
        </p:style>
      </p:cxnSp>
      <p:cxnSp>
        <p:nvCxnSpPr>
          <p:cNvPr id="34" name="Straight Connector 33">
            <a:extLst>
              <a:ext uri="{FF2B5EF4-FFF2-40B4-BE49-F238E27FC236}">
                <a16:creationId xmlns:a16="http://schemas.microsoft.com/office/drawing/2014/main" id="{31508A48-D567-3F65-CAA1-2BD4A6494BBD}"/>
              </a:ext>
            </a:extLst>
          </p:cNvPr>
          <p:cNvCxnSpPr>
            <a:cxnSpLocks/>
            <a:stCxn id="6" idx="2"/>
            <a:endCxn id="7" idx="0"/>
          </p:cNvCxnSpPr>
          <p:nvPr/>
        </p:nvCxnSpPr>
        <p:spPr>
          <a:xfrm>
            <a:off x="3116362" y="3294121"/>
            <a:ext cx="0" cy="192735"/>
          </a:xfrm>
          <a:prstGeom prst="line">
            <a:avLst/>
          </a:prstGeom>
          <a:ln w="12700"/>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F05BFA7D-3E70-8579-6BCD-52065CEA501C}"/>
              </a:ext>
            </a:extLst>
          </p:cNvPr>
          <p:cNvCxnSpPr>
            <a:cxnSpLocks/>
            <a:stCxn id="7" idx="2"/>
            <a:endCxn id="9" idx="0"/>
          </p:cNvCxnSpPr>
          <p:nvPr/>
        </p:nvCxnSpPr>
        <p:spPr>
          <a:xfrm>
            <a:off x="3116362" y="4056872"/>
            <a:ext cx="0" cy="192735"/>
          </a:xfrm>
          <a:prstGeom prst="line">
            <a:avLst/>
          </a:prstGeom>
          <a:ln w="12700"/>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id="{D36665A8-75D4-8F61-5596-06F8EA20B889}"/>
              </a:ext>
            </a:extLst>
          </p:cNvPr>
          <p:cNvCxnSpPr>
            <a:cxnSpLocks/>
            <a:stCxn id="9" idx="2"/>
            <a:endCxn id="11" idx="0"/>
          </p:cNvCxnSpPr>
          <p:nvPr/>
        </p:nvCxnSpPr>
        <p:spPr>
          <a:xfrm>
            <a:off x="3116362" y="4819623"/>
            <a:ext cx="0" cy="192735"/>
          </a:xfrm>
          <a:prstGeom prst="line">
            <a:avLst/>
          </a:prstGeom>
          <a:ln w="12700"/>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37585C56-D080-1D8F-448A-1B42B8BB2501}"/>
              </a:ext>
            </a:extLst>
          </p:cNvPr>
          <p:cNvCxnSpPr>
            <a:cxnSpLocks/>
            <a:stCxn id="11" idx="2"/>
            <a:endCxn id="13" idx="0"/>
          </p:cNvCxnSpPr>
          <p:nvPr/>
        </p:nvCxnSpPr>
        <p:spPr>
          <a:xfrm>
            <a:off x="3116362" y="5582374"/>
            <a:ext cx="0" cy="192734"/>
          </a:xfrm>
          <a:prstGeom prst="line">
            <a:avLst/>
          </a:prstGeom>
          <a:ln w="12700"/>
        </p:spPr>
        <p:style>
          <a:lnRef idx="1">
            <a:schemeClr val="dk1"/>
          </a:lnRef>
          <a:fillRef idx="0">
            <a:schemeClr val="dk1"/>
          </a:fillRef>
          <a:effectRef idx="0">
            <a:schemeClr val="dk1"/>
          </a:effectRef>
          <a:fontRef idx="minor">
            <a:schemeClr val="tx1"/>
          </a:fontRef>
        </p:style>
      </p:cxnSp>
      <p:cxnSp>
        <p:nvCxnSpPr>
          <p:cNvPr id="48" name="Straight Arrow Connector 47">
            <a:extLst>
              <a:ext uri="{FF2B5EF4-FFF2-40B4-BE49-F238E27FC236}">
                <a16:creationId xmlns:a16="http://schemas.microsoft.com/office/drawing/2014/main" id="{B145C426-6E81-D11A-5CF2-4C682FFF3A34}"/>
              </a:ext>
            </a:extLst>
          </p:cNvPr>
          <p:cNvCxnSpPr/>
          <p:nvPr/>
        </p:nvCxnSpPr>
        <p:spPr>
          <a:xfrm>
            <a:off x="3990109" y="2322378"/>
            <a:ext cx="0" cy="56332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9" name="TextBox 48">
            <a:extLst>
              <a:ext uri="{FF2B5EF4-FFF2-40B4-BE49-F238E27FC236}">
                <a16:creationId xmlns:a16="http://schemas.microsoft.com/office/drawing/2014/main" id="{05556FA5-A0C6-AECC-4013-EC576B5F00EA}"/>
              </a:ext>
            </a:extLst>
          </p:cNvPr>
          <p:cNvSpPr txBox="1"/>
          <p:nvPr/>
        </p:nvSpPr>
        <p:spPr>
          <a:xfrm>
            <a:off x="4018759" y="2477884"/>
            <a:ext cx="550151" cy="246221"/>
          </a:xfrm>
          <a:prstGeom prst="rect">
            <a:avLst/>
          </a:prstGeom>
          <a:noFill/>
        </p:spPr>
        <p:txBody>
          <a:bodyPr wrap="none" rtlCol="0">
            <a:spAutoFit/>
          </a:bodyPr>
          <a:lstStyle/>
          <a:p>
            <a:r>
              <a:rPr lang="en-US" sz="1000" dirty="0"/>
              <a:t>Equity</a:t>
            </a:r>
          </a:p>
        </p:txBody>
      </p:sp>
      <p:cxnSp>
        <p:nvCxnSpPr>
          <p:cNvPr id="50" name="Straight Arrow Connector 49">
            <a:extLst>
              <a:ext uri="{FF2B5EF4-FFF2-40B4-BE49-F238E27FC236}">
                <a16:creationId xmlns:a16="http://schemas.microsoft.com/office/drawing/2014/main" id="{E1E561AD-FEA2-0B27-ECFB-6D81AA4A85F3}"/>
              </a:ext>
            </a:extLst>
          </p:cNvPr>
          <p:cNvCxnSpPr>
            <a:cxnSpLocks/>
          </p:cNvCxnSpPr>
          <p:nvPr/>
        </p:nvCxnSpPr>
        <p:spPr>
          <a:xfrm>
            <a:off x="3990109" y="3138615"/>
            <a:ext cx="0" cy="56332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1" name="TextBox 50">
            <a:extLst>
              <a:ext uri="{FF2B5EF4-FFF2-40B4-BE49-F238E27FC236}">
                <a16:creationId xmlns:a16="http://schemas.microsoft.com/office/drawing/2014/main" id="{6FD47FF6-ECEB-C99B-D5DF-8BF5557FEA65}"/>
              </a:ext>
            </a:extLst>
          </p:cNvPr>
          <p:cNvSpPr txBox="1"/>
          <p:nvPr/>
        </p:nvSpPr>
        <p:spPr>
          <a:xfrm>
            <a:off x="4018759" y="3294121"/>
            <a:ext cx="1675126" cy="400110"/>
          </a:xfrm>
          <a:prstGeom prst="rect">
            <a:avLst/>
          </a:prstGeom>
          <a:noFill/>
        </p:spPr>
        <p:txBody>
          <a:bodyPr wrap="square" rtlCol="0">
            <a:spAutoFit/>
          </a:bodyPr>
          <a:lstStyle/>
          <a:p>
            <a:r>
              <a:rPr lang="en-US" sz="1000" dirty="0"/>
              <a:t>Ordinary shares and preference shares</a:t>
            </a:r>
          </a:p>
        </p:txBody>
      </p:sp>
      <p:cxnSp>
        <p:nvCxnSpPr>
          <p:cNvPr id="53" name="Straight Arrow Connector 52">
            <a:extLst>
              <a:ext uri="{FF2B5EF4-FFF2-40B4-BE49-F238E27FC236}">
                <a16:creationId xmlns:a16="http://schemas.microsoft.com/office/drawing/2014/main" id="{6878556E-18EB-B2BD-DFE1-F4EC8DC23869}"/>
              </a:ext>
            </a:extLst>
          </p:cNvPr>
          <p:cNvCxnSpPr/>
          <p:nvPr/>
        </p:nvCxnSpPr>
        <p:spPr>
          <a:xfrm>
            <a:off x="3985076" y="3901366"/>
            <a:ext cx="0" cy="56332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4" name="TextBox 53">
            <a:extLst>
              <a:ext uri="{FF2B5EF4-FFF2-40B4-BE49-F238E27FC236}">
                <a16:creationId xmlns:a16="http://schemas.microsoft.com/office/drawing/2014/main" id="{4366EBF2-092B-8465-4FB7-51F2E9BDBA2B}"/>
              </a:ext>
            </a:extLst>
          </p:cNvPr>
          <p:cNvSpPr txBox="1"/>
          <p:nvPr/>
        </p:nvSpPr>
        <p:spPr>
          <a:xfrm>
            <a:off x="4013726" y="4056872"/>
            <a:ext cx="1117614" cy="246221"/>
          </a:xfrm>
          <a:prstGeom prst="rect">
            <a:avLst/>
          </a:prstGeom>
          <a:noFill/>
        </p:spPr>
        <p:txBody>
          <a:bodyPr wrap="none" rtlCol="0">
            <a:spAutoFit/>
          </a:bodyPr>
          <a:lstStyle/>
          <a:p>
            <a:r>
              <a:rPr lang="en-US" sz="1000" dirty="0"/>
              <a:t>Ordinary shares</a:t>
            </a:r>
          </a:p>
        </p:txBody>
      </p:sp>
      <p:cxnSp>
        <p:nvCxnSpPr>
          <p:cNvPr id="55" name="Straight Arrow Connector 54">
            <a:extLst>
              <a:ext uri="{FF2B5EF4-FFF2-40B4-BE49-F238E27FC236}">
                <a16:creationId xmlns:a16="http://schemas.microsoft.com/office/drawing/2014/main" id="{0F9BF8F6-112B-0C4D-4868-8D14834EC832}"/>
              </a:ext>
            </a:extLst>
          </p:cNvPr>
          <p:cNvCxnSpPr/>
          <p:nvPr/>
        </p:nvCxnSpPr>
        <p:spPr>
          <a:xfrm>
            <a:off x="3985076" y="4631687"/>
            <a:ext cx="0" cy="56332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6" name="TextBox 55">
            <a:extLst>
              <a:ext uri="{FF2B5EF4-FFF2-40B4-BE49-F238E27FC236}">
                <a16:creationId xmlns:a16="http://schemas.microsoft.com/office/drawing/2014/main" id="{418006A6-7854-A34F-5DE5-73869915A9F6}"/>
              </a:ext>
            </a:extLst>
          </p:cNvPr>
          <p:cNvSpPr txBox="1"/>
          <p:nvPr/>
        </p:nvSpPr>
        <p:spPr>
          <a:xfrm>
            <a:off x="4013726" y="4787193"/>
            <a:ext cx="1117614" cy="246221"/>
          </a:xfrm>
          <a:prstGeom prst="rect">
            <a:avLst/>
          </a:prstGeom>
          <a:noFill/>
        </p:spPr>
        <p:txBody>
          <a:bodyPr wrap="none" rtlCol="0">
            <a:spAutoFit/>
          </a:bodyPr>
          <a:lstStyle/>
          <a:p>
            <a:r>
              <a:rPr lang="en-US" sz="1000" dirty="0"/>
              <a:t>Ordinary shares</a:t>
            </a:r>
          </a:p>
        </p:txBody>
      </p:sp>
      <p:cxnSp>
        <p:nvCxnSpPr>
          <p:cNvPr id="57" name="Straight Arrow Connector 56">
            <a:extLst>
              <a:ext uri="{FF2B5EF4-FFF2-40B4-BE49-F238E27FC236}">
                <a16:creationId xmlns:a16="http://schemas.microsoft.com/office/drawing/2014/main" id="{BB05E68B-68B5-37CC-F23E-0EEFED94753E}"/>
              </a:ext>
            </a:extLst>
          </p:cNvPr>
          <p:cNvCxnSpPr/>
          <p:nvPr/>
        </p:nvCxnSpPr>
        <p:spPr>
          <a:xfrm>
            <a:off x="3985076" y="5480354"/>
            <a:ext cx="0" cy="56332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8" name="TextBox 57">
            <a:extLst>
              <a:ext uri="{FF2B5EF4-FFF2-40B4-BE49-F238E27FC236}">
                <a16:creationId xmlns:a16="http://schemas.microsoft.com/office/drawing/2014/main" id="{53F3A990-6852-8E92-73F1-D8C008A82911}"/>
              </a:ext>
            </a:extLst>
          </p:cNvPr>
          <p:cNvSpPr txBox="1"/>
          <p:nvPr/>
        </p:nvSpPr>
        <p:spPr>
          <a:xfrm>
            <a:off x="4013726" y="5635860"/>
            <a:ext cx="1117614" cy="246221"/>
          </a:xfrm>
          <a:prstGeom prst="rect">
            <a:avLst/>
          </a:prstGeom>
          <a:noFill/>
        </p:spPr>
        <p:txBody>
          <a:bodyPr wrap="none" rtlCol="0">
            <a:spAutoFit/>
          </a:bodyPr>
          <a:lstStyle/>
          <a:p>
            <a:r>
              <a:rPr lang="en-US" sz="1000" dirty="0"/>
              <a:t>Ordinary shares</a:t>
            </a:r>
          </a:p>
        </p:txBody>
      </p:sp>
      <p:sp>
        <p:nvSpPr>
          <p:cNvPr id="2" name="TextBox 1">
            <a:extLst>
              <a:ext uri="{FF2B5EF4-FFF2-40B4-BE49-F238E27FC236}">
                <a16:creationId xmlns:a16="http://schemas.microsoft.com/office/drawing/2014/main" id="{A428C22F-7ED3-4866-0E1E-6FA4BA7D638E}"/>
              </a:ext>
            </a:extLst>
          </p:cNvPr>
          <p:cNvSpPr txBox="1"/>
          <p:nvPr/>
        </p:nvSpPr>
        <p:spPr>
          <a:xfrm>
            <a:off x="770783" y="417258"/>
            <a:ext cx="4113177" cy="738664"/>
          </a:xfrm>
          <a:prstGeom prst="rect">
            <a:avLst/>
          </a:prstGeom>
          <a:noFill/>
        </p:spPr>
        <p:txBody>
          <a:bodyPr wrap="none" rtlCol="0">
            <a:spAutoFit/>
          </a:bodyPr>
          <a:lstStyle/>
          <a:p>
            <a:r>
              <a:rPr lang="en-US" sz="2400" dirty="0"/>
              <a:t>Structure | Pre-Closing steps</a:t>
            </a:r>
          </a:p>
          <a:p>
            <a:r>
              <a:rPr lang="en-US" dirty="0"/>
              <a:t>Funding of Bidco</a:t>
            </a:r>
          </a:p>
        </p:txBody>
      </p:sp>
    </p:spTree>
    <p:extLst>
      <p:ext uri="{BB962C8B-B14F-4D97-AF65-F5344CB8AC3E}">
        <p14:creationId xmlns:p14="http://schemas.microsoft.com/office/powerpoint/2010/main" val="7598115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DC2E17-28B4-253F-C748-11AF401F666D}"/>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3904152B-2D8D-E1B5-3AE8-AD2CABDE5CDD}"/>
              </a:ext>
            </a:extLst>
          </p:cNvPr>
          <p:cNvSpPr txBox="1"/>
          <p:nvPr/>
        </p:nvSpPr>
        <p:spPr>
          <a:xfrm>
            <a:off x="770783" y="417258"/>
            <a:ext cx="4113177" cy="738664"/>
          </a:xfrm>
          <a:prstGeom prst="rect">
            <a:avLst/>
          </a:prstGeom>
          <a:noFill/>
        </p:spPr>
        <p:txBody>
          <a:bodyPr wrap="none" rtlCol="0">
            <a:spAutoFit/>
          </a:bodyPr>
          <a:lstStyle/>
          <a:p>
            <a:r>
              <a:rPr lang="en-US" sz="2400" dirty="0"/>
              <a:t>Structure </a:t>
            </a:r>
            <a:r>
              <a:rPr lang="en-US" sz="2400"/>
              <a:t>| Pre-Closing </a:t>
            </a:r>
            <a:r>
              <a:rPr lang="en-US" sz="2400" dirty="0"/>
              <a:t>steps</a:t>
            </a:r>
          </a:p>
          <a:p>
            <a:r>
              <a:rPr lang="en-US" dirty="0"/>
              <a:t>Funding of Bidco</a:t>
            </a:r>
          </a:p>
        </p:txBody>
      </p:sp>
      <p:sp>
        <p:nvSpPr>
          <p:cNvPr id="2" name="TextBox 1">
            <a:extLst>
              <a:ext uri="{FF2B5EF4-FFF2-40B4-BE49-F238E27FC236}">
                <a16:creationId xmlns:a16="http://schemas.microsoft.com/office/drawing/2014/main" id="{52E6D1BD-04F4-C5EB-06B9-F8520FEE23E5}"/>
              </a:ext>
            </a:extLst>
          </p:cNvPr>
          <p:cNvSpPr txBox="1"/>
          <p:nvPr/>
        </p:nvSpPr>
        <p:spPr>
          <a:xfrm>
            <a:off x="770783" y="1354412"/>
            <a:ext cx="5143499" cy="4339650"/>
          </a:xfrm>
          <a:prstGeom prst="rect">
            <a:avLst/>
          </a:prstGeom>
          <a:noFill/>
        </p:spPr>
        <p:txBody>
          <a:bodyPr wrap="square" rtlCol="0">
            <a:spAutoFit/>
          </a:bodyPr>
          <a:lstStyle/>
          <a:p>
            <a:r>
              <a:rPr lang="en-US" sz="1200" i="1" dirty="0"/>
              <a:t>Luxembourg tax (continued)</a:t>
            </a:r>
          </a:p>
          <a:p>
            <a:pPr marL="171450" indent="-171450">
              <a:buFont typeface="Arial" panose="020B0604020202020204" pitchFamily="34" charset="0"/>
              <a:buChar char="•"/>
            </a:pPr>
            <a:r>
              <a:rPr lang="en-US" sz="1200" dirty="0"/>
              <a:t>The funding of Alpha </a:t>
            </a:r>
            <a:r>
              <a:rPr lang="en-US" sz="1200" dirty="0" err="1"/>
              <a:t>Luxco</a:t>
            </a:r>
            <a:r>
              <a:rPr lang="en-US" sz="1200" dirty="0"/>
              <a:t> via an equity contribution should not trigger material adverse Luxembourg tax consequences.</a:t>
            </a:r>
          </a:p>
          <a:p>
            <a:pPr marL="171450" indent="-171450">
              <a:buFont typeface="Arial" panose="020B0604020202020204" pitchFamily="34" charset="0"/>
              <a:buChar char="•"/>
            </a:pPr>
            <a:r>
              <a:rPr lang="en-US" sz="1200" dirty="0"/>
              <a:t>A portion of the equity could be allocated to share premium in line with a 10:90 ratio (i.e. minimum 10% allocated to share capital and maximum 90% allocated to share premium).</a:t>
            </a:r>
          </a:p>
          <a:p>
            <a:pPr marL="171450" indent="-171450">
              <a:buFont typeface="Arial" panose="020B0604020202020204" pitchFamily="34" charset="0"/>
              <a:buChar char="•"/>
            </a:pPr>
            <a:r>
              <a:rPr lang="en-US" sz="1200" dirty="0"/>
              <a:t>﻿﻿Provided that the </a:t>
            </a:r>
            <a:r>
              <a:rPr lang="en-US" sz="1200" dirty="0" err="1"/>
              <a:t>Luxco</a:t>
            </a:r>
            <a:r>
              <a:rPr lang="en-US" sz="1200" dirty="0"/>
              <a:t> equity characteristics (e.g. no pre-determined maturity, stapling, right to the annual profits and/or liquidation proceeds, etc.), the preference shares subscribed for by Alpha </a:t>
            </a:r>
            <a:r>
              <a:rPr lang="en-US" sz="1200" dirty="0" err="1"/>
              <a:t>Luxco</a:t>
            </a:r>
            <a:r>
              <a:rPr lang="en-US" sz="1200" dirty="0"/>
              <a:t> should be considered as equity instruments for Luxembourg tax purposes.</a:t>
            </a:r>
          </a:p>
          <a:p>
            <a:pPr marL="171450" indent="-171450">
              <a:buFont typeface="Arial" panose="020B0604020202020204" pitchFamily="34" charset="0"/>
              <a:buChar char="•"/>
            </a:pPr>
            <a:r>
              <a:rPr lang="en-US" sz="1200" dirty="0"/>
              <a:t>﻿﻿The terms and conditions of the preference shares should be reviewed from a Luxembourg tax perspective before execution to confirm their equity classification.</a:t>
            </a:r>
          </a:p>
          <a:p>
            <a:pPr marL="171450" indent="-171450">
              <a:buFont typeface="Arial" panose="020B0604020202020204" pitchFamily="34" charset="0"/>
              <a:buChar char="•"/>
            </a:pPr>
            <a:r>
              <a:rPr lang="en-US" sz="1200" dirty="0"/>
              <a:t>﻿﻿A Luxembourg company should be adequately funded with respect to its shareholding activities. At this stage, we understand that the financing of the shareholding activity undertaken by Alpha </a:t>
            </a:r>
            <a:r>
              <a:rPr lang="en-US" sz="1200" dirty="0" err="1"/>
              <a:t>Luxco</a:t>
            </a:r>
            <a:r>
              <a:rPr lang="en-US" sz="1200" dirty="0"/>
              <a:t> is to be be fully financed by means of equity. As a result, Alpha </a:t>
            </a:r>
            <a:r>
              <a:rPr lang="en-US" sz="1200" dirty="0" err="1"/>
              <a:t>Luxco</a:t>
            </a:r>
            <a:r>
              <a:rPr lang="en-US" sz="1200" dirty="0"/>
              <a:t> should be considered as adequately </a:t>
            </a:r>
            <a:r>
              <a:rPr lang="en-US" sz="1200" dirty="0" err="1"/>
              <a:t>capitalised</a:t>
            </a:r>
            <a:r>
              <a:rPr lang="en-US" sz="1200" dirty="0"/>
              <a:t>.</a:t>
            </a:r>
          </a:p>
          <a:p>
            <a:pPr marL="171450" indent="-171450">
              <a:buFont typeface="Arial" panose="020B0604020202020204" pitchFamily="34" charset="0"/>
              <a:buChar char="•"/>
            </a:pPr>
            <a:r>
              <a:rPr lang="en-US" sz="1200" dirty="0"/>
              <a:t>﻿﻿Note that if Alpha </a:t>
            </a:r>
            <a:r>
              <a:rPr lang="en-US" sz="1200" dirty="0" err="1"/>
              <a:t>Luxco</a:t>
            </a:r>
            <a:r>
              <a:rPr lang="en-US" sz="1200" dirty="0"/>
              <a:t> were instead to be financed with a mixture of equity and intra-group debt at arm's length, a debt capacity analysis should be performed to support the quantum of shareholding-related debt borrowed.</a:t>
            </a:r>
          </a:p>
        </p:txBody>
      </p:sp>
    </p:spTree>
    <p:extLst>
      <p:ext uri="{BB962C8B-B14F-4D97-AF65-F5344CB8AC3E}">
        <p14:creationId xmlns:p14="http://schemas.microsoft.com/office/powerpoint/2010/main" val="1753412086"/>
      </p:ext>
    </p:extLst>
  </p:cSld>
  <p:clrMapOvr>
    <a:masterClrMapping/>
  </p:clrMapOvr>
</p:sld>
</file>

<file path=ppt/theme/theme1.xml><?xml version="1.0" encoding="utf-8"?>
<a:theme xmlns:a="http://schemas.openxmlformats.org/drawingml/2006/main" name="PebbleVTI">
  <a:themeElements>
    <a:clrScheme name="AnalogousFromLightSeedRightStep">
      <a:dk1>
        <a:srgbClr val="000000"/>
      </a:dk1>
      <a:lt1>
        <a:srgbClr val="FFFFFF"/>
      </a:lt1>
      <a:dk2>
        <a:srgbClr val="243341"/>
      </a:dk2>
      <a:lt2>
        <a:srgbClr val="E8E2E7"/>
      </a:lt2>
      <a:accent1>
        <a:srgbClr val="7DAD88"/>
      </a:accent1>
      <a:accent2>
        <a:srgbClr val="6FAC96"/>
      </a:accent2>
      <a:accent3>
        <a:srgbClr val="7DA9AC"/>
      </a:accent3>
      <a:accent4>
        <a:srgbClr val="7B9EBE"/>
      </a:accent4>
      <a:accent5>
        <a:srgbClr val="9399CA"/>
      </a:accent5>
      <a:accent6>
        <a:srgbClr val="8F7BBE"/>
      </a:accent6>
      <a:hlink>
        <a:srgbClr val="AE699F"/>
      </a:hlink>
      <a:folHlink>
        <a:srgbClr val="7F7F7F"/>
      </a:folHlink>
    </a:clrScheme>
    <a:fontScheme name="Custom 4">
      <a:majorFont>
        <a:latin typeface="Sitka Subheading"/>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ebbleVTI" id="{8B4DB91D-6BB4-4BA3-973A-733D3AF2680E}" vid="{9A19CF0D-2077-4BF4-BAA5-86934C336D59}"/>
    </a:ext>
  </a:extLst>
</a:theme>
</file>

<file path=docProps/app.xml><?xml version="1.0" encoding="utf-8"?>
<Properties xmlns="http://schemas.openxmlformats.org/officeDocument/2006/extended-properties" xmlns:vt="http://schemas.openxmlformats.org/officeDocument/2006/docPropsVTypes">
  <TotalTime>111</TotalTime>
  <Words>973</Words>
  <Application>Microsoft Macintosh PowerPoint</Application>
  <PresentationFormat>Widescreen</PresentationFormat>
  <Paragraphs>93</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Avenir Next LT Pro</vt:lpstr>
      <vt:lpstr>Avenir Next LT Pro Light</vt:lpstr>
      <vt:lpstr>Sitka Subheading</vt:lpstr>
      <vt:lpstr>PebbleVTI</vt:lpstr>
      <vt:lpstr>Project Alpha Lead Partner Luca Pacioli</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Jack Mander</dc:creator>
  <cp:lastModifiedBy>Alex Bartlam</cp:lastModifiedBy>
  <cp:revision>23</cp:revision>
  <dcterms:created xsi:type="dcterms:W3CDTF">2025-01-22T18:36:06Z</dcterms:created>
  <dcterms:modified xsi:type="dcterms:W3CDTF">2025-02-09T19:51:38Z</dcterms:modified>
</cp:coreProperties>
</file>