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4"/>
  </p:normalViewPr>
  <p:slideViewPr>
    <p:cSldViewPr snapToGrid="0">
      <p:cViewPr varScale="1">
        <p:scale>
          <a:sx n="92" d="100"/>
          <a:sy n="92" d="100"/>
        </p:scale>
        <p:origin x="1320"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CCC82D-66E0-D04D-AC4E-0F2E4A221B5B}" type="datetimeFigureOut">
              <a:rPr lang="en-US" smtClean="0"/>
              <a:t>2/9/25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852637-65DC-B84F-B2FE-65510A2328E3}" type="slidenum">
              <a:rPr lang="en-US" smtClean="0"/>
              <a:t>‹#›</a:t>
            </a:fld>
            <a:endParaRPr lang="en-US"/>
          </a:p>
        </p:txBody>
      </p:sp>
    </p:spTree>
    <p:extLst>
      <p:ext uri="{BB962C8B-B14F-4D97-AF65-F5344CB8AC3E}">
        <p14:creationId xmlns:p14="http://schemas.microsoft.com/office/powerpoint/2010/main" val="3254595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852637-65DC-B84F-B2FE-65510A2328E3}" type="slidenum">
              <a:rPr lang="en-US" smtClean="0"/>
              <a:t>2</a:t>
            </a:fld>
            <a:endParaRPr lang="en-US"/>
          </a:p>
        </p:txBody>
      </p:sp>
    </p:spTree>
    <p:extLst>
      <p:ext uri="{BB962C8B-B14F-4D97-AF65-F5344CB8AC3E}">
        <p14:creationId xmlns:p14="http://schemas.microsoft.com/office/powerpoint/2010/main" val="3978904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2/9/25</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72849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2/9/25</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79954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2/9/25</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0812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2/9/25</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21489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2/9/25</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55306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2/9/25</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07937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2/9/25</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15869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2/9/25</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34618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2/9/25</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17359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2/9/25</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95782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2/9/25</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91682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2/9/25</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3710404858"/>
      </p:ext>
    </p:extLst>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9" r:id="rId6"/>
    <p:sldLayoutId id="2147483694" r:id="rId7"/>
    <p:sldLayoutId id="2147483695" r:id="rId8"/>
    <p:sldLayoutId id="2147483696" r:id="rId9"/>
    <p:sldLayoutId id="2147483698"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C136ED17-3E70-63C0-44D1-839A84DF6F0C}"/>
              </a:ext>
            </a:extLst>
          </p:cNvPr>
          <p:cNvSpPr>
            <a:spLocks noGrp="1"/>
          </p:cNvSpPr>
          <p:nvPr>
            <p:ph type="ctrTitle"/>
          </p:nvPr>
        </p:nvSpPr>
        <p:spPr>
          <a:xfrm>
            <a:off x="6096000" y="1524000"/>
            <a:ext cx="6095998" cy="2286000"/>
          </a:xfrm>
        </p:spPr>
        <p:txBody>
          <a:bodyPr>
            <a:normAutofit fontScale="90000"/>
          </a:bodyPr>
          <a:lstStyle/>
          <a:p>
            <a:pPr algn="l"/>
            <a:r>
              <a:rPr lang="en-US" sz="4400" dirty="0"/>
              <a:t>Project Bravo</a:t>
            </a:r>
            <a:br>
              <a:rPr lang="en-US" sz="4400" dirty="0"/>
            </a:br>
            <a:r>
              <a:rPr lang="en-US" sz="4400" dirty="0"/>
              <a:t>Lead Partner Luca Pacioli</a:t>
            </a:r>
            <a:br>
              <a:rPr lang="en-US" sz="4400" dirty="0"/>
            </a:br>
            <a:endParaRPr lang="en-US" sz="4400" dirty="0"/>
          </a:p>
        </p:txBody>
      </p:sp>
      <p:sp>
        <p:nvSpPr>
          <p:cNvPr id="3" name="Subtitle 2">
            <a:extLst>
              <a:ext uri="{FF2B5EF4-FFF2-40B4-BE49-F238E27FC236}">
                <a16:creationId xmlns:a16="http://schemas.microsoft.com/office/drawing/2014/main" id="{245976AC-0BFD-54BD-45B5-6ACB198E889A}"/>
              </a:ext>
            </a:extLst>
          </p:cNvPr>
          <p:cNvSpPr>
            <a:spLocks noGrp="1"/>
          </p:cNvSpPr>
          <p:nvPr>
            <p:ph type="subTitle" idx="1"/>
          </p:nvPr>
        </p:nvSpPr>
        <p:spPr>
          <a:xfrm>
            <a:off x="6096000" y="4571999"/>
            <a:ext cx="5334000" cy="1524000"/>
          </a:xfrm>
        </p:spPr>
        <p:txBody>
          <a:bodyPr>
            <a:normAutofit/>
          </a:bodyPr>
          <a:lstStyle/>
          <a:p>
            <a:pPr algn="l"/>
            <a:r>
              <a:rPr lang="en-US" dirty="0"/>
              <a:t>The joint-venture acquisition of a UK Target Group, using a Jersey incorporated acquisition stack</a:t>
            </a:r>
          </a:p>
        </p:txBody>
      </p:sp>
      <p:pic>
        <p:nvPicPr>
          <p:cNvPr id="4" name="Picture 3" descr="Colourful patterns on the sky">
            <a:extLst>
              <a:ext uri="{FF2B5EF4-FFF2-40B4-BE49-F238E27FC236}">
                <a16:creationId xmlns:a16="http://schemas.microsoft.com/office/drawing/2014/main" id="{4711396A-8E36-9650-8733-A103ECA57946}"/>
              </a:ext>
            </a:extLst>
          </p:cNvPr>
          <p:cNvPicPr>
            <a:picLocks noChangeAspect="1"/>
          </p:cNvPicPr>
          <p:nvPr/>
        </p:nvPicPr>
        <p:blipFill>
          <a:blip r:embed="rId2"/>
          <a:srcRect l="14078" r="27798"/>
          <a:stretch/>
        </p:blipFill>
        <p:spPr>
          <a:xfrm>
            <a:off x="2" y="732510"/>
            <a:ext cx="5333999" cy="6125491"/>
          </a:xfrm>
          <a:custGeom>
            <a:avLst/>
            <a:gdLst/>
            <a:ahLst/>
            <a:cxnLst/>
            <a:rect l="l" t="t" r="r" b="b"/>
            <a:pathLst>
              <a:path w="5333999" h="6125491">
                <a:moveTo>
                  <a:pt x="0" y="0"/>
                </a:moveTo>
                <a:lnTo>
                  <a:pt x="201347" y="12133"/>
                </a:lnTo>
                <a:cubicBezTo>
                  <a:pt x="834520" y="59989"/>
                  <a:pt x="1489622" y="165274"/>
                  <a:pt x="2149412" y="288819"/>
                </a:cubicBezTo>
                <a:cubicBezTo>
                  <a:pt x="4194087" y="671477"/>
                  <a:pt x="4738431" y="1884930"/>
                  <a:pt x="5125148" y="3309606"/>
                </a:cubicBezTo>
                <a:cubicBezTo>
                  <a:pt x="5383961" y="4263563"/>
                  <a:pt x="5599841" y="5130569"/>
                  <a:pt x="4496734" y="5829050"/>
                </a:cubicBezTo>
                <a:cubicBezTo>
                  <a:pt x="4342061" y="5927011"/>
                  <a:pt x="4177261" y="6012425"/>
                  <a:pt x="4005032" y="6088102"/>
                </a:cubicBezTo>
                <a:lnTo>
                  <a:pt x="3915032" y="6125491"/>
                </a:lnTo>
                <a:lnTo>
                  <a:pt x="0" y="6125491"/>
                </a:lnTo>
                <a:close/>
              </a:path>
            </a:pathLst>
          </a:custGeom>
        </p:spPr>
      </p:pic>
      <p:sp>
        <p:nvSpPr>
          <p:cNvPr id="11" name="Freeform: Shape 10">
            <a:extLst>
              <a:ext uri="{FF2B5EF4-FFF2-40B4-BE49-F238E27FC236}">
                <a16:creationId xmlns:a16="http://schemas.microsoft.com/office/drawing/2014/main" id="{4EB7CBBE-178B-4DB3-AD92-DED458BAE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52425"/>
            <a:ext cx="5185830" cy="65055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Tree>
    <p:extLst>
      <p:ext uri="{BB962C8B-B14F-4D97-AF65-F5344CB8AC3E}">
        <p14:creationId xmlns:p14="http://schemas.microsoft.com/office/powerpoint/2010/main" val="1646416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Freeform: Shape 16">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8" name="Freeform: Shape 18">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30" name="Freeform: Shape 20">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31" name="Rectangle 30">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5" name="Freeform: Shape 24">
            <a:extLst>
              <a:ext uri="{FF2B5EF4-FFF2-40B4-BE49-F238E27FC236}">
                <a16:creationId xmlns:a16="http://schemas.microsoft.com/office/drawing/2014/main" id="{00572931-961B-4A48-8B38-E9A9DB6E8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Avenir Next LT Pro" panose="020B0504020202020204" pitchFamily="34" charset="0"/>
            </a:endParaRPr>
          </a:p>
        </p:txBody>
      </p:sp>
      <p:sp>
        <p:nvSpPr>
          <p:cNvPr id="27" name="Freeform: Shape 26">
            <a:extLst>
              <a:ext uri="{FF2B5EF4-FFF2-40B4-BE49-F238E27FC236}">
                <a16:creationId xmlns:a16="http://schemas.microsoft.com/office/drawing/2014/main" id="{0F29AAD2-96E3-4A6F-9A5E-B6B9E7E11E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3906" y="5720962"/>
            <a:ext cx="4228094" cy="1137038"/>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500">
              <a:solidFill>
                <a:schemeClr val="bg1"/>
              </a:solidFill>
              <a:latin typeface="Avenir Next LT Pro" panose="020B0504020202020204" pitchFamily="34" charset="0"/>
            </a:endParaRPr>
          </a:p>
        </p:txBody>
      </p:sp>
      <p:sp>
        <p:nvSpPr>
          <p:cNvPr id="29" name="Freeform: Shape 28">
            <a:extLst>
              <a:ext uri="{FF2B5EF4-FFF2-40B4-BE49-F238E27FC236}">
                <a16:creationId xmlns:a16="http://schemas.microsoft.com/office/drawing/2014/main" id="{4EC84841-2631-44D2-A01B-6AF0CF7F7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3921" y="5620196"/>
            <a:ext cx="5038078" cy="1237805"/>
          </a:xfrm>
          <a:custGeom>
            <a:avLst/>
            <a:gdLst>
              <a:gd name="connsiteX0" fmla="*/ 1576991 w 5038078"/>
              <a:gd name="connsiteY0" fmla="*/ 210 h 1238015"/>
              <a:gd name="connsiteX1" fmla="*/ 3403320 w 5038078"/>
              <a:gd name="connsiteY1" fmla="*/ 272125 h 1238015"/>
              <a:gd name="connsiteX2" fmla="*/ 4672870 w 5038078"/>
              <a:gd name="connsiteY2" fmla="*/ 693604 h 1238015"/>
              <a:gd name="connsiteX3" fmla="*/ 5038078 w 5038078"/>
              <a:gd name="connsiteY3" fmla="*/ 795929 h 1238015"/>
              <a:gd name="connsiteX4" fmla="*/ 5038078 w 5038078"/>
              <a:gd name="connsiteY4" fmla="*/ 1238015 h 1238015"/>
              <a:gd name="connsiteX5" fmla="*/ 0 w 5038078"/>
              <a:gd name="connsiteY5" fmla="*/ 1238015 h 1238015"/>
              <a:gd name="connsiteX6" fmla="*/ 19230 w 5038078"/>
              <a:gd name="connsiteY6" fmla="*/ 1159819 h 1238015"/>
              <a:gd name="connsiteX7" fmla="*/ 382219 w 5038078"/>
              <a:gd name="connsiteY7" fmla="*/ 334180 h 1238015"/>
              <a:gd name="connsiteX8" fmla="*/ 1315784 w 5038078"/>
              <a:gd name="connsiteY8" fmla="*/ 1388 h 1238015"/>
              <a:gd name="connsiteX9" fmla="*/ 1576991 w 5038078"/>
              <a:gd name="connsiteY9" fmla="*/ 210 h 123801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049689"/>
              <a:gd name="connsiteY0" fmla="*/ 1237805 h 1423588"/>
              <a:gd name="connsiteX1" fmla="*/ 19230 w 5049689"/>
              <a:gd name="connsiteY1" fmla="*/ 1159609 h 1423588"/>
              <a:gd name="connsiteX2" fmla="*/ 382219 w 5049689"/>
              <a:gd name="connsiteY2" fmla="*/ 333970 h 1423588"/>
              <a:gd name="connsiteX3" fmla="*/ 1315784 w 5049689"/>
              <a:gd name="connsiteY3" fmla="*/ 1178 h 1423588"/>
              <a:gd name="connsiteX4" fmla="*/ 1576991 w 5049689"/>
              <a:gd name="connsiteY4" fmla="*/ 0 h 1423588"/>
              <a:gd name="connsiteX5" fmla="*/ 3403320 w 5049689"/>
              <a:gd name="connsiteY5" fmla="*/ 271915 h 1423588"/>
              <a:gd name="connsiteX6" fmla="*/ 4672870 w 5049689"/>
              <a:gd name="connsiteY6" fmla="*/ 693394 h 1423588"/>
              <a:gd name="connsiteX7" fmla="*/ 5038078 w 5049689"/>
              <a:gd name="connsiteY7" fmla="*/ 795719 h 1423588"/>
              <a:gd name="connsiteX8" fmla="*/ 5049689 w 5049689"/>
              <a:gd name="connsiteY8" fmla="*/ 1423588 h 1423588"/>
              <a:gd name="connsiteX0" fmla="*/ 0 w 5038078"/>
              <a:gd name="connsiteY0" fmla="*/ 1237805 h 1237805"/>
              <a:gd name="connsiteX1" fmla="*/ 19230 w 5038078"/>
              <a:gd name="connsiteY1" fmla="*/ 1159609 h 1237805"/>
              <a:gd name="connsiteX2" fmla="*/ 382219 w 5038078"/>
              <a:gd name="connsiteY2" fmla="*/ 333970 h 1237805"/>
              <a:gd name="connsiteX3" fmla="*/ 1315784 w 5038078"/>
              <a:gd name="connsiteY3" fmla="*/ 1178 h 1237805"/>
              <a:gd name="connsiteX4" fmla="*/ 1576991 w 5038078"/>
              <a:gd name="connsiteY4" fmla="*/ 0 h 1237805"/>
              <a:gd name="connsiteX5" fmla="*/ 3403320 w 5038078"/>
              <a:gd name="connsiteY5" fmla="*/ 271915 h 1237805"/>
              <a:gd name="connsiteX6" fmla="*/ 4672870 w 5038078"/>
              <a:gd name="connsiteY6" fmla="*/ 693394 h 1237805"/>
              <a:gd name="connsiteX7" fmla="*/ 5038078 w 5038078"/>
              <a:gd name="connsiteY7" fmla="*/ 795719 h 123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8078" h="1237805">
                <a:moveTo>
                  <a:pt x="0" y="1237805"/>
                </a:moveTo>
                <a:lnTo>
                  <a:pt x="19230" y="1159609"/>
                </a:lnTo>
                <a:cubicBezTo>
                  <a:pt x="96961" y="850027"/>
                  <a:pt x="191605" y="533778"/>
                  <a:pt x="382219" y="333970"/>
                </a:cubicBezTo>
                <a:cubicBezTo>
                  <a:pt x="619171" y="85526"/>
                  <a:pt x="977934" y="5774"/>
                  <a:pt x="1315784" y="1178"/>
                </a:cubicBezTo>
                <a:lnTo>
                  <a:pt x="1576991" y="0"/>
                </a:lnTo>
                <a:cubicBezTo>
                  <a:pt x="2190813" y="3698"/>
                  <a:pt x="2830589" y="57744"/>
                  <a:pt x="3403320" y="271915"/>
                </a:cubicBezTo>
                <a:cubicBezTo>
                  <a:pt x="3828046" y="430728"/>
                  <a:pt x="4248519" y="568281"/>
                  <a:pt x="4672870" y="693394"/>
                </a:cubicBezTo>
                <a:lnTo>
                  <a:pt x="5038078" y="795719"/>
                </a:lnTo>
              </a:path>
            </a:pathLst>
          </a:cu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cap="none" spc="0" normalizeH="0" baseline="0">
              <a:ln>
                <a:noFill/>
              </a:ln>
              <a:solidFill>
                <a:prstClr val="white"/>
              </a:solidFill>
              <a:effectLst/>
              <a:uLnTx/>
              <a:uFillTx/>
              <a:latin typeface="Avenir Next LT Pro Light"/>
            </a:endParaRPr>
          </a:p>
        </p:txBody>
      </p:sp>
      <p:sp>
        <p:nvSpPr>
          <p:cNvPr id="4" name="TextBox 3">
            <a:extLst>
              <a:ext uri="{FF2B5EF4-FFF2-40B4-BE49-F238E27FC236}">
                <a16:creationId xmlns:a16="http://schemas.microsoft.com/office/drawing/2014/main" id="{53E31BC4-4CA7-5D73-7765-8ECFF9A67369}"/>
              </a:ext>
            </a:extLst>
          </p:cNvPr>
          <p:cNvSpPr txBox="1"/>
          <p:nvPr/>
        </p:nvSpPr>
        <p:spPr>
          <a:xfrm>
            <a:off x="6277719" y="1354412"/>
            <a:ext cx="5143499" cy="4893647"/>
          </a:xfrm>
          <a:prstGeom prst="rect">
            <a:avLst/>
          </a:prstGeom>
          <a:noFill/>
        </p:spPr>
        <p:txBody>
          <a:bodyPr wrap="square" rtlCol="0">
            <a:spAutoFit/>
          </a:bodyPr>
          <a:lstStyle/>
          <a:p>
            <a:r>
              <a:rPr lang="en-GB" sz="1200" b="1" dirty="0">
                <a:effectLst/>
                <a:latin typeface="Helvetica" pitchFamily="2" charset="0"/>
              </a:rPr>
              <a:t>Steps</a:t>
            </a:r>
          </a:p>
          <a:p>
            <a:pPr marL="285750" indent="-285750">
              <a:buFont typeface="+mj-lt"/>
              <a:buAutoNum type="arabicPeriod"/>
            </a:pPr>
            <a:r>
              <a:rPr lang="en-GB" sz="1200" dirty="0"/>
              <a:t>﻿﻿﻿</a:t>
            </a:r>
            <a:r>
              <a:rPr lang="en-GB" sz="1200" dirty="0" err="1"/>
              <a:t>StarFund</a:t>
            </a:r>
            <a:r>
              <a:rPr lang="en-GB" sz="1200" dirty="0"/>
              <a:t> SPV and </a:t>
            </a:r>
            <a:r>
              <a:rPr lang="en-GB" sz="1200" dirty="0" err="1"/>
              <a:t>EarthFund</a:t>
            </a:r>
            <a:r>
              <a:rPr lang="en-GB" sz="1200" dirty="0"/>
              <a:t> SPV establishes a new Jersey incorporated and UK tax resident entity, </a:t>
            </a:r>
            <a:r>
              <a:rPr lang="en-GB" sz="1200" dirty="0" err="1"/>
              <a:t>JVCo</a:t>
            </a:r>
            <a:r>
              <a:rPr lang="en-GB" sz="1200" dirty="0"/>
              <a:t>, with 100 ordinary shares, each with a nominal value of £0.01.</a:t>
            </a:r>
          </a:p>
          <a:p>
            <a:pPr marL="285750" indent="-285750">
              <a:buFont typeface="+mj-lt"/>
              <a:buAutoNum type="arabicPeriod"/>
            </a:pPr>
            <a:r>
              <a:rPr lang="en-GB" sz="1200" dirty="0"/>
              <a:t>﻿﻿﻿</a:t>
            </a:r>
            <a:r>
              <a:rPr lang="en-GB" sz="1200" dirty="0" err="1"/>
              <a:t>JVCo</a:t>
            </a:r>
            <a:r>
              <a:rPr lang="en-GB" sz="1200" dirty="0"/>
              <a:t> establishes a new Jersey incorporated and UK tax resident entity, JV Bidco, with 100 ordinary shares, each with a nominal value of £0.01.</a:t>
            </a:r>
          </a:p>
          <a:p>
            <a:pPr marL="285750" indent="-285750">
              <a:buFont typeface="+mj-lt"/>
              <a:buAutoNum type="arabicPeriod"/>
            </a:pPr>
            <a:endParaRPr lang="en-GB" sz="1200" dirty="0"/>
          </a:p>
          <a:p>
            <a:r>
              <a:rPr lang="en-GB" sz="1200" b="1" dirty="0">
                <a:effectLst/>
                <a:latin typeface="Helvetica" pitchFamily="2" charset="0"/>
              </a:rPr>
              <a:t>Notes</a:t>
            </a:r>
          </a:p>
          <a:p>
            <a:r>
              <a:rPr lang="en-GB" sz="1200" i="1" dirty="0">
                <a:effectLst/>
                <a:latin typeface="Helvetica" pitchFamily="2" charset="0"/>
              </a:rPr>
              <a:t>General</a:t>
            </a:r>
          </a:p>
          <a:p>
            <a:pPr marL="171450" indent="-171450">
              <a:buFont typeface="Arial" panose="020B0604020202020204" pitchFamily="34" charset="0"/>
              <a:buChar char="•"/>
            </a:pPr>
            <a:r>
              <a:rPr lang="en-GB" sz="1200" dirty="0"/>
              <a:t>﻿﻿We understand from you that this step will take place prior to signing of the SPA in respect of the Transaction ("Signing").</a:t>
            </a:r>
          </a:p>
          <a:p>
            <a:pPr marL="171450" indent="-171450">
              <a:buFont typeface="Arial" panose="020B0604020202020204" pitchFamily="34" charset="0"/>
              <a:buChar char="•"/>
            </a:pPr>
            <a:r>
              <a:rPr lang="en-GB" sz="1200" dirty="0"/>
              <a:t>﻿﻿Jersey incorporated entities are commonly used to facilitate investment in UK infrastructure companies due, in part, to the commercial requirement to repatriate cash on an ongoing basis (which is supported by Jersey company law provisions).</a:t>
            </a:r>
          </a:p>
          <a:p>
            <a:endParaRPr lang="en-GB" sz="1200" dirty="0"/>
          </a:p>
          <a:p>
            <a:r>
              <a:rPr lang="en-GB" sz="1200" i="1" dirty="0"/>
              <a:t>UK Tax</a:t>
            </a:r>
          </a:p>
          <a:p>
            <a:pPr marL="171450" indent="-171450">
              <a:buFont typeface="Arial" panose="020B0604020202020204" pitchFamily="34" charset="0"/>
              <a:buChar char="•"/>
            </a:pPr>
            <a:r>
              <a:rPr lang="en-GB" sz="1200" dirty="0"/>
              <a:t>﻿﻿</a:t>
            </a:r>
            <a:r>
              <a:rPr lang="en-GB" sz="1200" dirty="0" err="1"/>
              <a:t>JVCo</a:t>
            </a:r>
            <a:r>
              <a:rPr lang="en-GB" sz="1200" dirty="0"/>
              <a:t> and JV Bidco need to be centrally managed and controlled in the UK only such that they are treated as solely tax resident in the UK. Please refer to Appendix A2 for further considerations regarding UK tax residency and board composition.</a:t>
            </a:r>
          </a:p>
          <a:p>
            <a:pPr marL="171450" indent="-171450">
              <a:buFont typeface="Arial" panose="020B0604020202020204" pitchFamily="34" charset="0"/>
              <a:buChar char="•"/>
            </a:pPr>
            <a:r>
              <a:rPr lang="en-GB" sz="1200" dirty="0"/>
              <a:t>﻿﻿It should be possible to manage </a:t>
            </a:r>
            <a:r>
              <a:rPr lang="en-GB" sz="1200" dirty="0" err="1"/>
              <a:t>JVCo</a:t>
            </a:r>
            <a:r>
              <a:rPr lang="en-GB" sz="1200" dirty="0"/>
              <a:t> and JV Bidco such that no adverse tax implications arise in relation to the UK Dual Resident Investment Company</a:t>
            </a:r>
            <a:br>
              <a:rPr lang="en-GB" sz="1200" dirty="0"/>
            </a:br>
            <a:r>
              <a:rPr lang="en-GB" sz="1200" dirty="0"/>
              <a:t>("DRIC") rules (</a:t>
            </a:r>
            <a:r>
              <a:rPr lang="en-GB" sz="1200" dirty="0" err="1"/>
              <a:t>eg</a:t>
            </a:r>
            <a:r>
              <a:rPr lang="en-GB" sz="1200" dirty="0"/>
              <a:t> loss of UK group and consortium relief).</a:t>
            </a:r>
          </a:p>
        </p:txBody>
      </p:sp>
      <p:sp>
        <p:nvSpPr>
          <p:cNvPr id="6" name="Rectangle 5">
            <a:extLst>
              <a:ext uri="{FF2B5EF4-FFF2-40B4-BE49-F238E27FC236}">
                <a16:creationId xmlns:a16="http://schemas.microsoft.com/office/drawing/2014/main" id="{63E81906-0A16-7B91-AE7F-C3F11A55F70E}"/>
              </a:ext>
            </a:extLst>
          </p:cNvPr>
          <p:cNvSpPr/>
          <p:nvPr/>
        </p:nvSpPr>
        <p:spPr>
          <a:xfrm>
            <a:off x="2442728" y="3326431"/>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err="1"/>
              <a:t>JVCo</a:t>
            </a:r>
            <a:r>
              <a:rPr lang="en-US" sz="1000" dirty="0"/>
              <a:t> </a:t>
            </a:r>
          </a:p>
          <a:p>
            <a:pPr algn="ctr"/>
            <a:r>
              <a:rPr lang="en-US" sz="1000" dirty="0"/>
              <a:t>(UK)</a:t>
            </a:r>
          </a:p>
        </p:txBody>
      </p:sp>
      <p:sp>
        <p:nvSpPr>
          <p:cNvPr id="14" name="Rectangle 13">
            <a:extLst>
              <a:ext uri="{FF2B5EF4-FFF2-40B4-BE49-F238E27FC236}">
                <a16:creationId xmlns:a16="http://schemas.microsoft.com/office/drawing/2014/main" id="{0E773894-FAF2-47E4-CAEF-6CB2E46C7287}"/>
              </a:ext>
            </a:extLst>
          </p:cNvPr>
          <p:cNvSpPr/>
          <p:nvPr/>
        </p:nvSpPr>
        <p:spPr>
          <a:xfrm>
            <a:off x="1653039" y="2400320"/>
            <a:ext cx="1140044" cy="570016"/>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Investor I SPV</a:t>
            </a:r>
          </a:p>
        </p:txBody>
      </p:sp>
      <p:sp>
        <p:nvSpPr>
          <p:cNvPr id="59" name="TextBox 58">
            <a:extLst>
              <a:ext uri="{FF2B5EF4-FFF2-40B4-BE49-F238E27FC236}">
                <a16:creationId xmlns:a16="http://schemas.microsoft.com/office/drawing/2014/main" id="{297E3018-1235-F00D-E4B7-F1404209BF25}"/>
              </a:ext>
            </a:extLst>
          </p:cNvPr>
          <p:cNvSpPr txBox="1"/>
          <p:nvPr/>
        </p:nvSpPr>
        <p:spPr>
          <a:xfrm>
            <a:off x="770782" y="441009"/>
            <a:ext cx="4113177" cy="738664"/>
          </a:xfrm>
          <a:prstGeom prst="rect">
            <a:avLst/>
          </a:prstGeom>
          <a:noFill/>
        </p:spPr>
        <p:txBody>
          <a:bodyPr wrap="none" rtlCol="0">
            <a:spAutoFit/>
          </a:bodyPr>
          <a:lstStyle/>
          <a:p>
            <a:r>
              <a:rPr lang="en-US" sz="2400" dirty="0"/>
              <a:t>Structure | Pre-Closing steps</a:t>
            </a:r>
          </a:p>
          <a:p>
            <a:r>
              <a:rPr lang="en-US" dirty="0"/>
              <a:t>Establishing the acquisition structure </a:t>
            </a:r>
          </a:p>
        </p:txBody>
      </p:sp>
      <p:sp>
        <p:nvSpPr>
          <p:cNvPr id="12" name="Rectangle 11">
            <a:extLst>
              <a:ext uri="{FF2B5EF4-FFF2-40B4-BE49-F238E27FC236}">
                <a16:creationId xmlns:a16="http://schemas.microsoft.com/office/drawing/2014/main" id="{EBD5DD29-FD20-1583-776E-303A2EB6E4CE}"/>
              </a:ext>
            </a:extLst>
          </p:cNvPr>
          <p:cNvSpPr/>
          <p:nvPr/>
        </p:nvSpPr>
        <p:spPr>
          <a:xfrm>
            <a:off x="3234345" y="2400320"/>
            <a:ext cx="1140044" cy="570016"/>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Investor II SPV</a:t>
            </a:r>
          </a:p>
        </p:txBody>
      </p:sp>
      <p:sp>
        <p:nvSpPr>
          <p:cNvPr id="16" name="Rectangle 15">
            <a:extLst>
              <a:ext uri="{FF2B5EF4-FFF2-40B4-BE49-F238E27FC236}">
                <a16:creationId xmlns:a16="http://schemas.microsoft.com/office/drawing/2014/main" id="{0D593728-5A0D-EB63-A11C-F8451088DC3C}"/>
              </a:ext>
            </a:extLst>
          </p:cNvPr>
          <p:cNvSpPr/>
          <p:nvPr/>
        </p:nvSpPr>
        <p:spPr>
          <a:xfrm>
            <a:off x="2442728" y="4257460"/>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JV Bidco </a:t>
            </a:r>
          </a:p>
          <a:p>
            <a:pPr algn="ctr"/>
            <a:r>
              <a:rPr lang="en-US" sz="1000" dirty="0"/>
              <a:t>(UK)</a:t>
            </a:r>
          </a:p>
        </p:txBody>
      </p:sp>
      <p:cxnSp>
        <p:nvCxnSpPr>
          <p:cNvPr id="17" name="Straight Connector 16">
            <a:extLst>
              <a:ext uri="{FF2B5EF4-FFF2-40B4-BE49-F238E27FC236}">
                <a16:creationId xmlns:a16="http://schemas.microsoft.com/office/drawing/2014/main" id="{11405A91-3A64-2036-0684-847592B7F1C2}"/>
              </a:ext>
            </a:extLst>
          </p:cNvPr>
          <p:cNvCxnSpPr>
            <a:cxnSpLocks/>
            <a:stCxn id="6" idx="2"/>
            <a:endCxn id="16" idx="0"/>
          </p:cNvCxnSpPr>
          <p:nvPr/>
        </p:nvCxnSpPr>
        <p:spPr>
          <a:xfrm>
            <a:off x="3012750" y="3896447"/>
            <a:ext cx="0" cy="361013"/>
          </a:xfrm>
          <a:prstGeom prst="line">
            <a:avLst/>
          </a:prstGeom>
          <a:ln w="12700"/>
        </p:spPr>
        <p:style>
          <a:lnRef idx="1">
            <a:schemeClr val="dk1"/>
          </a:lnRef>
          <a:fillRef idx="0">
            <a:schemeClr val="dk1"/>
          </a:fillRef>
          <a:effectRef idx="0">
            <a:schemeClr val="dk1"/>
          </a:effectRef>
          <a:fontRef idx="minor">
            <a:schemeClr val="tx1"/>
          </a:fontRef>
        </p:style>
      </p:cxnSp>
      <p:cxnSp>
        <p:nvCxnSpPr>
          <p:cNvPr id="23" name="Elbow Connector 22">
            <a:extLst>
              <a:ext uri="{FF2B5EF4-FFF2-40B4-BE49-F238E27FC236}">
                <a16:creationId xmlns:a16="http://schemas.microsoft.com/office/drawing/2014/main" id="{1D119805-85E9-F349-BA4F-B318E89F6FDD}"/>
              </a:ext>
            </a:extLst>
          </p:cNvPr>
          <p:cNvCxnSpPr>
            <a:stCxn id="14" idx="2"/>
            <a:endCxn id="6" idx="0"/>
          </p:cNvCxnSpPr>
          <p:nvPr/>
        </p:nvCxnSpPr>
        <p:spPr>
          <a:xfrm rot="16200000" flipH="1">
            <a:off x="2439858" y="2753538"/>
            <a:ext cx="356095" cy="789689"/>
          </a:xfrm>
          <a:prstGeom prst="bentConnector3">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32" name="Elbow Connector 31">
            <a:extLst>
              <a:ext uri="{FF2B5EF4-FFF2-40B4-BE49-F238E27FC236}">
                <a16:creationId xmlns:a16="http://schemas.microsoft.com/office/drawing/2014/main" id="{D3B44340-6160-2D6F-AE54-4BC8AC9B0F7B}"/>
              </a:ext>
            </a:extLst>
          </p:cNvPr>
          <p:cNvCxnSpPr>
            <a:cxnSpLocks/>
            <a:stCxn id="12" idx="2"/>
            <a:endCxn id="6" idx="0"/>
          </p:cNvCxnSpPr>
          <p:nvPr/>
        </p:nvCxnSpPr>
        <p:spPr>
          <a:xfrm rot="5400000">
            <a:off x="3230512" y="2752575"/>
            <a:ext cx="356095" cy="791617"/>
          </a:xfrm>
          <a:prstGeom prst="bentConnector3">
            <a:avLst>
              <a:gd name="adj1" fmla="val 50000"/>
            </a:avLst>
          </a:prstGeom>
          <a:ln w="12700">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452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96F61-7C32-0BC4-B5CA-DBD7155748F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E145283-9407-6F55-E50F-223CDFDFD88A}"/>
              </a:ext>
            </a:extLst>
          </p:cNvPr>
          <p:cNvSpPr txBox="1"/>
          <p:nvPr/>
        </p:nvSpPr>
        <p:spPr>
          <a:xfrm>
            <a:off x="770782" y="441009"/>
            <a:ext cx="4113177" cy="738664"/>
          </a:xfrm>
          <a:prstGeom prst="rect">
            <a:avLst/>
          </a:prstGeom>
          <a:noFill/>
        </p:spPr>
        <p:txBody>
          <a:bodyPr wrap="none" rtlCol="0">
            <a:spAutoFit/>
          </a:bodyPr>
          <a:lstStyle/>
          <a:p>
            <a:r>
              <a:rPr lang="en-US" sz="2400" dirty="0"/>
              <a:t>Structure | Pre-Closing steps</a:t>
            </a:r>
          </a:p>
          <a:p>
            <a:r>
              <a:rPr lang="en-US" dirty="0"/>
              <a:t>Establishing the acquisition structure </a:t>
            </a:r>
          </a:p>
        </p:txBody>
      </p:sp>
      <p:sp>
        <p:nvSpPr>
          <p:cNvPr id="2" name="TextBox 1">
            <a:extLst>
              <a:ext uri="{FF2B5EF4-FFF2-40B4-BE49-F238E27FC236}">
                <a16:creationId xmlns:a16="http://schemas.microsoft.com/office/drawing/2014/main" id="{A7251B55-3451-945E-1517-84470FED3CD9}"/>
              </a:ext>
            </a:extLst>
          </p:cNvPr>
          <p:cNvSpPr txBox="1"/>
          <p:nvPr/>
        </p:nvSpPr>
        <p:spPr>
          <a:xfrm>
            <a:off x="770782" y="1355037"/>
            <a:ext cx="5143499" cy="1569660"/>
          </a:xfrm>
          <a:prstGeom prst="rect">
            <a:avLst/>
          </a:prstGeom>
          <a:noFill/>
        </p:spPr>
        <p:txBody>
          <a:bodyPr wrap="square" rtlCol="0">
            <a:spAutoFit/>
          </a:bodyPr>
          <a:lstStyle/>
          <a:p>
            <a:r>
              <a:rPr lang="en-GB" sz="1200" i="1" dirty="0"/>
              <a:t>UK Tax﻿﻿ (continued)</a:t>
            </a:r>
          </a:p>
          <a:p>
            <a:pPr marL="171450" indent="-171450">
              <a:buFont typeface="Arial" panose="020B0604020202020204" pitchFamily="34" charset="0"/>
              <a:buChar char="•"/>
            </a:pPr>
            <a:r>
              <a:rPr lang="en-GB" sz="1200" dirty="0"/>
              <a:t>No UK stamp duty is payable on the incorporation of a Jersey company or on the issuance of new shares by a Jersey company.</a:t>
            </a:r>
          </a:p>
          <a:p>
            <a:pPr marL="171450" indent="-171450">
              <a:buFont typeface="Arial" panose="020B0604020202020204" pitchFamily="34" charset="0"/>
              <a:buChar char="•"/>
            </a:pPr>
            <a:r>
              <a:rPr lang="en-GB" sz="1200" dirty="0"/>
              <a:t>﻿﻿</a:t>
            </a:r>
            <a:r>
              <a:rPr lang="en-GB" sz="1200" dirty="0" err="1"/>
              <a:t>JVCo</a:t>
            </a:r>
            <a:r>
              <a:rPr lang="en-GB" sz="1200" dirty="0"/>
              <a:t> will pool the investment of each Co-Investor (investing through Investor I SPV and Investor II SPV).</a:t>
            </a:r>
          </a:p>
          <a:p>
            <a:pPr marL="171450" indent="-171450">
              <a:buFont typeface="Arial" panose="020B0604020202020204" pitchFamily="34" charset="0"/>
              <a:buChar char="•"/>
            </a:pPr>
            <a:r>
              <a:rPr lang="en-GB" sz="1200" dirty="0"/>
              <a:t>﻿﻿</a:t>
            </a:r>
            <a:r>
              <a:rPr lang="en-GB" sz="1200" dirty="0" err="1"/>
              <a:t>JVCo</a:t>
            </a:r>
            <a:r>
              <a:rPr lang="en-GB" sz="1200" dirty="0"/>
              <a:t> should register for corporation tax with HMRC within three months of coming within the charge to corporation tax.</a:t>
            </a:r>
          </a:p>
          <a:p>
            <a:pPr marL="171450"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2450427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D8D98C-B3C5-7BFB-025D-F5EDDB4737B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BE01C68-F6C7-3A19-62A5-BBFD3DCD95A6}"/>
              </a:ext>
            </a:extLst>
          </p:cNvPr>
          <p:cNvSpPr txBox="1"/>
          <p:nvPr/>
        </p:nvSpPr>
        <p:spPr>
          <a:xfrm>
            <a:off x="6206469" y="1283162"/>
            <a:ext cx="5348224" cy="5262979"/>
          </a:xfrm>
          <a:prstGeom prst="rect">
            <a:avLst/>
          </a:prstGeom>
          <a:noFill/>
        </p:spPr>
        <p:txBody>
          <a:bodyPr wrap="square" rtlCol="0">
            <a:spAutoFit/>
          </a:bodyPr>
          <a:lstStyle/>
          <a:p>
            <a:r>
              <a:rPr lang="en-GB" sz="1200" b="1" dirty="0">
                <a:effectLst/>
                <a:latin typeface="Helvetica" pitchFamily="2" charset="0"/>
              </a:rPr>
              <a:t>Steps</a:t>
            </a:r>
          </a:p>
          <a:p>
            <a:pPr marL="285750" indent="-285750">
              <a:buFont typeface="+mj-lt"/>
              <a:buAutoNum type="arabicPeriod" startAt="3"/>
            </a:pPr>
            <a:r>
              <a:rPr lang="en-GB" sz="1200" dirty="0"/>
              <a:t>﻿﻿﻿Investor II SPV and Investor I SPV subscribe for ordinary shares in </a:t>
            </a:r>
            <a:r>
              <a:rPr lang="en-GB" sz="1200" dirty="0" err="1"/>
              <a:t>JVCo</a:t>
            </a:r>
            <a:r>
              <a:rPr lang="en-GB" sz="1200" dirty="0"/>
              <a:t> for cash consideration.</a:t>
            </a:r>
          </a:p>
          <a:p>
            <a:pPr marL="285750" indent="-285750">
              <a:buFont typeface="+mj-lt"/>
              <a:buAutoNum type="arabicPeriod" startAt="3"/>
            </a:pPr>
            <a:r>
              <a:rPr lang="en-GB" sz="1200" dirty="0"/>
              <a:t>﻿﻿﻿</a:t>
            </a:r>
            <a:r>
              <a:rPr lang="en-GB" sz="1200" dirty="0" err="1"/>
              <a:t>JCo</a:t>
            </a:r>
            <a:r>
              <a:rPr lang="en-GB" sz="1200" dirty="0"/>
              <a:t> subscribes for ordinary shares in JV Bidco for cash consideration.</a:t>
            </a:r>
          </a:p>
          <a:p>
            <a:pPr marL="285750" indent="-285750">
              <a:buFont typeface="+mj-lt"/>
              <a:buAutoNum type="arabicPeriod" startAt="3"/>
            </a:pPr>
            <a:r>
              <a:rPr lang="en-GB" sz="1200" dirty="0"/>
              <a:t>﻿﻿﻿Investor II SPV and Investor I SPV subscribe for newly issued loan notes from JV</a:t>
            </a:r>
            <a:br>
              <a:rPr lang="en-GB" sz="1200" dirty="0"/>
            </a:br>
            <a:r>
              <a:rPr lang="en-GB" sz="1200" dirty="0"/>
              <a:t>Bidco, in the form of a shareholder loan ("SHL") and a Quoted Eurobond ("QEB") respectively, in exchange for cash consideration.</a:t>
            </a:r>
          </a:p>
          <a:p>
            <a:pPr marL="285750" indent="-285750">
              <a:buFont typeface="+mj-lt"/>
              <a:buAutoNum type="arabicPeriod" startAt="3"/>
            </a:pPr>
            <a:endParaRPr lang="en-GB" sz="1200" dirty="0"/>
          </a:p>
          <a:p>
            <a:r>
              <a:rPr lang="en-GB" sz="1200" b="1" dirty="0">
                <a:effectLst/>
                <a:latin typeface="Helvetica" pitchFamily="2" charset="0"/>
              </a:rPr>
              <a:t>Notes</a:t>
            </a:r>
          </a:p>
          <a:p>
            <a:r>
              <a:rPr lang="en-GB" sz="1200" i="1" dirty="0">
                <a:latin typeface="Helvetica" pitchFamily="2" charset="0"/>
              </a:rPr>
              <a:t>General</a:t>
            </a:r>
            <a:endParaRPr lang="en-GB" sz="1200" i="1" dirty="0">
              <a:effectLst/>
              <a:latin typeface="Helvetica" pitchFamily="2" charset="0"/>
            </a:endParaRPr>
          </a:p>
          <a:p>
            <a:pPr marL="171450" indent="-171450">
              <a:buFont typeface="Arial" panose="020B0604020202020204" pitchFamily="34" charset="0"/>
              <a:buChar char="•"/>
            </a:pPr>
            <a:r>
              <a:rPr lang="en-GB" sz="1200" dirty="0"/>
              <a:t>﻿﻿For clarity, any Luxembourg or Chinese tax considerations are outside the scope of this Report and separate advice will be provided to each Co-Investor in relation to the topside tax implications of the Transaction.</a:t>
            </a:r>
          </a:p>
          <a:p>
            <a:pPr marL="171450" indent="-171450">
              <a:buFont typeface="Arial" panose="020B0604020202020204" pitchFamily="34" charset="0"/>
              <a:buChar char="•"/>
            </a:pPr>
            <a:r>
              <a:rPr lang="en-GB" sz="1200" dirty="0"/>
              <a:t>﻿﻿We understand from you that no external debt will be drawn down as part of the funding steps, and therefore that no new entities are expected to be required to facilitate this.</a:t>
            </a:r>
          </a:p>
          <a:p>
            <a:pPr marL="171450" indent="-171450">
              <a:buFont typeface="Arial" panose="020B0604020202020204" pitchFamily="34" charset="0"/>
              <a:buChar char="•"/>
            </a:pPr>
            <a:r>
              <a:rPr lang="en-GB" sz="1200" dirty="0"/>
              <a:t>﻿﻿[We understand from your lawyers that legal analysis with respect to the structure of the MEP is ongoing, and as such we have not included considerations with respect to the MEP within this Report. For completeness, and subject to further analysis, we note that the instruments subscribed for at step (2) may differ to the extent the MEP participates in </a:t>
            </a:r>
            <a:r>
              <a:rPr lang="en-GB" sz="1200" dirty="0" err="1"/>
              <a:t>JVCo</a:t>
            </a:r>
            <a:r>
              <a:rPr lang="en-GB" sz="1200" dirty="0"/>
              <a:t> (i.e. the Co-Investors may also wish to subscribe for preference shares).</a:t>
            </a:r>
          </a:p>
          <a:p>
            <a:pPr marL="171450" indent="-171450">
              <a:buFont typeface="Arial" panose="020B0604020202020204" pitchFamily="34" charset="0"/>
              <a:buChar char="•"/>
            </a:pPr>
            <a:r>
              <a:rPr lang="en-GB" sz="1200" dirty="0"/>
              <a:t>We recommend a transfer pricing analysis should be undertaken between signing and completion to assess the arms length nature of the debt and equity.</a:t>
            </a:r>
          </a:p>
          <a:p>
            <a:endParaRPr lang="en-US" sz="1200" dirty="0"/>
          </a:p>
        </p:txBody>
      </p:sp>
      <p:sp>
        <p:nvSpPr>
          <p:cNvPr id="2" name="TextBox 1">
            <a:extLst>
              <a:ext uri="{FF2B5EF4-FFF2-40B4-BE49-F238E27FC236}">
                <a16:creationId xmlns:a16="http://schemas.microsoft.com/office/drawing/2014/main" id="{A428C22F-7ED3-4866-0E1E-6FA4BA7D638E}"/>
              </a:ext>
            </a:extLst>
          </p:cNvPr>
          <p:cNvSpPr txBox="1"/>
          <p:nvPr/>
        </p:nvSpPr>
        <p:spPr>
          <a:xfrm>
            <a:off x="770783" y="417258"/>
            <a:ext cx="4113177" cy="738664"/>
          </a:xfrm>
          <a:prstGeom prst="rect">
            <a:avLst/>
          </a:prstGeom>
          <a:noFill/>
        </p:spPr>
        <p:txBody>
          <a:bodyPr wrap="none" rtlCol="0">
            <a:spAutoFit/>
          </a:bodyPr>
          <a:lstStyle/>
          <a:p>
            <a:r>
              <a:rPr lang="en-US" sz="2400" dirty="0"/>
              <a:t>Structure | Pre-Closing steps</a:t>
            </a:r>
          </a:p>
          <a:p>
            <a:r>
              <a:rPr lang="en-US" dirty="0"/>
              <a:t>Funding the acquisition structure</a:t>
            </a:r>
          </a:p>
        </p:txBody>
      </p:sp>
      <p:sp>
        <p:nvSpPr>
          <p:cNvPr id="3" name="Rectangle 2">
            <a:extLst>
              <a:ext uri="{FF2B5EF4-FFF2-40B4-BE49-F238E27FC236}">
                <a16:creationId xmlns:a16="http://schemas.microsoft.com/office/drawing/2014/main" id="{E317F12D-4915-4158-6596-00F29DC44399}"/>
              </a:ext>
            </a:extLst>
          </p:cNvPr>
          <p:cNvSpPr/>
          <p:nvPr/>
        </p:nvSpPr>
        <p:spPr>
          <a:xfrm>
            <a:off x="2442728" y="3326431"/>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err="1"/>
              <a:t>JVCo</a:t>
            </a:r>
            <a:r>
              <a:rPr lang="en-US" sz="1000" dirty="0"/>
              <a:t> </a:t>
            </a:r>
          </a:p>
          <a:p>
            <a:pPr algn="ctr"/>
            <a:r>
              <a:rPr lang="en-US" sz="1000" dirty="0"/>
              <a:t>(UK)</a:t>
            </a:r>
          </a:p>
        </p:txBody>
      </p:sp>
      <p:sp>
        <p:nvSpPr>
          <p:cNvPr id="5" name="Rectangle 4">
            <a:extLst>
              <a:ext uri="{FF2B5EF4-FFF2-40B4-BE49-F238E27FC236}">
                <a16:creationId xmlns:a16="http://schemas.microsoft.com/office/drawing/2014/main" id="{8BFD9E3F-2F3E-1955-5D74-24BE4A1F88F0}"/>
              </a:ext>
            </a:extLst>
          </p:cNvPr>
          <p:cNvSpPr/>
          <p:nvPr/>
        </p:nvSpPr>
        <p:spPr>
          <a:xfrm>
            <a:off x="1653039" y="2400320"/>
            <a:ext cx="1140044" cy="570016"/>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Investor I SPV</a:t>
            </a:r>
          </a:p>
        </p:txBody>
      </p:sp>
      <p:sp>
        <p:nvSpPr>
          <p:cNvPr id="8" name="Rectangle 7">
            <a:extLst>
              <a:ext uri="{FF2B5EF4-FFF2-40B4-BE49-F238E27FC236}">
                <a16:creationId xmlns:a16="http://schemas.microsoft.com/office/drawing/2014/main" id="{40D0CE07-79B5-25F6-9DA6-08CD6E9FC67E}"/>
              </a:ext>
            </a:extLst>
          </p:cNvPr>
          <p:cNvSpPr/>
          <p:nvPr/>
        </p:nvSpPr>
        <p:spPr>
          <a:xfrm>
            <a:off x="3234345" y="2400320"/>
            <a:ext cx="1140044" cy="570016"/>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Investor II SPV</a:t>
            </a:r>
          </a:p>
        </p:txBody>
      </p:sp>
      <p:sp>
        <p:nvSpPr>
          <p:cNvPr id="10" name="Rectangle 9">
            <a:extLst>
              <a:ext uri="{FF2B5EF4-FFF2-40B4-BE49-F238E27FC236}">
                <a16:creationId xmlns:a16="http://schemas.microsoft.com/office/drawing/2014/main" id="{C7651F9F-5477-BBC9-5A86-328BAEC81FC6}"/>
              </a:ext>
            </a:extLst>
          </p:cNvPr>
          <p:cNvSpPr/>
          <p:nvPr/>
        </p:nvSpPr>
        <p:spPr>
          <a:xfrm>
            <a:off x="2442728" y="4257460"/>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JV Bidco </a:t>
            </a:r>
          </a:p>
          <a:p>
            <a:pPr algn="ctr"/>
            <a:r>
              <a:rPr lang="en-US" sz="1000" dirty="0"/>
              <a:t>(UK)</a:t>
            </a:r>
          </a:p>
        </p:txBody>
      </p:sp>
      <p:cxnSp>
        <p:nvCxnSpPr>
          <p:cNvPr id="12" name="Straight Connector 11">
            <a:extLst>
              <a:ext uri="{FF2B5EF4-FFF2-40B4-BE49-F238E27FC236}">
                <a16:creationId xmlns:a16="http://schemas.microsoft.com/office/drawing/2014/main" id="{8FD94C17-5675-B774-2AD2-EE6795A73A72}"/>
              </a:ext>
            </a:extLst>
          </p:cNvPr>
          <p:cNvCxnSpPr>
            <a:cxnSpLocks/>
            <a:stCxn id="3" idx="2"/>
            <a:endCxn id="10" idx="0"/>
          </p:cNvCxnSpPr>
          <p:nvPr/>
        </p:nvCxnSpPr>
        <p:spPr>
          <a:xfrm>
            <a:off x="3012750" y="3896447"/>
            <a:ext cx="0" cy="361013"/>
          </a:xfrm>
          <a:prstGeom prst="line">
            <a:avLst/>
          </a:prstGeom>
          <a:ln w="12700"/>
        </p:spPr>
        <p:style>
          <a:lnRef idx="1">
            <a:schemeClr val="dk1"/>
          </a:lnRef>
          <a:fillRef idx="0">
            <a:schemeClr val="dk1"/>
          </a:fillRef>
          <a:effectRef idx="0">
            <a:schemeClr val="dk1"/>
          </a:effectRef>
          <a:fontRef idx="minor">
            <a:schemeClr val="tx1"/>
          </a:fontRef>
        </p:style>
      </p:cxnSp>
      <p:cxnSp>
        <p:nvCxnSpPr>
          <p:cNvPr id="16" name="Elbow Connector 15">
            <a:extLst>
              <a:ext uri="{FF2B5EF4-FFF2-40B4-BE49-F238E27FC236}">
                <a16:creationId xmlns:a16="http://schemas.microsoft.com/office/drawing/2014/main" id="{2245A8EB-6C78-4BB5-C2C5-61DD697FC104}"/>
              </a:ext>
            </a:extLst>
          </p:cNvPr>
          <p:cNvCxnSpPr>
            <a:stCxn id="5" idx="2"/>
            <a:endCxn id="3" idx="0"/>
          </p:cNvCxnSpPr>
          <p:nvPr/>
        </p:nvCxnSpPr>
        <p:spPr>
          <a:xfrm rot="16200000" flipH="1">
            <a:off x="2439858" y="2753538"/>
            <a:ext cx="356095" cy="789689"/>
          </a:xfrm>
          <a:prstGeom prst="bentConnector3">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17" name="Elbow Connector 16">
            <a:extLst>
              <a:ext uri="{FF2B5EF4-FFF2-40B4-BE49-F238E27FC236}">
                <a16:creationId xmlns:a16="http://schemas.microsoft.com/office/drawing/2014/main" id="{BE75E28B-C328-3F4F-429C-B7A134BB5822}"/>
              </a:ext>
            </a:extLst>
          </p:cNvPr>
          <p:cNvCxnSpPr>
            <a:cxnSpLocks/>
            <a:stCxn id="8" idx="2"/>
            <a:endCxn id="3" idx="0"/>
          </p:cNvCxnSpPr>
          <p:nvPr/>
        </p:nvCxnSpPr>
        <p:spPr>
          <a:xfrm rot="5400000">
            <a:off x="3230512" y="2752575"/>
            <a:ext cx="356095" cy="791617"/>
          </a:xfrm>
          <a:prstGeom prst="bentConnector3">
            <a:avLst>
              <a:gd name="adj1" fmla="val 50000"/>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C24FBA5D-0AFE-C25E-B7CA-6429E0CEF4E4}"/>
              </a:ext>
            </a:extLst>
          </p:cNvPr>
          <p:cNvCxnSpPr/>
          <p:nvPr/>
        </p:nvCxnSpPr>
        <p:spPr>
          <a:xfrm>
            <a:off x="3925049" y="3073730"/>
            <a:ext cx="0" cy="563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B94B7C29-D861-20ED-52B9-D7C9C4E45897}"/>
              </a:ext>
            </a:extLst>
          </p:cNvPr>
          <p:cNvSpPr txBox="1"/>
          <p:nvPr/>
        </p:nvSpPr>
        <p:spPr>
          <a:xfrm>
            <a:off x="3953699" y="3229236"/>
            <a:ext cx="726276" cy="553998"/>
          </a:xfrm>
          <a:prstGeom prst="rect">
            <a:avLst/>
          </a:prstGeom>
          <a:noFill/>
        </p:spPr>
        <p:txBody>
          <a:bodyPr wrap="square" rtlCol="0">
            <a:spAutoFit/>
          </a:bodyPr>
          <a:lstStyle/>
          <a:p>
            <a:r>
              <a:rPr lang="en-US" sz="1000" dirty="0"/>
              <a:t>Equity (ordinary shares)</a:t>
            </a:r>
          </a:p>
        </p:txBody>
      </p:sp>
      <p:cxnSp>
        <p:nvCxnSpPr>
          <p:cNvPr id="21" name="Straight Arrow Connector 20">
            <a:extLst>
              <a:ext uri="{FF2B5EF4-FFF2-40B4-BE49-F238E27FC236}">
                <a16:creationId xmlns:a16="http://schemas.microsoft.com/office/drawing/2014/main" id="{6D757A10-1D59-950E-319A-8CB61F3B8EFB}"/>
              </a:ext>
            </a:extLst>
          </p:cNvPr>
          <p:cNvCxnSpPr/>
          <p:nvPr/>
        </p:nvCxnSpPr>
        <p:spPr>
          <a:xfrm>
            <a:off x="3648858" y="3634882"/>
            <a:ext cx="0" cy="563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CEBAED38-AD16-3005-8D1F-918B928C3131}"/>
              </a:ext>
            </a:extLst>
          </p:cNvPr>
          <p:cNvSpPr txBox="1"/>
          <p:nvPr/>
        </p:nvSpPr>
        <p:spPr>
          <a:xfrm>
            <a:off x="3677508" y="3790388"/>
            <a:ext cx="749958" cy="553998"/>
          </a:xfrm>
          <a:prstGeom prst="rect">
            <a:avLst/>
          </a:prstGeom>
          <a:noFill/>
        </p:spPr>
        <p:txBody>
          <a:bodyPr wrap="square" rtlCol="0">
            <a:spAutoFit/>
          </a:bodyPr>
          <a:lstStyle/>
          <a:p>
            <a:r>
              <a:rPr lang="en-US" sz="1000" dirty="0"/>
              <a:t>Equity (ordinary shares)</a:t>
            </a:r>
          </a:p>
        </p:txBody>
      </p:sp>
      <p:cxnSp>
        <p:nvCxnSpPr>
          <p:cNvPr id="23" name="Straight Arrow Connector 22">
            <a:extLst>
              <a:ext uri="{FF2B5EF4-FFF2-40B4-BE49-F238E27FC236}">
                <a16:creationId xmlns:a16="http://schemas.microsoft.com/office/drawing/2014/main" id="{12510B16-A529-49C4-DC80-D3283D8297F2}"/>
              </a:ext>
            </a:extLst>
          </p:cNvPr>
          <p:cNvCxnSpPr/>
          <p:nvPr/>
        </p:nvCxnSpPr>
        <p:spPr>
          <a:xfrm>
            <a:off x="2052461" y="3108230"/>
            <a:ext cx="0" cy="563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05C69A89-FC38-98F3-C9FD-CBB8345AE3EB}"/>
              </a:ext>
            </a:extLst>
          </p:cNvPr>
          <p:cNvSpPr txBox="1"/>
          <p:nvPr/>
        </p:nvSpPr>
        <p:spPr>
          <a:xfrm>
            <a:off x="1379779" y="3203319"/>
            <a:ext cx="726276" cy="553998"/>
          </a:xfrm>
          <a:prstGeom prst="rect">
            <a:avLst/>
          </a:prstGeom>
          <a:noFill/>
        </p:spPr>
        <p:txBody>
          <a:bodyPr wrap="square" rtlCol="0">
            <a:spAutoFit/>
          </a:bodyPr>
          <a:lstStyle/>
          <a:p>
            <a:r>
              <a:rPr lang="en-US" sz="1000" dirty="0"/>
              <a:t>Equity (ordinary shares)</a:t>
            </a:r>
          </a:p>
        </p:txBody>
      </p:sp>
      <p:cxnSp>
        <p:nvCxnSpPr>
          <p:cNvPr id="26" name="Straight Arrow Connector 25">
            <a:extLst>
              <a:ext uri="{FF2B5EF4-FFF2-40B4-BE49-F238E27FC236}">
                <a16:creationId xmlns:a16="http://schemas.microsoft.com/office/drawing/2014/main" id="{E979CC31-1454-E659-5595-1A0FC14A797D}"/>
              </a:ext>
            </a:extLst>
          </p:cNvPr>
          <p:cNvCxnSpPr/>
          <p:nvPr/>
        </p:nvCxnSpPr>
        <p:spPr>
          <a:xfrm>
            <a:off x="2276417" y="3813007"/>
            <a:ext cx="0" cy="563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25C2110A-FBAB-5FE9-FEA4-BB0F8345E7C6}"/>
              </a:ext>
            </a:extLst>
          </p:cNvPr>
          <p:cNvSpPr txBox="1"/>
          <p:nvPr/>
        </p:nvSpPr>
        <p:spPr>
          <a:xfrm>
            <a:off x="1550142" y="3766645"/>
            <a:ext cx="726275" cy="553998"/>
          </a:xfrm>
          <a:prstGeom prst="rect">
            <a:avLst/>
          </a:prstGeom>
          <a:noFill/>
        </p:spPr>
        <p:txBody>
          <a:bodyPr wrap="square" rtlCol="0">
            <a:spAutoFit/>
          </a:bodyPr>
          <a:lstStyle/>
          <a:p>
            <a:r>
              <a:rPr lang="en-US" sz="1000" dirty="0"/>
              <a:t>Equity (ordinary shares)</a:t>
            </a:r>
          </a:p>
        </p:txBody>
      </p:sp>
      <p:cxnSp>
        <p:nvCxnSpPr>
          <p:cNvPr id="29" name="Curved Connector 28">
            <a:extLst>
              <a:ext uri="{FF2B5EF4-FFF2-40B4-BE49-F238E27FC236}">
                <a16:creationId xmlns:a16="http://schemas.microsoft.com/office/drawing/2014/main" id="{5E0BFF98-ACF0-0D73-56DC-2E0EB8FD940B}"/>
              </a:ext>
            </a:extLst>
          </p:cNvPr>
          <p:cNvCxnSpPr>
            <a:stCxn id="5" idx="1"/>
            <a:endCxn id="10" idx="1"/>
          </p:cNvCxnSpPr>
          <p:nvPr/>
        </p:nvCxnSpPr>
        <p:spPr>
          <a:xfrm rot="10800000" flipH="1" flipV="1">
            <a:off x="1653038" y="2685328"/>
            <a:ext cx="789689" cy="1857140"/>
          </a:xfrm>
          <a:prstGeom prst="curvedConnector3">
            <a:avLst>
              <a:gd name="adj1" fmla="val -72558"/>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4301A9E9-50CA-3F84-B60C-077C870C7782}"/>
              </a:ext>
            </a:extLst>
          </p:cNvPr>
          <p:cNvCxnSpPr>
            <a:cxnSpLocks/>
            <a:stCxn id="8" idx="3"/>
            <a:endCxn id="10" idx="3"/>
          </p:cNvCxnSpPr>
          <p:nvPr/>
        </p:nvCxnSpPr>
        <p:spPr>
          <a:xfrm flipH="1">
            <a:off x="3582772" y="2685328"/>
            <a:ext cx="791617" cy="1857140"/>
          </a:xfrm>
          <a:prstGeom prst="curvedConnector3">
            <a:avLst>
              <a:gd name="adj1" fmla="val -28878"/>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BF97F15-E728-0A54-93D5-714EF1C7A502}"/>
              </a:ext>
            </a:extLst>
          </p:cNvPr>
          <p:cNvSpPr txBox="1"/>
          <p:nvPr/>
        </p:nvSpPr>
        <p:spPr>
          <a:xfrm>
            <a:off x="4698430" y="3506235"/>
            <a:ext cx="824363" cy="400110"/>
          </a:xfrm>
          <a:prstGeom prst="rect">
            <a:avLst/>
          </a:prstGeom>
          <a:noFill/>
        </p:spPr>
        <p:txBody>
          <a:bodyPr wrap="square" rtlCol="0">
            <a:spAutoFit/>
          </a:bodyPr>
          <a:lstStyle/>
          <a:p>
            <a:r>
              <a:rPr lang="en-US" sz="1000" dirty="0"/>
              <a:t>Quoted Eurobond</a:t>
            </a:r>
          </a:p>
        </p:txBody>
      </p:sp>
      <p:sp>
        <p:nvSpPr>
          <p:cNvPr id="36" name="TextBox 35">
            <a:extLst>
              <a:ext uri="{FF2B5EF4-FFF2-40B4-BE49-F238E27FC236}">
                <a16:creationId xmlns:a16="http://schemas.microsoft.com/office/drawing/2014/main" id="{DCC8D481-EF6E-6D47-46F4-29DA48DCE80F}"/>
              </a:ext>
            </a:extLst>
          </p:cNvPr>
          <p:cNvSpPr txBox="1"/>
          <p:nvPr/>
        </p:nvSpPr>
        <p:spPr>
          <a:xfrm>
            <a:off x="336788" y="3505596"/>
            <a:ext cx="824363" cy="400110"/>
          </a:xfrm>
          <a:prstGeom prst="rect">
            <a:avLst/>
          </a:prstGeom>
          <a:noFill/>
        </p:spPr>
        <p:txBody>
          <a:bodyPr wrap="square" rtlCol="0">
            <a:spAutoFit/>
          </a:bodyPr>
          <a:lstStyle/>
          <a:p>
            <a:r>
              <a:rPr lang="en-US" sz="1000" dirty="0"/>
              <a:t>Quoted Eurobond</a:t>
            </a:r>
          </a:p>
        </p:txBody>
      </p:sp>
    </p:spTree>
    <p:extLst>
      <p:ext uri="{BB962C8B-B14F-4D97-AF65-F5344CB8AC3E}">
        <p14:creationId xmlns:p14="http://schemas.microsoft.com/office/powerpoint/2010/main" val="759811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DC2E17-28B4-253F-C748-11AF401F666D}"/>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3904152B-2D8D-E1B5-3AE8-AD2CABDE5CDD}"/>
              </a:ext>
            </a:extLst>
          </p:cNvPr>
          <p:cNvSpPr txBox="1"/>
          <p:nvPr/>
        </p:nvSpPr>
        <p:spPr>
          <a:xfrm>
            <a:off x="770783" y="417258"/>
            <a:ext cx="4113177" cy="738664"/>
          </a:xfrm>
          <a:prstGeom prst="rect">
            <a:avLst/>
          </a:prstGeom>
          <a:noFill/>
        </p:spPr>
        <p:txBody>
          <a:bodyPr wrap="none" rtlCol="0">
            <a:spAutoFit/>
          </a:bodyPr>
          <a:lstStyle/>
          <a:p>
            <a:r>
              <a:rPr lang="en-US" sz="2400" dirty="0"/>
              <a:t>Structure | Pre-Closing steps</a:t>
            </a:r>
          </a:p>
          <a:p>
            <a:r>
              <a:rPr lang="en-US" dirty="0"/>
              <a:t>Funding the acquisition structure </a:t>
            </a:r>
          </a:p>
        </p:txBody>
      </p:sp>
      <p:sp>
        <p:nvSpPr>
          <p:cNvPr id="2" name="TextBox 1">
            <a:extLst>
              <a:ext uri="{FF2B5EF4-FFF2-40B4-BE49-F238E27FC236}">
                <a16:creationId xmlns:a16="http://schemas.microsoft.com/office/drawing/2014/main" id="{52E6D1BD-04F4-C5EB-06B9-F8520FEE23E5}"/>
              </a:ext>
            </a:extLst>
          </p:cNvPr>
          <p:cNvSpPr txBox="1"/>
          <p:nvPr/>
        </p:nvSpPr>
        <p:spPr>
          <a:xfrm>
            <a:off x="770783" y="1354412"/>
            <a:ext cx="5143499" cy="4154984"/>
          </a:xfrm>
          <a:prstGeom prst="rect">
            <a:avLst/>
          </a:prstGeom>
          <a:noFill/>
        </p:spPr>
        <p:txBody>
          <a:bodyPr wrap="square" rtlCol="0">
            <a:spAutoFit/>
          </a:bodyPr>
          <a:lstStyle/>
          <a:p>
            <a:r>
              <a:rPr lang="en-US" sz="1200" i="1" dirty="0"/>
              <a:t>UK tax</a:t>
            </a:r>
          </a:p>
          <a:p>
            <a:pPr marL="171450" indent="-171450">
              <a:buFont typeface="Arial" panose="020B0604020202020204" pitchFamily="34" charset="0"/>
              <a:buChar char="•"/>
            </a:pPr>
            <a:r>
              <a:rPr lang="en-GB" sz="1200" dirty="0"/>
              <a:t>﻿﻿No adverse UK tax considerations should arise on these steps. Specifically, no UK stamp duty is payable on the subscription of new shares.</a:t>
            </a:r>
          </a:p>
          <a:p>
            <a:pPr marL="171450" indent="-171450">
              <a:buFont typeface="Arial" panose="020B0604020202020204" pitchFamily="34" charset="0"/>
              <a:buChar char="•"/>
            </a:pPr>
            <a:r>
              <a:rPr lang="en-GB" sz="1200" dirty="0"/>
              <a:t>﻿﻿No adverse UK tax considerations should arise on the subscription of new loan notes at step [4).</a:t>
            </a:r>
          </a:p>
          <a:p>
            <a:pPr marL="171450" indent="-171450">
              <a:buFont typeface="Arial" panose="020B0604020202020204" pitchFamily="34" charset="0"/>
              <a:buChar char="•"/>
            </a:pPr>
            <a:r>
              <a:rPr lang="en-GB" sz="1200" dirty="0"/>
              <a:t>﻿﻿Shareholder debt funding issued in step [4] by each Co-Investor should be structured as QEB to benefit from a UK domestic exemption from WHT.</a:t>
            </a:r>
          </a:p>
          <a:p>
            <a:pPr marL="171450" indent="-171450">
              <a:buFont typeface="Arial" panose="020B0604020202020204" pitchFamily="34" charset="0"/>
              <a:buChar char="•"/>
            </a:pPr>
            <a:r>
              <a:rPr lang="en-GB" sz="1200" dirty="0"/>
              <a:t>﻿﻿﻿﻿For completeness, interest payments related to debt which is 'stapled' to an equity instrument (i.e. one is likely to be acquired or disposed of with the other) may be treated as non-deductible for UK tax purposes to the extent that such a debt instrument is considered to be a special security within the meaning of s.1000 of Corporation Tax Act 2010. These rules (the so called 'stapling provisions) only apply where the debt and equity interests are held by the same legal entity, as such no further consideration has been given in respect of interest arising on the debt issued by JV Bidco.</a:t>
            </a:r>
          </a:p>
          <a:p>
            <a:pPr marL="171450" indent="-171450">
              <a:buFont typeface="Arial" panose="020B0604020202020204" pitchFamily="34" charset="0"/>
              <a:buChar char="•"/>
            </a:pPr>
            <a:r>
              <a:rPr lang="en-GB" sz="1200" dirty="0"/>
              <a:t>﻿﻿Please see comments in the UK tax analysis section in respect of the ongoing taxation of the proposed transaction structure (e.g. tax deductibility of interest).</a:t>
            </a:r>
          </a:p>
          <a:p>
            <a:endParaRPr lang="en-US" sz="1200" i="1" dirty="0"/>
          </a:p>
        </p:txBody>
      </p:sp>
    </p:spTree>
    <p:extLst>
      <p:ext uri="{BB962C8B-B14F-4D97-AF65-F5344CB8AC3E}">
        <p14:creationId xmlns:p14="http://schemas.microsoft.com/office/powerpoint/2010/main" val="1753412086"/>
      </p:ext>
    </p:extLst>
  </p:cSld>
  <p:clrMapOvr>
    <a:masterClrMapping/>
  </p:clrMapOvr>
</p:sld>
</file>

<file path=ppt/theme/theme1.xml><?xml version="1.0" encoding="utf-8"?>
<a:theme xmlns:a="http://schemas.openxmlformats.org/drawingml/2006/main" name="PebbleVTI">
  <a:themeElements>
    <a:clrScheme name="AnalogousFromLightSeedRightStep">
      <a:dk1>
        <a:srgbClr val="000000"/>
      </a:dk1>
      <a:lt1>
        <a:srgbClr val="FFFFFF"/>
      </a:lt1>
      <a:dk2>
        <a:srgbClr val="243341"/>
      </a:dk2>
      <a:lt2>
        <a:srgbClr val="E8E2E7"/>
      </a:lt2>
      <a:accent1>
        <a:srgbClr val="7DAD88"/>
      </a:accent1>
      <a:accent2>
        <a:srgbClr val="6FAC96"/>
      </a:accent2>
      <a:accent3>
        <a:srgbClr val="7DA9AC"/>
      </a:accent3>
      <a:accent4>
        <a:srgbClr val="7B9EBE"/>
      </a:accent4>
      <a:accent5>
        <a:srgbClr val="9399CA"/>
      </a:accent5>
      <a:accent6>
        <a:srgbClr val="8F7BBE"/>
      </a:accent6>
      <a:hlink>
        <a:srgbClr val="AE699F"/>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158</TotalTime>
  <Words>887</Words>
  <Application>Microsoft Macintosh PowerPoint</Application>
  <PresentationFormat>Widescreen</PresentationFormat>
  <Paragraphs>62</Paragraphs>
  <Slides>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Aptos</vt:lpstr>
      <vt:lpstr>Arial</vt:lpstr>
      <vt:lpstr>Avenir Next LT Pro</vt:lpstr>
      <vt:lpstr>Avenir Next LT Pro Light</vt:lpstr>
      <vt:lpstr>Helvetica</vt:lpstr>
      <vt:lpstr>Sitka Subheading</vt:lpstr>
      <vt:lpstr>PebbleVTI</vt:lpstr>
      <vt:lpstr>Project Bravo Lead Partner Luca Pacioli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Jack Mander</dc:creator>
  <cp:lastModifiedBy>Alex Bartlam</cp:lastModifiedBy>
  <cp:revision>53</cp:revision>
  <dcterms:created xsi:type="dcterms:W3CDTF">2025-01-22T18:36:06Z</dcterms:created>
  <dcterms:modified xsi:type="dcterms:W3CDTF">2025-02-09T19:50:58Z</dcterms:modified>
</cp:coreProperties>
</file>