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33" autoAdjust="0"/>
    <p:restoredTop sz="94660"/>
  </p:normalViewPr>
  <p:slideViewPr>
    <p:cSldViewPr snapToGrid="0">
      <p:cViewPr varScale="1">
        <p:scale>
          <a:sx n="99" d="100"/>
          <a:sy n="99" d="100"/>
        </p:scale>
        <p:origin x="10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Naumov\MYDIR\Papers\&#1054;&#1055;&#1059;&#1041;&#1051;\&#1052;&#1093;&#1080;&#1090;&#1072;&#1088;&#1103;&#1085;%20&#1057;&#1072;&#1087;&#1091;&#1085;&#1086;&#1074;&#1072;\&#1050;&#1085;&#1080;&#1075;&#107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052;&#1072;&#1075;&#1080;&#1089;&#1090;&#1088;&#1072;&#1090;&#1091;&#1088;&#1072;\&#1091;&#1095;&#1077;&#1073;&#1072;\&#1052;&#1072;&#1075;&#1080;&#1089;&#1090;&#1077;&#1088;&#1089;&#1082;&#1080;&#1081;%20&#1076;&#1080;&#1087;&#1083;&#1086;&#1084;\&#1089;&#1090;&#1072;&#1090;&#1100;&#1103;\&#1044;&#1080;&#1072;&#1075;&#1088;&#1072;&#1084;&#1084;&#109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aumov\MYDIR\Papers\&#1054;&#1055;&#1059;&#1041;&#1051;\&#1052;&#1093;&#1080;&#1090;&#1072;&#1088;&#1103;&#1085;%20&#1057;&#1072;&#1087;&#1091;&#1085;&#1086;&#1074;&#1072;\&#1050;&#1085;&#1080;&#1075;&#1072;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Лист1!$AC$2</c:f>
              <c:strCache>
                <c:ptCount val="1"/>
                <c:pt idx="0">
                  <c:v>максимальный рейтинг</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Лист1!$AC$3:$AC$19</c:f>
              <c:numCache>
                <c:formatCode>General</c:formatCode>
                <c:ptCount val="17"/>
                <c:pt idx="0">
                  <c:v>25</c:v>
                </c:pt>
                <c:pt idx="1">
                  <c:v>25</c:v>
                </c:pt>
                <c:pt idx="2">
                  <c:v>25</c:v>
                </c:pt>
                <c:pt idx="3">
                  <c:v>25</c:v>
                </c:pt>
                <c:pt idx="4">
                  <c:v>25</c:v>
                </c:pt>
                <c:pt idx="5">
                  <c:v>50</c:v>
                </c:pt>
                <c:pt idx="6">
                  <c:v>50</c:v>
                </c:pt>
                <c:pt idx="7">
                  <c:v>50</c:v>
                </c:pt>
                <c:pt idx="8">
                  <c:v>50</c:v>
                </c:pt>
                <c:pt idx="9">
                  <c:v>50</c:v>
                </c:pt>
                <c:pt idx="10">
                  <c:v>75</c:v>
                </c:pt>
                <c:pt idx="11">
                  <c:v>75</c:v>
                </c:pt>
                <c:pt idx="12">
                  <c:v>75</c:v>
                </c:pt>
                <c:pt idx="13">
                  <c:v>75</c:v>
                </c:pt>
                <c:pt idx="14">
                  <c:v>100</c:v>
                </c:pt>
                <c:pt idx="15">
                  <c:v>100</c:v>
                </c:pt>
                <c:pt idx="16">
                  <c:v>100</c:v>
                </c:pt>
              </c:numCache>
            </c:numRef>
          </c:val>
          <c:smooth val="0"/>
          <c:extLst>
            <c:ext xmlns:c16="http://schemas.microsoft.com/office/drawing/2014/chart" uri="{C3380CC4-5D6E-409C-BE32-E72D297353CC}">
              <c16:uniqueId val="{00000000-E606-4985-9FAA-918002B82EB4}"/>
            </c:ext>
          </c:extLst>
        </c:ser>
        <c:ser>
          <c:idx val="1"/>
          <c:order val="1"/>
          <c:tx>
            <c:strRef>
              <c:f>Лист1!$AD$2</c:f>
              <c:strCache>
                <c:ptCount val="1"/>
                <c:pt idx="0">
                  <c:v>рейтинг хорошо успевающего студента</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Лист1!$AD$3:$AD$19</c:f>
              <c:numCache>
                <c:formatCode>General</c:formatCode>
                <c:ptCount val="17"/>
                <c:pt idx="0">
                  <c:v>20</c:v>
                </c:pt>
                <c:pt idx="1">
                  <c:v>18</c:v>
                </c:pt>
                <c:pt idx="2">
                  <c:v>21</c:v>
                </c:pt>
                <c:pt idx="3">
                  <c:v>20</c:v>
                </c:pt>
                <c:pt idx="4">
                  <c:v>21</c:v>
                </c:pt>
                <c:pt idx="5">
                  <c:v>39</c:v>
                </c:pt>
                <c:pt idx="6">
                  <c:v>38</c:v>
                </c:pt>
                <c:pt idx="7">
                  <c:v>44</c:v>
                </c:pt>
                <c:pt idx="8">
                  <c:v>42</c:v>
                </c:pt>
                <c:pt idx="9">
                  <c:v>41</c:v>
                </c:pt>
                <c:pt idx="10">
                  <c:v>65</c:v>
                </c:pt>
                <c:pt idx="11">
                  <c:v>68</c:v>
                </c:pt>
                <c:pt idx="12">
                  <c:v>67</c:v>
                </c:pt>
                <c:pt idx="13">
                  <c:v>62</c:v>
                </c:pt>
                <c:pt idx="14">
                  <c:v>92</c:v>
                </c:pt>
                <c:pt idx="15">
                  <c:v>90</c:v>
                </c:pt>
                <c:pt idx="16">
                  <c:v>93</c:v>
                </c:pt>
              </c:numCache>
            </c:numRef>
          </c:val>
          <c:smooth val="0"/>
          <c:extLst>
            <c:ext xmlns:c16="http://schemas.microsoft.com/office/drawing/2014/chart" uri="{C3380CC4-5D6E-409C-BE32-E72D297353CC}">
              <c16:uniqueId val="{00000001-E606-4985-9FAA-918002B82EB4}"/>
            </c:ext>
          </c:extLst>
        </c:ser>
        <c:ser>
          <c:idx val="2"/>
          <c:order val="2"/>
          <c:tx>
            <c:strRef>
              <c:f>Лист1!$AE$2</c:f>
              <c:strCache>
                <c:ptCount val="1"/>
                <c:pt idx="0">
                  <c:v>рейтинг студента, успевающего удовлетворительно</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Лист1!$AE$3:$AE$19</c:f>
              <c:numCache>
                <c:formatCode>General</c:formatCode>
                <c:ptCount val="17"/>
                <c:pt idx="0">
                  <c:v>15</c:v>
                </c:pt>
                <c:pt idx="1">
                  <c:v>17</c:v>
                </c:pt>
                <c:pt idx="2">
                  <c:v>18</c:v>
                </c:pt>
                <c:pt idx="3">
                  <c:v>15</c:v>
                </c:pt>
                <c:pt idx="4">
                  <c:v>17</c:v>
                </c:pt>
                <c:pt idx="5">
                  <c:v>31</c:v>
                </c:pt>
                <c:pt idx="6">
                  <c:v>33</c:v>
                </c:pt>
                <c:pt idx="7">
                  <c:v>30</c:v>
                </c:pt>
                <c:pt idx="8">
                  <c:v>31</c:v>
                </c:pt>
                <c:pt idx="9">
                  <c:v>32</c:v>
                </c:pt>
                <c:pt idx="10">
                  <c:v>46</c:v>
                </c:pt>
                <c:pt idx="11">
                  <c:v>48</c:v>
                </c:pt>
                <c:pt idx="12">
                  <c:v>50</c:v>
                </c:pt>
                <c:pt idx="13">
                  <c:v>51</c:v>
                </c:pt>
                <c:pt idx="14">
                  <c:v>65</c:v>
                </c:pt>
                <c:pt idx="15">
                  <c:v>67</c:v>
                </c:pt>
                <c:pt idx="16">
                  <c:v>66</c:v>
                </c:pt>
              </c:numCache>
            </c:numRef>
          </c:val>
          <c:smooth val="0"/>
          <c:extLst>
            <c:ext xmlns:c16="http://schemas.microsoft.com/office/drawing/2014/chart" uri="{C3380CC4-5D6E-409C-BE32-E72D297353CC}">
              <c16:uniqueId val="{00000002-E606-4985-9FAA-918002B82EB4}"/>
            </c:ext>
          </c:extLst>
        </c:ser>
        <c:dLbls>
          <c:showLegendKey val="0"/>
          <c:showVal val="0"/>
          <c:showCatName val="0"/>
          <c:showSerName val="0"/>
          <c:showPercent val="0"/>
          <c:showBubbleSize val="0"/>
        </c:dLbls>
        <c:marker val="1"/>
        <c:smooth val="0"/>
        <c:axId val="267270687"/>
        <c:axId val="437052751"/>
      </c:lineChart>
      <c:catAx>
        <c:axId val="267270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Моменты времени</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37052751"/>
        <c:crosses val="autoZero"/>
        <c:auto val="1"/>
        <c:lblAlgn val="ctr"/>
        <c:lblOffset val="100"/>
        <c:noMultiLvlLbl val="0"/>
      </c:catAx>
      <c:valAx>
        <c:axId val="437052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Текущий</a:t>
                </a:r>
                <a:r>
                  <a:rPr lang="ru-RU" baseline="0"/>
                  <a:t> рейтинг</a:t>
                </a:r>
                <a:endParaRPr lang="ru-RU"/>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67270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916666666666668E-2"/>
          <c:y val="5.0925925925925923E-2"/>
          <c:w val="0.86952777777777779"/>
          <c:h val="0.74915135608048999"/>
        </c:manualLayout>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ru-RU"/>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Лист1!$B$30:$B$39</c:f>
              <c:numCache>
                <c:formatCode>General</c:formatCode>
                <c:ptCount val="10"/>
                <c:pt idx="0">
                  <c:v>2</c:v>
                </c:pt>
                <c:pt idx="1">
                  <c:v>3</c:v>
                </c:pt>
                <c:pt idx="2">
                  <c:v>3</c:v>
                </c:pt>
                <c:pt idx="3">
                  <c:v>3</c:v>
                </c:pt>
                <c:pt idx="4">
                  <c:v>4</c:v>
                </c:pt>
                <c:pt idx="5">
                  <c:v>3</c:v>
                </c:pt>
                <c:pt idx="6">
                  <c:v>4</c:v>
                </c:pt>
                <c:pt idx="7">
                  <c:v>4</c:v>
                </c:pt>
                <c:pt idx="8">
                  <c:v>4</c:v>
                </c:pt>
                <c:pt idx="9">
                  <c:v>4</c:v>
                </c:pt>
              </c:numCache>
            </c:numRef>
          </c:val>
          <c:extLst>
            <c:ext xmlns:c16="http://schemas.microsoft.com/office/drawing/2014/chart" uri="{C3380CC4-5D6E-409C-BE32-E72D297353CC}">
              <c16:uniqueId val="{00000000-F06F-8646-83F9-DA4E36D64D8D}"/>
            </c:ext>
          </c:extLst>
        </c:ser>
        <c:dLbls>
          <c:dLblPos val="inEnd"/>
          <c:showLegendKey val="0"/>
          <c:showVal val="1"/>
          <c:showCatName val="0"/>
          <c:showSerName val="0"/>
          <c:showPercent val="0"/>
          <c:showBubbleSize val="0"/>
        </c:dLbls>
        <c:gapWidth val="65"/>
        <c:axId val="1576351455"/>
        <c:axId val="1576356863"/>
      </c:barChart>
      <c:catAx>
        <c:axId val="157635145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ru-RU" sz="900" b="1" i="0" baseline="0">
                    <a:effectLst/>
                  </a:rPr>
                  <a:t>Текущая категория рейтинга</a:t>
                </a:r>
                <a:endParaRPr lang="ru-RU" sz="900">
                  <a:effectLst/>
                </a:endParaRP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ru-RU"/>
            </a:p>
          </c:txPr>
        </c:title>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ru-RU"/>
          </a:p>
        </c:txPr>
        <c:crossAx val="1576356863"/>
        <c:crosses val="autoZero"/>
        <c:auto val="1"/>
        <c:lblAlgn val="ctr"/>
        <c:lblOffset val="100"/>
        <c:noMultiLvlLbl val="0"/>
      </c:catAx>
      <c:valAx>
        <c:axId val="15763568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ru-RU" sz="900" b="1" i="0" baseline="0">
                    <a:effectLst/>
                  </a:rPr>
                  <a:t>Прогнозируемая объективная категория </a:t>
                </a:r>
                <a:endParaRPr lang="ru-RU" sz="900">
                  <a:effectLst/>
                </a:endParaRPr>
              </a:p>
              <a:p>
                <a:pPr>
                  <a:defRPr/>
                </a:pPr>
                <a:r>
                  <a:rPr lang="ru-RU" sz="900" b="1" i="0" baseline="0">
                    <a:effectLst/>
                  </a:rPr>
                  <a:t>рейтинга</a:t>
                </a:r>
                <a:endParaRPr lang="ru-RU" sz="90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ru-RU"/>
            </a:p>
          </c:txPr>
        </c:title>
        <c:numFmt formatCode="General" sourceLinked="1"/>
        <c:majorTickMark val="none"/>
        <c:minorTickMark val="none"/>
        <c:tickLblPos val="nextTo"/>
        <c:crossAx val="1576351455"/>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ru-RU"/>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Лист1!$F$13:$F$22</c:f>
              <c:numCache>
                <c:formatCode>General</c:formatCode>
                <c:ptCount val="10"/>
                <c:pt idx="0">
                  <c:v>2</c:v>
                </c:pt>
                <c:pt idx="1">
                  <c:v>2</c:v>
                </c:pt>
                <c:pt idx="2">
                  <c:v>2</c:v>
                </c:pt>
                <c:pt idx="3">
                  <c:v>2</c:v>
                </c:pt>
                <c:pt idx="4">
                  <c:v>3</c:v>
                </c:pt>
                <c:pt idx="5">
                  <c:v>3</c:v>
                </c:pt>
                <c:pt idx="6">
                  <c:v>3</c:v>
                </c:pt>
                <c:pt idx="7">
                  <c:v>4</c:v>
                </c:pt>
                <c:pt idx="8">
                  <c:v>5</c:v>
                </c:pt>
                <c:pt idx="9">
                  <c:v>5</c:v>
                </c:pt>
              </c:numCache>
            </c:numRef>
          </c:val>
          <c:extLst>
            <c:ext xmlns:c16="http://schemas.microsoft.com/office/drawing/2014/chart" uri="{C3380CC4-5D6E-409C-BE32-E72D297353CC}">
              <c16:uniqueId val="{00000000-79A0-BA44-A0FF-CD6B535A384E}"/>
            </c:ext>
          </c:extLst>
        </c:ser>
        <c:dLbls>
          <c:dLblPos val="inEnd"/>
          <c:showLegendKey val="0"/>
          <c:showVal val="1"/>
          <c:showCatName val="0"/>
          <c:showSerName val="0"/>
          <c:showPercent val="0"/>
          <c:showBubbleSize val="0"/>
        </c:dLbls>
        <c:gapWidth val="65"/>
        <c:axId val="2018462175"/>
        <c:axId val="1962418271"/>
      </c:barChart>
      <c:catAx>
        <c:axId val="201846217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ru-RU"/>
                  <a:t>Текущая категория рейтинга</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ru-RU"/>
            </a:p>
          </c:txPr>
        </c:title>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ru-RU"/>
          </a:p>
        </c:txPr>
        <c:crossAx val="1962418271"/>
        <c:crosses val="autoZero"/>
        <c:auto val="1"/>
        <c:lblAlgn val="ctr"/>
        <c:lblOffset val="100"/>
        <c:noMultiLvlLbl val="0"/>
      </c:catAx>
      <c:valAx>
        <c:axId val="196241827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ru-RU"/>
                  <a:t>Прогнозируемая объективная категория рейтинга</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ru-RU"/>
            </a:p>
          </c:txPr>
        </c:title>
        <c:numFmt formatCode="General" sourceLinked="1"/>
        <c:majorTickMark val="none"/>
        <c:minorTickMark val="none"/>
        <c:tickLblPos val="nextTo"/>
        <c:crossAx val="201846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dirty="0"/>
              <a:t>4/19/2023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E478A1-A136-4C59-BE46-C3D801335D00}"/>
              </a:ext>
            </a:extLst>
          </p:cNvPr>
          <p:cNvSpPr>
            <a:spLocks noGrp="1"/>
          </p:cNvSpPr>
          <p:nvPr>
            <p:ph type="ctrTitle"/>
          </p:nvPr>
        </p:nvSpPr>
        <p:spPr>
          <a:xfrm>
            <a:off x="1240536" y="1426464"/>
            <a:ext cx="9710928" cy="2642776"/>
          </a:xfrm>
        </p:spPr>
        <p:txBody>
          <a:bodyPr>
            <a:normAutofit fontScale="90000"/>
          </a:bodyPr>
          <a:lstStyle/>
          <a:p>
            <a:r>
              <a:rPr lang="ru-RU" dirty="0"/>
              <a:t>Байесовский подход к построению индивидуальной траектории пользователя в системе дистанционного обучения</a:t>
            </a:r>
          </a:p>
        </p:txBody>
      </p:sp>
      <p:sp>
        <p:nvSpPr>
          <p:cNvPr id="3" name="Подзаголовок 2">
            <a:extLst>
              <a:ext uri="{FF2B5EF4-FFF2-40B4-BE49-F238E27FC236}">
                <a16:creationId xmlns:a16="http://schemas.microsoft.com/office/drawing/2014/main" id="{25B25769-36E6-4BB7-965D-8BF413EDDB31}"/>
              </a:ext>
            </a:extLst>
          </p:cNvPr>
          <p:cNvSpPr>
            <a:spLocks noGrp="1"/>
          </p:cNvSpPr>
          <p:nvPr>
            <p:ph type="subTitle" idx="1"/>
          </p:nvPr>
        </p:nvSpPr>
        <p:spPr/>
        <p:txBody>
          <a:bodyPr>
            <a:normAutofit lnSpcReduction="10000"/>
          </a:bodyPr>
          <a:lstStyle/>
          <a:p>
            <a:r>
              <a:rPr lang="ru-RU" dirty="0"/>
              <a:t>Студент:          Каширин М.Н.</a:t>
            </a:r>
          </a:p>
          <a:p>
            <a:r>
              <a:rPr lang="ru-RU" dirty="0"/>
              <a:t>   Группа:            </a:t>
            </a:r>
            <a:r>
              <a:rPr lang="ru-RU" dirty="0">
                <a:latin typeface="Calibri" panose="020F0502020204030204" pitchFamily="34" charset="0"/>
                <a:ea typeface="Calibri" panose="020F0502020204030204" pitchFamily="34" charset="0"/>
                <a:cs typeface="Calibri" panose="020F0502020204030204" pitchFamily="34" charset="0"/>
              </a:rPr>
              <a:t>М8О-201М-21</a:t>
            </a:r>
          </a:p>
          <a:p>
            <a:r>
              <a:rPr lang="ru-RU" dirty="0"/>
              <a:t>г. Москва </a:t>
            </a:r>
            <a:r>
              <a:rPr lang="ru-RU" dirty="0">
                <a:latin typeface="Calibri" panose="020F0502020204030204" pitchFamily="34" charset="0"/>
                <a:ea typeface="Calibri" panose="020F0502020204030204" pitchFamily="34" charset="0"/>
                <a:cs typeface="Calibri" panose="020F0502020204030204" pitchFamily="34" charset="0"/>
              </a:rPr>
              <a:t>2023</a:t>
            </a:r>
          </a:p>
        </p:txBody>
      </p:sp>
    </p:spTree>
    <p:extLst>
      <p:ext uri="{BB962C8B-B14F-4D97-AF65-F5344CB8AC3E}">
        <p14:creationId xmlns:p14="http://schemas.microsoft.com/office/powerpoint/2010/main" val="400785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3F7CC2F-6951-F47B-2479-BA14D40DA5C3}"/>
                  </a:ext>
                </a:extLst>
              </p:cNvPr>
              <p:cNvSpPr>
                <a:spLocks noGrp="1"/>
              </p:cNvSpPr>
              <p:nvPr>
                <p:ph idx="1"/>
              </p:nvPr>
            </p:nvSpPr>
            <p:spPr>
              <a:xfrm>
                <a:off x="2231136" y="381000"/>
                <a:ext cx="7729728" cy="5359027"/>
              </a:xfrm>
            </p:spPr>
            <p:txBody>
              <a:bodyPr>
                <a:normAutofit lnSpcReduction="10000"/>
              </a:bodyPr>
              <a:lstStyle/>
              <a:p>
                <a:pPr marL="0" indent="0">
                  <a:buNone/>
                </a:pPr>
                <a:r>
                  <a:rPr lang="ru-RU" dirty="0">
                    <a:latin typeface="Times New Roman" panose="02020603050405020304" pitchFamily="18" charset="0"/>
                    <a:ea typeface="Times New Roman" panose="02020603050405020304" pitchFamily="18" charset="0"/>
                    <a:cs typeface="Times New Roman" panose="02020603050405020304" pitchFamily="18" charset="0"/>
                  </a:rPr>
                  <a:t>П</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редлагается использовать разные штрафы для неположительных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 когда рейтинг ошибочно завышается (например, использовать модуль разности или корень), и для положительных</a:t>
                </a:r>
                <a14:m>
                  <m:oMath xmlns:m="http://schemas.openxmlformats.org/officeDocument/2006/math">
                    <m:r>
                      <a:rPr lang="ru-RU" sz="18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 когда рейтинг ошибочно занижается (можно предложить </a:t>
                </a:r>
                <a14:m>
                  <m:oMath xmlns:m="http://schemas.openxmlformats.org/officeDocument/2006/math">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=2</m:t>
                        </m:r>
                      </m:e>
                      <m:sup>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p>
                    </m:sSup>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 кратно увеличивать штраф за занижение рейтинга). </a:t>
                </a:r>
              </a:p>
              <a:p>
                <a:pPr marL="0" indent="0">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Данный способ формирования текущей категории рейтинга пользователя отражает его текущую успеваемость в классической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пятибальной</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шкале. Для более тонкой настройки процесса адаптации индивидуальной траектории пользователя с применением описанного классификатора можно расширить множество возможных значений текущего рейтинга пользователя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до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элементов, </a:t>
                </a:r>
                <a:r>
                  <a:rPr lang="ru-RU" sz="1800" dirty="0" err="1">
                    <a:effectLst/>
                    <a:latin typeface="Times New Roman" panose="02020603050405020304" pitchFamily="18" charset="0"/>
                    <a:ea typeface="Times New Roman" panose="02020603050405020304" pitchFamily="18" charset="0"/>
                    <a:cs typeface="Times New Roman" panose="02020603050405020304" pitchFamily="18" charset="0"/>
                  </a:rPr>
                  <a:t>дискретизовав</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соответствующим образом величину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Например, для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=20</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текущей категории рейтинга можно присваивать значение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если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будет удовлетворять условию </a:t>
                </a:r>
                <a14:m>
                  <m:oMath xmlns:m="http://schemas.openxmlformats.org/officeDocument/2006/math">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0.05&lt;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≤0.05</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=1,..,20</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качестве альтернативы к предложенному классификатору можно рассматривать вариант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arg</m:t>
                              </m:r>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m</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ax</m:t>
                              </m:r>
                            </m:e>
                            <m:li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lim>
                          </m:limLow>
                        </m:fName>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e>
                      </m:func>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3" name="Объект 2">
                <a:extLst>
                  <a:ext uri="{FF2B5EF4-FFF2-40B4-BE49-F238E27FC236}">
                    <a16:creationId xmlns:a16="http://schemas.microsoft.com/office/drawing/2014/main" id="{63F7CC2F-6951-F47B-2479-BA14D40DA5C3}"/>
                  </a:ext>
                </a:extLst>
              </p:cNvPr>
              <p:cNvSpPr>
                <a:spLocks noGrp="1" noRot="1" noChangeAspect="1" noMove="1" noResize="1" noEditPoints="1" noAdjustHandles="1" noChangeArrowheads="1" noChangeShapeType="1" noTextEdit="1"/>
              </p:cNvSpPr>
              <p:nvPr>
                <p:ph idx="1"/>
              </p:nvPr>
            </p:nvSpPr>
            <p:spPr>
              <a:xfrm>
                <a:off x="2231136" y="381000"/>
                <a:ext cx="7729728" cy="5359027"/>
              </a:xfrm>
              <a:blipFill>
                <a:blip r:embed="rId2"/>
                <a:stretch>
                  <a:fillRect l="-656" t="-1182" r="-984"/>
                </a:stretch>
              </a:blipFill>
            </p:spPr>
            <p:txBody>
              <a:bodyPr/>
              <a:lstStyle/>
              <a:p>
                <a:r>
                  <a:rPr lang="ru-RU">
                    <a:noFill/>
                  </a:rPr>
                  <a:t> </a:t>
                </a:r>
              </a:p>
            </p:txBody>
          </p:sp>
        </mc:Fallback>
      </mc:AlternateContent>
    </p:spTree>
    <p:extLst>
      <p:ext uri="{BB962C8B-B14F-4D97-AF65-F5344CB8AC3E}">
        <p14:creationId xmlns:p14="http://schemas.microsoft.com/office/powerpoint/2010/main" val="221859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D1A407-36FD-155E-AD68-5CB8E0B59717}"/>
              </a:ext>
            </a:extLst>
          </p:cNvPr>
          <p:cNvSpPr>
            <a:spLocks noGrp="1"/>
          </p:cNvSpPr>
          <p:nvPr>
            <p:ph type="title"/>
          </p:nvPr>
        </p:nvSpPr>
        <p:spPr/>
        <p:txBody>
          <a:bodyPr/>
          <a:lstStyle/>
          <a:p>
            <a:pPr marL="342900" lvl="0" indent="-342900">
              <a:lnSpc>
                <a:spcPct val="150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Результаты численного эксперимента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7A5C758-2FDF-726A-8A5C-430174E081D1}"/>
                  </a:ext>
                </a:extLst>
              </p:cNvPr>
              <p:cNvSpPr>
                <a:spLocks noGrp="1"/>
              </p:cNvSpPr>
              <p:nvPr>
                <p:ph idx="1"/>
              </p:nvPr>
            </p:nvSpPr>
            <p:spPr/>
            <p:txBody>
              <a:bodyPr/>
              <a:lstStyle/>
              <a:p>
                <a:pPr marL="0" indent="0">
                  <a:buNone/>
                </a:pPr>
                <a:r>
                  <a:rPr lang="ru-RU" sz="1800" dirty="0">
                    <a:effectLst/>
                    <a:latin typeface="Times New Roman" panose="02020603050405020304" pitchFamily="18" charset="0"/>
                    <a:ea typeface="Times New Roman" panose="02020603050405020304" pitchFamily="18" charset="0"/>
                  </a:rPr>
                  <a:t>Использовались оба приведенных выше классификатора для числа дискретных значений текущей категории рейтинга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=10</m:t>
                    </m:r>
                  </m:oMath>
                </a14:m>
                <a:r>
                  <a:rPr lang="ru-RU" sz="1800" dirty="0">
                    <a:effectLst/>
                    <a:latin typeface="Times New Roman" panose="02020603050405020304" pitchFamily="18" charset="0"/>
                    <a:ea typeface="Times New Roman" panose="02020603050405020304" pitchFamily="18" charset="0"/>
                  </a:rPr>
                  <a:t>. Электронный учебник содержит 14 разделов. Очные контрольные работы проводятся после 5-ого, 10-ого и 14 разделов. Таким образом,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=17.</m:t>
                    </m:r>
                  </m:oMath>
                </a14:m>
                <a:r>
                  <a:rPr lang="ru-RU" sz="1800" dirty="0">
                    <a:effectLst/>
                    <a:latin typeface="Times New Roman" panose="02020603050405020304" pitchFamily="18" charset="0"/>
                    <a:ea typeface="Times New Roman" panose="02020603050405020304" pitchFamily="18" charset="0"/>
                  </a:rPr>
                  <a:t> Рассмотрим решение задачи классификации перед 8 разделом учебника. </a:t>
                </a:r>
                <a:endParaRPr lang="ru-RU" dirty="0"/>
              </a:p>
            </p:txBody>
          </p:sp>
        </mc:Choice>
        <mc:Fallback xmlns="">
          <p:sp>
            <p:nvSpPr>
              <p:cNvPr id="3" name="Объект 2">
                <a:extLst>
                  <a:ext uri="{FF2B5EF4-FFF2-40B4-BE49-F238E27FC236}">
                    <a16:creationId xmlns:a16="http://schemas.microsoft.com/office/drawing/2014/main" id="{67A5C758-2FDF-726A-8A5C-430174E081D1}"/>
                  </a:ext>
                </a:extLst>
              </p:cNvPr>
              <p:cNvSpPr>
                <a:spLocks noGrp="1" noRot="1" noChangeAspect="1" noMove="1" noResize="1" noEditPoints="1" noAdjustHandles="1" noChangeArrowheads="1" noChangeShapeType="1" noTextEdit="1"/>
              </p:cNvSpPr>
              <p:nvPr>
                <p:ph idx="1"/>
              </p:nvPr>
            </p:nvSpPr>
            <p:spPr>
              <a:blipFill>
                <a:blip r:embed="rId2"/>
                <a:stretch>
                  <a:fillRect l="-656" t="-813"/>
                </a:stretch>
              </a:blipFill>
            </p:spPr>
            <p:txBody>
              <a:bodyPr/>
              <a:lstStyle/>
              <a:p>
                <a:r>
                  <a:rPr lang="ru-RU">
                    <a:noFill/>
                  </a:rPr>
                  <a:t> </a:t>
                </a:r>
              </a:p>
            </p:txBody>
          </p:sp>
        </mc:Fallback>
      </mc:AlternateContent>
    </p:spTree>
    <p:extLst>
      <p:ext uri="{BB962C8B-B14F-4D97-AF65-F5344CB8AC3E}">
        <p14:creationId xmlns:p14="http://schemas.microsoft.com/office/powerpoint/2010/main" val="3179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Объект 9">
                <a:extLst>
                  <a:ext uri="{FF2B5EF4-FFF2-40B4-BE49-F238E27FC236}">
                    <a16:creationId xmlns:a16="http://schemas.microsoft.com/office/drawing/2014/main" id="{21B354C7-A8B1-E131-5355-DFDC472910AA}"/>
                  </a:ext>
                </a:extLst>
              </p:cNvPr>
              <p:cNvGraphicFramePr>
                <a:graphicFrameLocks noGrp="1"/>
              </p:cNvGraphicFramePr>
              <p:nvPr>
                <p:ph idx="1"/>
                <p:extLst>
                  <p:ext uri="{D42A27DB-BD31-4B8C-83A1-F6EECF244321}">
                    <p14:modId xmlns:p14="http://schemas.microsoft.com/office/powerpoint/2010/main" val="3668034872"/>
                  </p:ext>
                </p:extLst>
              </p:nvPr>
            </p:nvGraphicFramePr>
            <p:xfrm>
              <a:off x="4757737" y="2369655"/>
              <a:ext cx="2676525" cy="2118689"/>
            </p:xfrm>
            <a:graphic>
              <a:graphicData uri="http://schemas.openxmlformats.org/drawingml/2006/table">
                <a:tbl>
                  <a:tblPr firstRow="1" firstCol="1" bandRow="1">
                    <a:tableStyleId>{5C22544A-7EE6-4342-B048-85BDC9FD1C3A}</a:tableStyleId>
                  </a:tblPr>
                  <a:tblGrid>
                    <a:gridCol w="1336371">
                      <a:extLst>
                        <a:ext uri="{9D8B030D-6E8A-4147-A177-3AD203B41FA5}">
                          <a16:colId xmlns:a16="http://schemas.microsoft.com/office/drawing/2014/main" val="3458118742"/>
                        </a:ext>
                      </a:extLst>
                    </a:gridCol>
                    <a:gridCol w="1340154">
                      <a:extLst>
                        <a:ext uri="{9D8B030D-6E8A-4147-A177-3AD203B41FA5}">
                          <a16:colId xmlns:a16="http://schemas.microsoft.com/office/drawing/2014/main" val="3195219214"/>
                        </a:ext>
                      </a:extLst>
                    </a:gridCol>
                  </a:tblGrid>
                  <a:tr h="548339">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ru-RU" sz="1100" i="1">
                                        <a:effectLst/>
                                        <a:latin typeface="Cambria Math" panose="02040503050406030204" pitchFamily="18" charset="0"/>
                                      </a:rPr>
                                    </m:ctrlPr>
                                  </m:sSubPr>
                                  <m:e>
                                    <m:r>
                                      <a:rPr lang="en-US" sz="1100">
                                        <a:effectLst/>
                                        <a:latin typeface="Cambria Math" panose="02040503050406030204" pitchFamily="18" charset="0"/>
                                      </a:rPr>
                                      <m:t>𝑦</m:t>
                                    </m:r>
                                  </m:e>
                                  <m:sub>
                                    <m:sSub>
                                      <m:sSubPr>
                                        <m:ctrlPr>
                                          <a:rPr lang="ru-RU"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acc>
                                  <m:accPr>
                                    <m:chr m:val="̂"/>
                                    <m:ctrlPr>
                                      <a:rPr lang="ru-RU" sz="1100" i="1">
                                        <a:effectLst/>
                                        <a:latin typeface="Cambria Math" panose="02040503050406030204" pitchFamily="18" charset="0"/>
                                      </a:rPr>
                                    </m:ctrlPr>
                                  </m:accPr>
                                  <m:e>
                                    <m:r>
                                      <a:rPr lang="ru-RU" sz="1100">
                                        <a:effectLst/>
                                        <a:latin typeface="Cambria Math" panose="02040503050406030204" pitchFamily="18" charset="0"/>
                                      </a:rPr>
                                      <m:t>𝑃</m:t>
                                    </m:r>
                                  </m:e>
                                </m:acc>
                                <m:d>
                                  <m:dPr>
                                    <m:ctrlPr>
                                      <a:rPr lang="ru-RU" sz="1100" i="1">
                                        <a:effectLst/>
                                        <a:latin typeface="Cambria Math" panose="02040503050406030204" pitchFamily="18" charset="0"/>
                                      </a:rPr>
                                    </m:ctrlPr>
                                  </m:dPr>
                                  <m:e>
                                    <m:sSub>
                                      <m:sSubPr>
                                        <m:ctrlPr>
                                          <a:rPr lang="ru-RU" sz="1100" i="1">
                                            <a:effectLst/>
                                            <a:latin typeface="Cambria Math" panose="02040503050406030204" pitchFamily="18" charset="0"/>
                                          </a:rPr>
                                        </m:ctrlPr>
                                      </m:sSubPr>
                                      <m:e>
                                        <m:r>
                                          <a:rPr lang="en-US" sz="1100">
                                            <a:effectLst/>
                                            <a:latin typeface="Cambria Math" panose="02040503050406030204" pitchFamily="18" charset="0"/>
                                          </a:rPr>
                                          <m:t>𝑦</m:t>
                                        </m:r>
                                      </m:e>
                                      <m:sub>
                                        <m:sSub>
                                          <m:sSubPr>
                                            <m:ctrlPr>
                                              <a:rPr lang="ru-RU"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sub>
                                    </m:sSub>
                                  </m:e>
                                </m:d>
                              </m:oMath>
                            </m:oMathPara>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45823"/>
                      </a:ext>
                    </a:extLst>
                  </a:tr>
                  <a:tr h="314070">
                    <a:tc>
                      <a:txBody>
                        <a:bodyPr/>
                        <a:lstStyle/>
                        <a:p>
                          <a:pPr algn="just">
                            <a:lnSpc>
                              <a:spcPct val="150000"/>
                            </a:lnSpc>
                            <a:spcAft>
                              <a:spcPts val="800"/>
                            </a:spcAft>
                          </a:pPr>
                          <a:r>
                            <a:rPr lang="en-US" sz="11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dirty="0">
                              <a:effectLst/>
                            </a:rPr>
                            <a:t>0.09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920945"/>
                      </a:ext>
                    </a:extLst>
                  </a:tr>
                  <a:tr h="314070">
                    <a:tc>
                      <a:txBody>
                        <a:bodyPr/>
                        <a:lstStyle/>
                        <a:p>
                          <a:pPr algn="just">
                            <a:lnSpc>
                              <a:spcPct val="150000"/>
                            </a:lnSpc>
                            <a:spcAft>
                              <a:spcPts val="800"/>
                            </a:spcAft>
                          </a:pPr>
                          <a:r>
                            <a:rPr lang="en-US" sz="11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775196"/>
                      </a:ext>
                    </a:extLst>
                  </a:tr>
                  <a:tr h="314070">
                    <a:tc>
                      <a:txBody>
                        <a:bodyPr/>
                        <a:lstStyle/>
                        <a:p>
                          <a:pPr algn="just">
                            <a:lnSpc>
                              <a:spcPct val="150000"/>
                            </a:lnSpc>
                            <a:spcAft>
                              <a:spcPts val="800"/>
                            </a:spcAft>
                          </a:pPr>
                          <a:r>
                            <a:rPr lang="en-US" sz="11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0.38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386410"/>
                      </a:ext>
                    </a:extLst>
                  </a:tr>
                  <a:tr h="314070">
                    <a:tc>
                      <a:txBody>
                        <a:bodyPr/>
                        <a:lstStyle/>
                        <a:p>
                          <a:pPr algn="just">
                            <a:lnSpc>
                              <a:spcPct val="150000"/>
                            </a:lnSpc>
                            <a:spcAft>
                              <a:spcPts val="800"/>
                            </a:spcAft>
                          </a:pPr>
                          <a:r>
                            <a:rPr lang="en-US" sz="11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0.28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866593"/>
                      </a:ext>
                    </a:extLst>
                  </a:tr>
                  <a:tr h="314070">
                    <a:tc>
                      <a:txBody>
                        <a:bodyPr/>
                        <a:lstStyle/>
                        <a:p>
                          <a:pPr algn="just">
                            <a:lnSpc>
                              <a:spcPct val="150000"/>
                            </a:lnSpc>
                            <a:spcAft>
                              <a:spcPts val="800"/>
                            </a:spcAft>
                          </a:pPr>
                          <a:r>
                            <a:rPr lang="en-US" sz="11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dirty="0">
                              <a:effectLst/>
                            </a:rPr>
                            <a:t>0.14</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427483"/>
                      </a:ext>
                    </a:extLst>
                  </a:tr>
                </a:tbl>
              </a:graphicData>
            </a:graphic>
          </p:graphicFrame>
        </mc:Choice>
        <mc:Fallback xmlns="">
          <p:graphicFrame>
            <p:nvGraphicFramePr>
              <p:cNvPr id="10" name="Объект 9">
                <a:extLst>
                  <a:ext uri="{FF2B5EF4-FFF2-40B4-BE49-F238E27FC236}">
                    <a16:creationId xmlns:a16="http://schemas.microsoft.com/office/drawing/2014/main" id="{21B354C7-A8B1-E131-5355-DFDC472910AA}"/>
                  </a:ext>
                </a:extLst>
              </p:cNvPr>
              <p:cNvGraphicFramePr>
                <a:graphicFrameLocks noGrp="1"/>
              </p:cNvGraphicFramePr>
              <p:nvPr>
                <p:ph idx="1"/>
                <p:extLst>
                  <p:ext uri="{D42A27DB-BD31-4B8C-83A1-F6EECF244321}">
                    <p14:modId xmlns:p14="http://schemas.microsoft.com/office/powerpoint/2010/main" val="3668034872"/>
                  </p:ext>
                </p:extLst>
              </p:nvPr>
            </p:nvGraphicFramePr>
            <p:xfrm>
              <a:off x="4757737" y="2369655"/>
              <a:ext cx="2676525" cy="2118689"/>
            </p:xfrm>
            <a:graphic>
              <a:graphicData uri="http://schemas.openxmlformats.org/drawingml/2006/table">
                <a:tbl>
                  <a:tblPr firstRow="1" firstCol="1" bandRow="1">
                    <a:tableStyleId>{5C22544A-7EE6-4342-B048-85BDC9FD1C3A}</a:tableStyleId>
                  </a:tblPr>
                  <a:tblGrid>
                    <a:gridCol w="1336371">
                      <a:extLst>
                        <a:ext uri="{9D8B030D-6E8A-4147-A177-3AD203B41FA5}">
                          <a16:colId xmlns:a16="http://schemas.microsoft.com/office/drawing/2014/main" val="3458118742"/>
                        </a:ext>
                      </a:extLst>
                    </a:gridCol>
                    <a:gridCol w="1340154">
                      <a:extLst>
                        <a:ext uri="{9D8B030D-6E8A-4147-A177-3AD203B41FA5}">
                          <a16:colId xmlns:a16="http://schemas.microsoft.com/office/drawing/2014/main" val="3195219214"/>
                        </a:ext>
                      </a:extLst>
                    </a:gridCol>
                  </a:tblGrid>
                  <a:tr h="548339">
                    <a:tc>
                      <a:txBody>
                        <a:bodyPr/>
                        <a:lstStyle/>
                        <a:p>
                          <a:endParaRPr lang="ru-RU"/>
                        </a:p>
                      </a:txBody>
                      <a:tcPr marL="68580" marR="68580" marT="0" marB="0">
                        <a:blipFill>
                          <a:blip r:embed="rId2"/>
                          <a:stretch>
                            <a:fillRect l="-943" t="-2326" r="-101887" b="-293023"/>
                          </a:stretch>
                        </a:blipFill>
                      </a:tcPr>
                    </a:tc>
                    <a:tc>
                      <a:txBody>
                        <a:bodyPr/>
                        <a:lstStyle/>
                        <a:p>
                          <a:endParaRPr lang="ru-RU"/>
                        </a:p>
                      </a:txBody>
                      <a:tcPr marL="68580" marR="68580" marT="0" marB="0">
                        <a:blipFill>
                          <a:blip r:embed="rId2"/>
                          <a:stretch>
                            <a:fillRect l="-100943" t="-2326" r="-1887" b="-293023"/>
                          </a:stretch>
                        </a:blipFill>
                      </a:tcPr>
                    </a:tc>
                    <a:extLst>
                      <a:ext uri="{0D108BD9-81ED-4DB2-BD59-A6C34878D82A}">
                        <a16:rowId xmlns:a16="http://schemas.microsoft.com/office/drawing/2014/main" val="1271245823"/>
                      </a:ext>
                    </a:extLst>
                  </a:tr>
                  <a:tr h="314070">
                    <a:tc>
                      <a:txBody>
                        <a:bodyPr/>
                        <a:lstStyle/>
                        <a:p>
                          <a:pPr algn="just">
                            <a:lnSpc>
                              <a:spcPct val="150000"/>
                            </a:lnSpc>
                            <a:spcAft>
                              <a:spcPts val="800"/>
                            </a:spcAft>
                          </a:pPr>
                          <a:r>
                            <a:rPr lang="en-US" sz="11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dirty="0">
                              <a:effectLst/>
                            </a:rPr>
                            <a:t>0.09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920945"/>
                      </a:ext>
                    </a:extLst>
                  </a:tr>
                  <a:tr h="314070">
                    <a:tc>
                      <a:txBody>
                        <a:bodyPr/>
                        <a:lstStyle/>
                        <a:p>
                          <a:pPr algn="just">
                            <a:lnSpc>
                              <a:spcPct val="150000"/>
                            </a:lnSpc>
                            <a:spcAft>
                              <a:spcPts val="800"/>
                            </a:spcAft>
                          </a:pPr>
                          <a:r>
                            <a:rPr lang="en-US" sz="11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775196"/>
                      </a:ext>
                    </a:extLst>
                  </a:tr>
                  <a:tr h="314070">
                    <a:tc>
                      <a:txBody>
                        <a:bodyPr/>
                        <a:lstStyle/>
                        <a:p>
                          <a:pPr algn="just">
                            <a:lnSpc>
                              <a:spcPct val="150000"/>
                            </a:lnSpc>
                            <a:spcAft>
                              <a:spcPts val="800"/>
                            </a:spcAft>
                          </a:pPr>
                          <a:r>
                            <a:rPr lang="en-US" sz="11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0.38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386410"/>
                      </a:ext>
                    </a:extLst>
                  </a:tr>
                  <a:tr h="314070">
                    <a:tc>
                      <a:txBody>
                        <a:bodyPr/>
                        <a:lstStyle/>
                        <a:p>
                          <a:pPr algn="just">
                            <a:lnSpc>
                              <a:spcPct val="150000"/>
                            </a:lnSpc>
                            <a:spcAft>
                              <a:spcPts val="800"/>
                            </a:spcAft>
                          </a:pPr>
                          <a:r>
                            <a:rPr lang="en-US" sz="11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a:effectLst/>
                            </a:rPr>
                            <a:t>0.28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866593"/>
                      </a:ext>
                    </a:extLst>
                  </a:tr>
                  <a:tr h="314070">
                    <a:tc>
                      <a:txBody>
                        <a:bodyPr/>
                        <a:lstStyle/>
                        <a:p>
                          <a:pPr algn="just">
                            <a:lnSpc>
                              <a:spcPct val="150000"/>
                            </a:lnSpc>
                            <a:spcAft>
                              <a:spcPts val="800"/>
                            </a:spcAft>
                          </a:pPr>
                          <a:r>
                            <a:rPr lang="en-US" sz="11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100" dirty="0">
                              <a:effectLst/>
                            </a:rPr>
                            <a:t>0.14</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427483"/>
                      </a:ext>
                    </a:extLst>
                  </a:tr>
                </a:tbl>
              </a:graphicData>
            </a:graphic>
          </p:graphicFrame>
        </mc:Fallback>
      </mc:AlternateContent>
      <mc:AlternateContent xmlns:mc="http://schemas.openxmlformats.org/markup-compatibility/2006" xmlns:a14="http://schemas.microsoft.com/office/drawing/2010/main">
        <mc:Choice Requires="a14">
          <p:sp>
            <p:nvSpPr>
              <p:cNvPr id="13" name="Объект 2">
                <a:extLst>
                  <a:ext uri="{FF2B5EF4-FFF2-40B4-BE49-F238E27FC236}">
                    <a16:creationId xmlns:a16="http://schemas.microsoft.com/office/drawing/2014/main" id="{41304946-27DB-7F48-EB09-ED2B246D85E3}"/>
                  </a:ext>
                </a:extLst>
              </p:cNvPr>
              <p:cNvSpPr txBox="1">
                <a:spLocks/>
              </p:cNvSpPr>
              <p:nvPr/>
            </p:nvSpPr>
            <p:spPr>
              <a:xfrm>
                <a:off x="2231136" y="546101"/>
                <a:ext cx="7729728" cy="4979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ru-RU" b="1" dirty="0"/>
                  <a:t>Таблица 2.</a:t>
                </a:r>
                <a:r>
                  <a:rPr lang="ru-RU" dirty="0"/>
                  <a:t> Оценки распределения объективной категории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10</m:t>
                            </m:r>
                          </m:sub>
                        </m:sSub>
                      </m:sub>
                    </m:sSub>
                  </m:oMath>
                </a14:m>
                <a:endParaRPr lang="ru-RU" dirty="0"/>
              </a:p>
              <a:p>
                <a:pPr marL="0" indent="0">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Эти оценки получены по обучающей выборке объема 1500 элементов, составленной из наблюдений за схожим контингентом пользователей СДО, обучающихся по аналогичной программе в предыдущем семестре.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13" name="Объект 2">
                <a:extLst>
                  <a:ext uri="{FF2B5EF4-FFF2-40B4-BE49-F238E27FC236}">
                    <a16:creationId xmlns:a16="http://schemas.microsoft.com/office/drawing/2014/main" id="{41304946-27DB-7F48-EB09-ED2B246D85E3}"/>
                  </a:ext>
                </a:extLst>
              </p:cNvPr>
              <p:cNvSpPr txBox="1">
                <a:spLocks noRot="1" noChangeAspect="1" noMove="1" noResize="1" noEditPoints="1" noAdjustHandles="1" noChangeArrowheads="1" noChangeShapeType="1" noTextEdit="1"/>
              </p:cNvSpPr>
              <p:nvPr/>
            </p:nvSpPr>
            <p:spPr>
              <a:xfrm>
                <a:off x="2231136" y="546101"/>
                <a:ext cx="7729728" cy="4979520"/>
              </a:xfrm>
              <a:prstGeom prst="rect">
                <a:avLst/>
              </a:prstGeom>
              <a:blipFill>
                <a:blip r:embed="rId3"/>
                <a:stretch>
                  <a:fillRect l="-656" t="-765"/>
                </a:stretch>
              </a:blipFill>
            </p:spPr>
            <p:txBody>
              <a:bodyPr/>
              <a:lstStyle/>
              <a:p>
                <a:r>
                  <a:rPr lang="ru-RU">
                    <a:noFill/>
                  </a:rPr>
                  <a:t> </a:t>
                </a:r>
              </a:p>
            </p:txBody>
          </p:sp>
        </mc:Fallback>
      </mc:AlternateContent>
    </p:spTree>
    <p:extLst>
      <p:ext uri="{BB962C8B-B14F-4D97-AF65-F5344CB8AC3E}">
        <p14:creationId xmlns:p14="http://schemas.microsoft.com/office/powerpoint/2010/main" val="218061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Объект 6">
                <a:extLst>
                  <a:ext uri="{FF2B5EF4-FFF2-40B4-BE49-F238E27FC236}">
                    <a16:creationId xmlns:a16="http://schemas.microsoft.com/office/drawing/2014/main" id="{B620792F-5556-CCDD-9044-7E2E2A4CE947}"/>
                  </a:ext>
                </a:extLst>
              </p:cNvPr>
              <p:cNvGraphicFramePr>
                <a:graphicFrameLocks noGrp="1"/>
              </p:cNvGraphicFramePr>
              <p:nvPr>
                <p:ph idx="1"/>
                <p:extLst>
                  <p:ext uri="{D42A27DB-BD31-4B8C-83A1-F6EECF244321}">
                    <p14:modId xmlns:p14="http://schemas.microsoft.com/office/powerpoint/2010/main" val="3580777234"/>
                  </p:ext>
                </p:extLst>
              </p:nvPr>
            </p:nvGraphicFramePr>
            <p:xfrm>
              <a:off x="2277902" y="2007363"/>
              <a:ext cx="7636193" cy="3456013"/>
            </p:xfrm>
            <a:graphic>
              <a:graphicData uri="http://schemas.openxmlformats.org/drawingml/2006/table">
                <a:tbl>
                  <a:tblPr firstRow="1" firstCol="1" bandRow="1">
                    <a:tableStyleId>{5C22544A-7EE6-4342-B048-85BDC9FD1C3A}</a:tableStyleId>
                  </a:tblPr>
                  <a:tblGrid>
                    <a:gridCol w="1294972">
                      <a:extLst>
                        <a:ext uri="{9D8B030D-6E8A-4147-A177-3AD203B41FA5}">
                          <a16:colId xmlns:a16="http://schemas.microsoft.com/office/drawing/2014/main" val="2729480522"/>
                        </a:ext>
                      </a:extLst>
                    </a:gridCol>
                    <a:gridCol w="1251207">
                      <a:extLst>
                        <a:ext uri="{9D8B030D-6E8A-4147-A177-3AD203B41FA5}">
                          <a16:colId xmlns:a16="http://schemas.microsoft.com/office/drawing/2014/main" val="1145426309"/>
                        </a:ext>
                      </a:extLst>
                    </a:gridCol>
                    <a:gridCol w="1272308">
                      <a:extLst>
                        <a:ext uri="{9D8B030D-6E8A-4147-A177-3AD203B41FA5}">
                          <a16:colId xmlns:a16="http://schemas.microsoft.com/office/drawing/2014/main" val="2572181177"/>
                        </a:ext>
                      </a:extLst>
                    </a:gridCol>
                    <a:gridCol w="1272308">
                      <a:extLst>
                        <a:ext uri="{9D8B030D-6E8A-4147-A177-3AD203B41FA5}">
                          <a16:colId xmlns:a16="http://schemas.microsoft.com/office/drawing/2014/main" val="2803467005"/>
                        </a:ext>
                      </a:extLst>
                    </a:gridCol>
                    <a:gridCol w="1272308">
                      <a:extLst>
                        <a:ext uri="{9D8B030D-6E8A-4147-A177-3AD203B41FA5}">
                          <a16:colId xmlns:a16="http://schemas.microsoft.com/office/drawing/2014/main" val="2510291300"/>
                        </a:ext>
                      </a:extLst>
                    </a:gridCol>
                    <a:gridCol w="1273090">
                      <a:extLst>
                        <a:ext uri="{9D8B030D-6E8A-4147-A177-3AD203B41FA5}">
                          <a16:colId xmlns:a16="http://schemas.microsoft.com/office/drawing/2014/main" val="2473149760"/>
                        </a:ext>
                      </a:extLst>
                    </a:gridCol>
                  </a:tblGrid>
                  <a:tr h="314183">
                    <a:tc>
                      <a:txBody>
                        <a:bodyPr/>
                        <a:lstStyle/>
                        <a:p>
                          <a:pPr algn="just">
                            <a:lnSpc>
                              <a:spcPct val="150000"/>
                            </a:lnSpc>
                            <a:spcAft>
                              <a:spcPts val="800"/>
                            </a:spcAft>
                          </a:pPr>
                          <a14:m>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𝑥</m:t>
                                  </m:r>
                                </m:e>
                                <m:sub>
                                  <m:r>
                                    <a:rPr lang="ru-RU" sz="1000">
                                      <a:effectLst/>
                                      <a:latin typeface="Cambria Math" panose="02040503050406030204" pitchFamily="18" charset="0"/>
                                    </a:rPr>
                                    <m:t>8</m:t>
                                  </m:r>
                                </m:sub>
                              </m:sSub>
                            </m:oMath>
                          </a14:m>
                          <a:r>
                            <a:rPr lang="en-US" sz="1000">
                              <a:effectLst/>
                            </a:rPr>
                            <a:t>               </a:t>
                          </a:r>
                          <a14:m>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   </m:t>
                                  </m:r>
                                  <m:r>
                                    <a:rPr lang="en-US" sz="1000">
                                      <a:effectLst/>
                                      <a:latin typeface="Cambria Math" panose="02040503050406030204" pitchFamily="18" charset="0"/>
                                    </a:rPr>
                                    <m:t>𝑦</m:t>
                                  </m:r>
                                </m:e>
                                <m:sub>
                                  <m:r>
                                    <a:rPr lang="ru-RU" sz="1000">
                                      <a:effectLst/>
                                      <a:latin typeface="Cambria Math" panose="02040503050406030204" pitchFamily="18" charset="0"/>
                                    </a:rPr>
                                    <m:t>10</m:t>
                                  </m:r>
                                </m:sub>
                              </m:sSub>
                            </m:oMath>
                          </a14:m>
                          <a:r>
                            <a:rPr lang="en-US" sz="1000">
                              <a:effectLst/>
                            </a:rPr>
                            <a:t>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325145"/>
                      </a:ext>
                    </a:extLst>
                  </a:tr>
                  <a:tr h="314183">
                    <a:tc>
                      <a:txBody>
                        <a:bodyPr/>
                        <a:lstStyle/>
                        <a:p>
                          <a:pPr algn="just">
                            <a:lnSpc>
                              <a:spcPct val="150000"/>
                            </a:lnSpc>
                            <a:spcAft>
                              <a:spcPts val="800"/>
                            </a:spcAft>
                          </a:pPr>
                          <a:r>
                            <a:rPr lang="en-US" sz="10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0.05</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014342"/>
                      </a:ext>
                    </a:extLst>
                  </a:tr>
                  <a:tr h="314183">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0.54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270856"/>
                      </a:ext>
                    </a:extLst>
                  </a:tr>
                  <a:tr h="314183">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0.33</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5974179"/>
                      </a:ext>
                    </a:extLst>
                  </a:tr>
                  <a:tr h="314183">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0.11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1626379"/>
                      </a:ext>
                    </a:extLst>
                  </a:tr>
                  <a:tr h="314183">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629184"/>
                      </a:ext>
                    </a:extLst>
                  </a:tr>
                  <a:tr h="314183">
                    <a:tc>
                      <a:txBody>
                        <a:bodyPr/>
                        <a:lstStyle/>
                        <a:p>
                          <a:pPr algn="just">
                            <a:lnSpc>
                              <a:spcPct val="150000"/>
                            </a:lnSpc>
                            <a:spcAft>
                              <a:spcPts val="800"/>
                            </a:spcAft>
                          </a:pPr>
                          <a:r>
                            <a:rPr lang="en-US" sz="1000">
                              <a:effectLst/>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2527158"/>
                      </a:ext>
                    </a:extLst>
                  </a:tr>
                  <a:tr h="314183">
                    <a:tc>
                      <a:txBody>
                        <a:bodyPr/>
                        <a:lstStyle/>
                        <a:p>
                          <a:pPr algn="just">
                            <a:lnSpc>
                              <a:spcPct val="150000"/>
                            </a:lnSpc>
                            <a:spcAft>
                              <a:spcPts val="800"/>
                            </a:spcAft>
                          </a:pPr>
                          <a:r>
                            <a:rPr lang="en-US" sz="1000">
                              <a:effectLst/>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0.05</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6690174"/>
                      </a:ext>
                    </a:extLst>
                  </a:tr>
                  <a:tr h="314183">
                    <a:tc>
                      <a:txBody>
                        <a:bodyPr/>
                        <a:lstStyle/>
                        <a:p>
                          <a:pPr algn="just">
                            <a:lnSpc>
                              <a:spcPct val="150000"/>
                            </a:lnSpc>
                            <a:spcAft>
                              <a:spcPts val="800"/>
                            </a:spcAft>
                          </a:pPr>
                          <a:r>
                            <a:rPr lang="en-US" sz="1000">
                              <a:effectLst/>
                            </a:rPr>
                            <a:t>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1793534"/>
                      </a:ext>
                    </a:extLst>
                  </a:tr>
                  <a:tr h="314183">
                    <a:tc>
                      <a:txBody>
                        <a:bodyPr/>
                        <a:lstStyle/>
                        <a:p>
                          <a:pPr algn="just">
                            <a:lnSpc>
                              <a:spcPct val="150000"/>
                            </a:lnSpc>
                            <a:spcAft>
                              <a:spcPts val="800"/>
                            </a:spcAft>
                          </a:pPr>
                          <a:r>
                            <a:rPr lang="en-US" sz="1000">
                              <a:effectLst/>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5406465"/>
                      </a:ext>
                    </a:extLst>
                  </a:tr>
                  <a:tr h="314183">
                    <a:tc>
                      <a:txBody>
                        <a:bodyPr/>
                        <a:lstStyle/>
                        <a:p>
                          <a:pPr algn="just">
                            <a:lnSpc>
                              <a:spcPct val="150000"/>
                            </a:lnSpc>
                            <a:spcAft>
                              <a:spcPts val="800"/>
                            </a:spcAft>
                          </a:pPr>
                          <a:r>
                            <a:rPr lang="en-US" sz="10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0,49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4088620"/>
                      </a:ext>
                    </a:extLst>
                  </a:tr>
                </a:tbl>
              </a:graphicData>
            </a:graphic>
          </p:graphicFrame>
        </mc:Choice>
        <mc:Fallback xmlns="">
          <p:graphicFrame>
            <p:nvGraphicFramePr>
              <p:cNvPr id="7" name="Объект 6">
                <a:extLst>
                  <a:ext uri="{FF2B5EF4-FFF2-40B4-BE49-F238E27FC236}">
                    <a16:creationId xmlns:a16="http://schemas.microsoft.com/office/drawing/2014/main" id="{B620792F-5556-CCDD-9044-7E2E2A4CE947}"/>
                  </a:ext>
                </a:extLst>
              </p:cNvPr>
              <p:cNvGraphicFramePr>
                <a:graphicFrameLocks noGrp="1"/>
              </p:cNvGraphicFramePr>
              <p:nvPr>
                <p:ph idx="1"/>
                <p:extLst>
                  <p:ext uri="{D42A27DB-BD31-4B8C-83A1-F6EECF244321}">
                    <p14:modId xmlns:p14="http://schemas.microsoft.com/office/powerpoint/2010/main" val="3580777234"/>
                  </p:ext>
                </p:extLst>
              </p:nvPr>
            </p:nvGraphicFramePr>
            <p:xfrm>
              <a:off x="2277902" y="2007363"/>
              <a:ext cx="7636193" cy="3456013"/>
            </p:xfrm>
            <a:graphic>
              <a:graphicData uri="http://schemas.openxmlformats.org/drawingml/2006/table">
                <a:tbl>
                  <a:tblPr firstRow="1" firstCol="1" bandRow="1">
                    <a:tableStyleId>{5C22544A-7EE6-4342-B048-85BDC9FD1C3A}</a:tableStyleId>
                  </a:tblPr>
                  <a:tblGrid>
                    <a:gridCol w="1294972">
                      <a:extLst>
                        <a:ext uri="{9D8B030D-6E8A-4147-A177-3AD203B41FA5}">
                          <a16:colId xmlns:a16="http://schemas.microsoft.com/office/drawing/2014/main" val="2729480522"/>
                        </a:ext>
                      </a:extLst>
                    </a:gridCol>
                    <a:gridCol w="1251207">
                      <a:extLst>
                        <a:ext uri="{9D8B030D-6E8A-4147-A177-3AD203B41FA5}">
                          <a16:colId xmlns:a16="http://schemas.microsoft.com/office/drawing/2014/main" val="1145426309"/>
                        </a:ext>
                      </a:extLst>
                    </a:gridCol>
                    <a:gridCol w="1272308">
                      <a:extLst>
                        <a:ext uri="{9D8B030D-6E8A-4147-A177-3AD203B41FA5}">
                          <a16:colId xmlns:a16="http://schemas.microsoft.com/office/drawing/2014/main" val="2572181177"/>
                        </a:ext>
                      </a:extLst>
                    </a:gridCol>
                    <a:gridCol w="1272308">
                      <a:extLst>
                        <a:ext uri="{9D8B030D-6E8A-4147-A177-3AD203B41FA5}">
                          <a16:colId xmlns:a16="http://schemas.microsoft.com/office/drawing/2014/main" val="2803467005"/>
                        </a:ext>
                      </a:extLst>
                    </a:gridCol>
                    <a:gridCol w="1272308">
                      <a:extLst>
                        <a:ext uri="{9D8B030D-6E8A-4147-A177-3AD203B41FA5}">
                          <a16:colId xmlns:a16="http://schemas.microsoft.com/office/drawing/2014/main" val="2510291300"/>
                        </a:ext>
                      </a:extLst>
                    </a:gridCol>
                    <a:gridCol w="1273090">
                      <a:extLst>
                        <a:ext uri="{9D8B030D-6E8A-4147-A177-3AD203B41FA5}">
                          <a16:colId xmlns:a16="http://schemas.microsoft.com/office/drawing/2014/main" val="2473149760"/>
                        </a:ext>
                      </a:extLst>
                    </a:gridCol>
                  </a:tblGrid>
                  <a:tr h="314183">
                    <a:tc>
                      <a:txBody>
                        <a:bodyPr/>
                        <a:lstStyle/>
                        <a:p>
                          <a:endParaRPr lang="ru-RU"/>
                        </a:p>
                      </a:txBody>
                      <a:tcPr marL="68580" marR="68580" marT="0" marB="0">
                        <a:blipFill>
                          <a:blip r:embed="rId2"/>
                          <a:stretch>
                            <a:fillRect l="-980" t="-4000" r="-492157" b="-1000000"/>
                          </a:stretch>
                        </a:blipFill>
                      </a:tcP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325145"/>
                      </a:ext>
                    </a:extLst>
                  </a:tr>
                  <a:tr h="314183">
                    <a:tc>
                      <a:txBody>
                        <a:bodyPr/>
                        <a:lstStyle/>
                        <a:p>
                          <a:pPr algn="just">
                            <a:lnSpc>
                              <a:spcPct val="150000"/>
                            </a:lnSpc>
                            <a:spcAft>
                              <a:spcPts val="800"/>
                            </a:spcAft>
                          </a:pPr>
                          <a:r>
                            <a:rPr lang="en-US" sz="10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0.05</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014342"/>
                      </a:ext>
                    </a:extLst>
                  </a:tr>
                  <a:tr h="314183">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0.54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270856"/>
                      </a:ext>
                    </a:extLst>
                  </a:tr>
                  <a:tr h="314183">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0.33</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5974179"/>
                      </a:ext>
                    </a:extLst>
                  </a:tr>
                  <a:tr h="314183">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0.11</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1626379"/>
                      </a:ext>
                    </a:extLst>
                  </a:tr>
                  <a:tr h="314183">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629184"/>
                      </a:ext>
                    </a:extLst>
                  </a:tr>
                  <a:tr h="314183">
                    <a:tc>
                      <a:txBody>
                        <a:bodyPr/>
                        <a:lstStyle/>
                        <a:p>
                          <a:pPr algn="just">
                            <a:lnSpc>
                              <a:spcPct val="150000"/>
                            </a:lnSpc>
                            <a:spcAft>
                              <a:spcPts val="800"/>
                            </a:spcAft>
                          </a:pPr>
                          <a:r>
                            <a:rPr lang="en-US" sz="1000">
                              <a:effectLst/>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2527158"/>
                      </a:ext>
                    </a:extLst>
                  </a:tr>
                  <a:tr h="314183">
                    <a:tc>
                      <a:txBody>
                        <a:bodyPr/>
                        <a:lstStyle/>
                        <a:p>
                          <a:pPr algn="just">
                            <a:lnSpc>
                              <a:spcPct val="150000"/>
                            </a:lnSpc>
                            <a:spcAft>
                              <a:spcPts val="800"/>
                            </a:spcAft>
                          </a:pPr>
                          <a:r>
                            <a:rPr lang="en-US" sz="1000">
                              <a:effectLst/>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0.05</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6690174"/>
                      </a:ext>
                    </a:extLst>
                  </a:tr>
                  <a:tr h="314183">
                    <a:tc>
                      <a:txBody>
                        <a:bodyPr/>
                        <a:lstStyle/>
                        <a:p>
                          <a:pPr algn="just">
                            <a:lnSpc>
                              <a:spcPct val="150000"/>
                            </a:lnSpc>
                            <a:spcAft>
                              <a:spcPts val="800"/>
                            </a:spcAft>
                          </a:pPr>
                          <a:r>
                            <a:rPr lang="en-US" sz="1000">
                              <a:effectLst/>
                            </a:rPr>
                            <a:t>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1793534"/>
                      </a:ext>
                    </a:extLst>
                  </a:tr>
                  <a:tr h="314183">
                    <a:tc>
                      <a:txBody>
                        <a:bodyPr/>
                        <a:lstStyle/>
                        <a:p>
                          <a:pPr algn="just">
                            <a:lnSpc>
                              <a:spcPct val="150000"/>
                            </a:lnSpc>
                            <a:spcAft>
                              <a:spcPts val="800"/>
                            </a:spcAft>
                          </a:pPr>
                          <a:r>
                            <a:rPr lang="en-US" sz="1000">
                              <a:effectLst/>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0,41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5406465"/>
                      </a:ext>
                    </a:extLst>
                  </a:tr>
                  <a:tr h="314183">
                    <a:tc>
                      <a:txBody>
                        <a:bodyPr/>
                        <a:lstStyle/>
                        <a:p>
                          <a:pPr algn="just">
                            <a:lnSpc>
                              <a:spcPct val="150000"/>
                            </a:lnSpc>
                            <a:spcAft>
                              <a:spcPts val="800"/>
                            </a:spcAft>
                          </a:pPr>
                          <a:r>
                            <a:rPr lang="en-US" sz="10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0,49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4088620"/>
                      </a:ext>
                    </a:extLst>
                  </a:tr>
                </a:tbl>
              </a:graphicData>
            </a:graphic>
          </p:graphicFrame>
        </mc:Fallback>
      </mc:AlternateContent>
      <mc:AlternateContent xmlns:mc="http://schemas.openxmlformats.org/markup-compatibility/2006" xmlns:a14="http://schemas.microsoft.com/office/drawing/2010/main">
        <mc:Choice Requires="a14">
          <p:sp>
            <p:nvSpPr>
              <p:cNvPr id="8" name="Объект 2">
                <a:extLst>
                  <a:ext uri="{FF2B5EF4-FFF2-40B4-BE49-F238E27FC236}">
                    <a16:creationId xmlns:a16="http://schemas.microsoft.com/office/drawing/2014/main" id="{F345A5C2-B56C-BC74-E9E6-90395D1D4823}"/>
                  </a:ext>
                </a:extLst>
              </p:cNvPr>
              <p:cNvSpPr txBox="1">
                <a:spLocks/>
              </p:cNvSpPr>
              <p:nvPr/>
            </p:nvSpPr>
            <p:spPr>
              <a:xfrm>
                <a:off x="2231135" y="63338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ru-RU" b="1" dirty="0"/>
                  <a:t>Таблица 3.</a:t>
                </a:r>
                <a:r>
                  <a:rPr lang="ru-RU" dirty="0"/>
                  <a:t> Оценки условного относительно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ru-RU" i="1">
                            <a:latin typeface="Cambria Math" panose="02040503050406030204" pitchFamily="18" charset="0"/>
                          </a:rPr>
                          <m:t>8</m:t>
                        </m:r>
                      </m:sub>
                    </m:sSub>
                  </m:oMath>
                </a14:m>
                <a:r>
                  <a:rPr lang="ru-RU" dirty="0"/>
                  <a:t> распределения категории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10</m:t>
                            </m:r>
                          </m:sub>
                        </m:sSub>
                      </m:sub>
                    </m:sSub>
                  </m:oMath>
                </a14:m>
                <a:endParaRPr lang="ru-RU" dirty="0"/>
              </a:p>
            </p:txBody>
          </p:sp>
        </mc:Choice>
        <mc:Fallback xmlns="">
          <p:sp>
            <p:nvSpPr>
              <p:cNvPr id="8" name="Объект 2">
                <a:extLst>
                  <a:ext uri="{FF2B5EF4-FFF2-40B4-BE49-F238E27FC236}">
                    <a16:creationId xmlns:a16="http://schemas.microsoft.com/office/drawing/2014/main" id="{F345A5C2-B56C-BC74-E9E6-90395D1D4823}"/>
                  </a:ext>
                </a:extLst>
              </p:cNvPr>
              <p:cNvSpPr txBox="1">
                <a:spLocks noRot="1" noChangeAspect="1" noMove="1" noResize="1" noEditPoints="1" noAdjustHandles="1" noChangeArrowheads="1" noChangeShapeType="1" noTextEdit="1"/>
              </p:cNvSpPr>
              <p:nvPr/>
            </p:nvSpPr>
            <p:spPr>
              <a:xfrm>
                <a:off x="2231135" y="633387"/>
                <a:ext cx="7729728" cy="3101983"/>
              </a:xfrm>
              <a:prstGeom prst="rect">
                <a:avLst/>
              </a:prstGeom>
              <a:blipFill>
                <a:blip r:embed="rId3"/>
                <a:stretch>
                  <a:fillRect l="-656" t="-813"/>
                </a:stretch>
              </a:blipFill>
            </p:spPr>
            <p:txBody>
              <a:bodyPr/>
              <a:lstStyle/>
              <a:p>
                <a:r>
                  <a:rPr lang="ru-RU">
                    <a:noFill/>
                  </a:rPr>
                  <a:t> </a:t>
                </a:r>
              </a:p>
            </p:txBody>
          </p:sp>
        </mc:Fallback>
      </mc:AlternateContent>
    </p:spTree>
    <p:extLst>
      <p:ext uri="{BB962C8B-B14F-4D97-AF65-F5344CB8AC3E}">
        <p14:creationId xmlns:p14="http://schemas.microsoft.com/office/powerpoint/2010/main" val="95665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Объект 6">
                <a:extLst>
                  <a:ext uri="{FF2B5EF4-FFF2-40B4-BE49-F238E27FC236}">
                    <a16:creationId xmlns:a16="http://schemas.microsoft.com/office/drawing/2014/main" id="{7CD90A68-BFDA-130B-FCB1-CBE4FDBA4E5F}"/>
                  </a:ext>
                </a:extLst>
              </p:cNvPr>
              <p:cNvGraphicFramePr>
                <a:graphicFrameLocks noGrp="1"/>
              </p:cNvGraphicFramePr>
              <p:nvPr>
                <p:ph idx="1"/>
                <p:extLst>
                  <p:ext uri="{D42A27DB-BD31-4B8C-83A1-F6EECF244321}">
                    <p14:modId xmlns:p14="http://schemas.microsoft.com/office/powerpoint/2010/main" val="4023046201"/>
                  </p:ext>
                </p:extLst>
              </p:nvPr>
            </p:nvGraphicFramePr>
            <p:xfrm>
              <a:off x="2231135" y="1951625"/>
              <a:ext cx="7729728" cy="3567490"/>
            </p:xfrm>
            <a:graphic>
              <a:graphicData uri="http://schemas.openxmlformats.org/drawingml/2006/table">
                <a:tbl>
                  <a:tblPr firstRow="1" firstCol="1" bandRow="1">
                    <a:tableStyleId>{5C22544A-7EE6-4342-B048-85BDC9FD1C3A}</a:tableStyleId>
                  </a:tblPr>
                  <a:tblGrid>
                    <a:gridCol w="1270488">
                      <a:extLst>
                        <a:ext uri="{9D8B030D-6E8A-4147-A177-3AD203B41FA5}">
                          <a16:colId xmlns:a16="http://schemas.microsoft.com/office/drawing/2014/main" val="2548824095"/>
                        </a:ext>
                      </a:extLst>
                    </a:gridCol>
                    <a:gridCol w="1218277">
                      <a:extLst>
                        <a:ext uri="{9D8B030D-6E8A-4147-A177-3AD203B41FA5}">
                          <a16:colId xmlns:a16="http://schemas.microsoft.com/office/drawing/2014/main" val="243100461"/>
                        </a:ext>
                      </a:extLst>
                    </a:gridCol>
                    <a:gridCol w="1310043">
                      <a:extLst>
                        <a:ext uri="{9D8B030D-6E8A-4147-A177-3AD203B41FA5}">
                          <a16:colId xmlns:a16="http://schemas.microsoft.com/office/drawing/2014/main" val="1123898801"/>
                        </a:ext>
                      </a:extLst>
                    </a:gridCol>
                    <a:gridCol w="1310043">
                      <a:extLst>
                        <a:ext uri="{9D8B030D-6E8A-4147-A177-3AD203B41FA5}">
                          <a16:colId xmlns:a16="http://schemas.microsoft.com/office/drawing/2014/main" val="2962465155"/>
                        </a:ext>
                      </a:extLst>
                    </a:gridCol>
                    <a:gridCol w="1310043">
                      <a:extLst>
                        <a:ext uri="{9D8B030D-6E8A-4147-A177-3AD203B41FA5}">
                          <a16:colId xmlns:a16="http://schemas.microsoft.com/office/drawing/2014/main" val="1799431839"/>
                        </a:ext>
                      </a:extLst>
                    </a:gridCol>
                    <a:gridCol w="1310834">
                      <a:extLst>
                        <a:ext uri="{9D8B030D-6E8A-4147-A177-3AD203B41FA5}">
                          <a16:colId xmlns:a16="http://schemas.microsoft.com/office/drawing/2014/main" val="4219899102"/>
                        </a:ext>
                      </a:extLst>
                    </a:gridCol>
                  </a:tblGrid>
                  <a:tr h="317500">
                    <a:tc>
                      <a:txBody>
                        <a:bodyPr/>
                        <a:lstStyle/>
                        <a:p>
                          <a:pPr algn="just">
                            <a:lnSpc>
                              <a:spcPct val="150000"/>
                            </a:lnSpc>
                            <a:spcAft>
                              <a:spcPts val="800"/>
                            </a:spcAft>
                          </a:pPr>
                          <a14:m>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𝑥</m:t>
                                  </m:r>
                                </m:e>
                                <m:sub>
                                  <m:r>
                                    <a:rPr lang="ru-RU" sz="1000">
                                      <a:effectLst/>
                                      <a:latin typeface="Cambria Math" panose="02040503050406030204" pitchFamily="18" charset="0"/>
                                    </a:rPr>
                                    <m:t>8</m:t>
                                  </m:r>
                                </m:sub>
                              </m:sSub>
                            </m:oMath>
                          </a14:m>
                          <a:r>
                            <a:rPr lang="en-US" sz="1000" dirty="0">
                              <a:effectLst/>
                            </a:rPr>
                            <a:t>      </a:t>
                          </a:r>
                          <a14:m>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               </m:t>
                                  </m:r>
                                  <m:r>
                                    <a:rPr lang="en-US" sz="1000">
                                      <a:effectLst/>
                                      <a:latin typeface="Cambria Math" panose="02040503050406030204" pitchFamily="18" charset="0"/>
                                    </a:rPr>
                                    <m:t>𝑦</m:t>
                                  </m:r>
                                </m:e>
                                <m:sub>
                                  <m:r>
                                    <a:rPr lang="ru-RU" sz="1000">
                                      <a:effectLst/>
                                      <a:latin typeface="Cambria Math" panose="02040503050406030204" pitchFamily="18" charset="0"/>
                                    </a:rPr>
                                    <m:t>10</m:t>
                                  </m:r>
                                </m:sub>
                              </m:sSub>
                            </m:oMath>
                          </a14:m>
                          <a:r>
                            <a:rPr lang="en-US" sz="1000" dirty="0">
                              <a:effectLst/>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538749"/>
                      </a:ext>
                    </a:extLst>
                  </a:tr>
                  <a:tr h="324999">
                    <a:tc>
                      <a:txBody>
                        <a:bodyPr/>
                        <a:lstStyle/>
                        <a:p>
                          <a:pPr algn="just">
                            <a:lnSpc>
                              <a:spcPct val="150000"/>
                            </a:lnSpc>
                            <a:spcAft>
                              <a:spcPts val="800"/>
                            </a:spcAft>
                          </a:pPr>
                          <a:r>
                            <a:rPr lang="en-US" sz="10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4421729"/>
                      </a:ext>
                    </a:extLst>
                  </a:tr>
                  <a:tr h="324999">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952202"/>
                      </a:ext>
                    </a:extLst>
                  </a:tr>
                  <a:tr h="324999">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748748"/>
                      </a:ext>
                    </a:extLst>
                  </a:tr>
                  <a:tr h="324999">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7791036"/>
                      </a:ext>
                    </a:extLst>
                  </a:tr>
                  <a:tr h="324999">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3225338"/>
                      </a:ext>
                    </a:extLst>
                  </a:tr>
                  <a:tr h="324999">
                    <a:tc>
                      <a:txBody>
                        <a:bodyPr/>
                        <a:lstStyle/>
                        <a:p>
                          <a:pPr algn="just">
                            <a:lnSpc>
                              <a:spcPct val="150000"/>
                            </a:lnSpc>
                            <a:spcAft>
                              <a:spcPts val="800"/>
                            </a:spcAft>
                          </a:pPr>
                          <a:r>
                            <a:rPr lang="en-US" sz="1000">
                              <a:effectLst/>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160490"/>
                      </a:ext>
                    </a:extLst>
                  </a:tr>
                  <a:tr h="324999">
                    <a:tc>
                      <a:txBody>
                        <a:bodyPr/>
                        <a:lstStyle/>
                        <a:p>
                          <a:pPr algn="just">
                            <a:lnSpc>
                              <a:spcPct val="150000"/>
                            </a:lnSpc>
                            <a:spcAft>
                              <a:spcPts val="800"/>
                            </a:spcAft>
                          </a:pPr>
                          <a:r>
                            <a:rPr lang="en-US" sz="1000">
                              <a:effectLst/>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5826095"/>
                      </a:ext>
                    </a:extLst>
                  </a:tr>
                  <a:tr h="324999">
                    <a:tc>
                      <a:txBody>
                        <a:bodyPr/>
                        <a:lstStyle/>
                        <a:p>
                          <a:pPr algn="just">
                            <a:lnSpc>
                              <a:spcPct val="150000"/>
                            </a:lnSpc>
                            <a:spcAft>
                              <a:spcPts val="800"/>
                            </a:spcAft>
                          </a:pPr>
                          <a:r>
                            <a:rPr lang="en-US" sz="1000">
                              <a:effectLst/>
                            </a:rPr>
                            <a:t>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7948363"/>
                      </a:ext>
                    </a:extLst>
                  </a:tr>
                  <a:tr h="324999">
                    <a:tc>
                      <a:txBody>
                        <a:bodyPr/>
                        <a:lstStyle/>
                        <a:p>
                          <a:pPr algn="just">
                            <a:lnSpc>
                              <a:spcPct val="150000"/>
                            </a:lnSpc>
                            <a:spcAft>
                              <a:spcPts val="800"/>
                            </a:spcAft>
                          </a:pPr>
                          <a:r>
                            <a:rPr lang="en-US" sz="1000">
                              <a:effectLst/>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0957246"/>
                      </a:ext>
                    </a:extLst>
                  </a:tr>
                  <a:tr h="324999">
                    <a:tc>
                      <a:txBody>
                        <a:bodyPr/>
                        <a:lstStyle/>
                        <a:p>
                          <a:pPr algn="just">
                            <a:lnSpc>
                              <a:spcPct val="150000"/>
                            </a:lnSpc>
                            <a:spcAft>
                              <a:spcPts val="800"/>
                            </a:spcAft>
                          </a:pPr>
                          <a:r>
                            <a:rPr lang="en-US" sz="10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0,29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2944173"/>
                      </a:ext>
                    </a:extLst>
                  </a:tr>
                </a:tbl>
              </a:graphicData>
            </a:graphic>
          </p:graphicFrame>
        </mc:Choice>
        <mc:Fallback xmlns="">
          <p:graphicFrame>
            <p:nvGraphicFramePr>
              <p:cNvPr id="7" name="Объект 6">
                <a:extLst>
                  <a:ext uri="{FF2B5EF4-FFF2-40B4-BE49-F238E27FC236}">
                    <a16:creationId xmlns:a16="http://schemas.microsoft.com/office/drawing/2014/main" id="{7CD90A68-BFDA-130B-FCB1-CBE4FDBA4E5F}"/>
                  </a:ext>
                </a:extLst>
              </p:cNvPr>
              <p:cNvGraphicFramePr>
                <a:graphicFrameLocks noGrp="1"/>
              </p:cNvGraphicFramePr>
              <p:nvPr>
                <p:ph idx="1"/>
                <p:extLst>
                  <p:ext uri="{D42A27DB-BD31-4B8C-83A1-F6EECF244321}">
                    <p14:modId xmlns:p14="http://schemas.microsoft.com/office/powerpoint/2010/main" val="4023046201"/>
                  </p:ext>
                </p:extLst>
              </p:nvPr>
            </p:nvGraphicFramePr>
            <p:xfrm>
              <a:off x="2231135" y="1951625"/>
              <a:ext cx="7729728" cy="3567490"/>
            </p:xfrm>
            <a:graphic>
              <a:graphicData uri="http://schemas.openxmlformats.org/drawingml/2006/table">
                <a:tbl>
                  <a:tblPr firstRow="1" firstCol="1" bandRow="1">
                    <a:tableStyleId>{5C22544A-7EE6-4342-B048-85BDC9FD1C3A}</a:tableStyleId>
                  </a:tblPr>
                  <a:tblGrid>
                    <a:gridCol w="1270488">
                      <a:extLst>
                        <a:ext uri="{9D8B030D-6E8A-4147-A177-3AD203B41FA5}">
                          <a16:colId xmlns:a16="http://schemas.microsoft.com/office/drawing/2014/main" val="2548824095"/>
                        </a:ext>
                      </a:extLst>
                    </a:gridCol>
                    <a:gridCol w="1218277">
                      <a:extLst>
                        <a:ext uri="{9D8B030D-6E8A-4147-A177-3AD203B41FA5}">
                          <a16:colId xmlns:a16="http://schemas.microsoft.com/office/drawing/2014/main" val="243100461"/>
                        </a:ext>
                      </a:extLst>
                    </a:gridCol>
                    <a:gridCol w="1310043">
                      <a:extLst>
                        <a:ext uri="{9D8B030D-6E8A-4147-A177-3AD203B41FA5}">
                          <a16:colId xmlns:a16="http://schemas.microsoft.com/office/drawing/2014/main" val="1123898801"/>
                        </a:ext>
                      </a:extLst>
                    </a:gridCol>
                    <a:gridCol w="1310043">
                      <a:extLst>
                        <a:ext uri="{9D8B030D-6E8A-4147-A177-3AD203B41FA5}">
                          <a16:colId xmlns:a16="http://schemas.microsoft.com/office/drawing/2014/main" val="2962465155"/>
                        </a:ext>
                      </a:extLst>
                    </a:gridCol>
                    <a:gridCol w="1310043">
                      <a:extLst>
                        <a:ext uri="{9D8B030D-6E8A-4147-A177-3AD203B41FA5}">
                          <a16:colId xmlns:a16="http://schemas.microsoft.com/office/drawing/2014/main" val="1799431839"/>
                        </a:ext>
                      </a:extLst>
                    </a:gridCol>
                    <a:gridCol w="1310834">
                      <a:extLst>
                        <a:ext uri="{9D8B030D-6E8A-4147-A177-3AD203B41FA5}">
                          <a16:colId xmlns:a16="http://schemas.microsoft.com/office/drawing/2014/main" val="4219899102"/>
                        </a:ext>
                      </a:extLst>
                    </a:gridCol>
                  </a:tblGrid>
                  <a:tr h="317500">
                    <a:tc>
                      <a:txBody>
                        <a:bodyPr/>
                        <a:lstStyle/>
                        <a:p>
                          <a:endParaRPr lang="ru-RU"/>
                        </a:p>
                      </a:txBody>
                      <a:tcPr marL="68580" marR="68580" marT="0" marB="0">
                        <a:blipFill>
                          <a:blip r:embed="rId2"/>
                          <a:stretch>
                            <a:fillRect l="-1000" r="-512000" b="-1036000"/>
                          </a:stretch>
                        </a:blipFill>
                      </a:tcPr>
                    </a:tc>
                    <a:tc>
                      <a:txBody>
                        <a:bodyPr/>
                        <a:lstStyle/>
                        <a:p>
                          <a:pPr algn="just">
                            <a:lnSpc>
                              <a:spcPct val="150000"/>
                            </a:lnSpc>
                            <a:spcAft>
                              <a:spcPts val="800"/>
                            </a:spcAft>
                          </a:pPr>
                          <a:r>
                            <a:rPr lang="ru-RU" sz="1000" dirty="0">
                              <a:effectLst/>
                            </a:rPr>
                            <a:t>0</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538749"/>
                      </a:ext>
                    </a:extLst>
                  </a:tr>
                  <a:tr h="324999">
                    <a:tc>
                      <a:txBody>
                        <a:bodyPr/>
                        <a:lstStyle/>
                        <a:p>
                          <a:pPr algn="just">
                            <a:lnSpc>
                              <a:spcPct val="150000"/>
                            </a:lnSpc>
                            <a:spcAft>
                              <a:spcPts val="800"/>
                            </a:spcAft>
                          </a:pPr>
                          <a:r>
                            <a:rPr lang="en-US" sz="1000">
                              <a:effectLst/>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4421729"/>
                      </a:ext>
                    </a:extLst>
                  </a:tr>
                  <a:tr h="324999">
                    <a:tc>
                      <a:txBody>
                        <a:bodyPr/>
                        <a:lstStyle/>
                        <a:p>
                          <a:pPr algn="just">
                            <a:lnSpc>
                              <a:spcPct val="150000"/>
                            </a:lnSpc>
                            <a:spcAft>
                              <a:spcPts val="800"/>
                            </a:spcAft>
                          </a:pPr>
                          <a:r>
                            <a:rPr lang="en-US" sz="1000">
                              <a:effectLst/>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952202"/>
                      </a:ext>
                    </a:extLst>
                  </a:tr>
                  <a:tr h="324999">
                    <a:tc>
                      <a:txBody>
                        <a:bodyPr/>
                        <a:lstStyle/>
                        <a:p>
                          <a:pPr algn="just">
                            <a:lnSpc>
                              <a:spcPct val="150000"/>
                            </a:lnSpc>
                            <a:spcAft>
                              <a:spcPts val="80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748748"/>
                      </a:ext>
                    </a:extLst>
                  </a:tr>
                  <a:tr h="324999">
                    <a:tc>
                      <a:txBody>
                        <a:bodyPr/>
                        <a:lstStyle/>
                        <a:p>
                          <a:pPr algn="just">
                            <a:lnSpc>
                              <a:spcPct val="150000"/>
                            </a:lnSpc>
                            <a:spcAft>
                              <a:spcPts val="80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7791036"/>
                      </a:ext>
                    </a:extLst>
                  </a:tr>
                  <a:tr h="324999">
                    <a:tc>
                      <a:txBody>
                        <a:bodyPr/>
                        <a:lstStyle/>
                        <a:p>
                          <a:pPr algn="just">
                            <a:lnSpc>
                              <a:spcPct val="150000"/>
                            </a:lnSpc>
                            <a:spcAft>
                              <a:spcPts val="80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3225338"/>
                      </a:ext>
                    </a:extLst>
                  </a:tr>
                  <a:tr h="324999">
                    <a:tc>
                      <a:txBody>
                        <a:bodyPr/>
                        <a:lstStyle/>
                        <a:p>
                          <a:pPr algn="just">
                            <a:lnSpc>
                              <a:spcPct val="150000"/>
                            </a:lnSpc>
                            <a:spcAft>
                              <a:spcPts val="800"/>
                            </a:spcAft>
                          </a:pPr>
                          <a:r>
                            <a:rPr lang="en-US" sz="1000">
                              <a:effectLst/>
                            </a:rPr>
                            <a:t>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0,12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160490"/>
                      </a:ext>
                    </a:extLst>
                  </a:tr>
                  <a:tr h="324999">
                    <a:tc>
                      <a:txBody>
                        <a:bodyPr/>
                        <a:lstStyle/>
                        <a:p>
                          <a:pPr algn="just">
                            <a:lnSpc>
                              <a:spcPct val="150000"/>
                            </a:lnSpc>
                            <a:spcAft>
                              <a:spcPts val="800"/>
                            </a:spcAft>
                          </a:pPr>
                          <a:r>
                            <a:rPr lang="en-US" sz="1000">
                              <a:effectLst/>
                            </a:rPr>
                            <a:t>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5826095"/>
                      </a:ext>
                    </a:extLst>
                  </a:tr>
                  <a:tr h="324999">
                    <a:tc>
                      <a:txBody>
                        <a:bodyPr/>
                        <a:lstStyle/>
                        <a:p>
                          <a:pPr algn="just">
                            <a:lnSpc>
                              <a:spcPct val="150000"/>
                            </a:lnSpc>
                            <a:spcAft>
                              <a:spcPts val="800"/>
                            </a:spcAft>
                          </a:pPr>
                          <a:r>
                            <a:rPr lang="en-US" sz="1000">
                              <a:effectLst/>
                            </a:rPr>
                            <a:t>8</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7948363"/>
                      </a:ext>
                    </a:extLst>
                  </a:tr>
                  <a:tr h="324999">
                    <a:tc>
                      <a:txBody>
                        <a:bodyPr/>
                        <a:lstStyle/>
                        <a:p>
                          <a:pPr algn="just">
                            <a:lnSpc>
                              <a:spcPct val="150000"/>
                            </a:lnSpc>
                            <a:spcAft>
                              <a:spcPts val="800"/>
                            </a:spcAft>
                          </a:pPr>
                          <a:r>
                            <a:rPr lang="en-US" sz="1000">
                              <a:effectLst/>
                            </a:rPr>
                            <a:t>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0,21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0,31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0957246"/>
                      </a:ext>
                    </a:extLst>
                  </a:tr>
                  <a:tr h="324999">
                    <a:tc>
                      <a:txBody>
                        <a:bodyPr/>
                        <a:lstStyle/>
                        <a:p>
                          <a:pPr algn="just">
                            <a:lnSpc>
                              <a:spcPct val="150000"/>
                            </a:lnSpc>
                            <a:spcAft>
                              <a:spcPts val="800"/>
                            </a:spcAft>
                          </a:pPr>
                          <a:r>
                            <a:rPr lang="en-US" sz="1000">
                              <a:effectLst/>
                            </a:rPr>
                            <a:t>10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ru-RU" sz="1000">
                              <a:effectLst/>
                            </a:rPr>
                            <a:t>0,06</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0,07</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0,09</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a:effectLst/>
                            </a:rPr>
                            <a:t>0,13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800"/>
                            </a:spcAft>
                          </a:pPr>
                          <a:r>
                            <a:rPr lang="ru-RU" sz="1000" dirty="0">
                              <a:effectLst/>
                            </a:rPr>
                            <a:t>0,29</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2944173"/>
                      </a:ext>
                    </a:extLst>
                  </a:tr>
                </a:tbl>
              </a:graphicData>
            </a:graphic>
          </p:graphicFrame>
        </mc:Fallback>
      </mc:AlternateContent>
      <mc:AlternateContent xmlns:mc="http://schemas.openxmlformats.org/markup-compatibility/2006" xmlns:a14="http://schemas.microsoft.com/office/drawing/2010/main">
        <mc:Choice Requires="a14">
          <p:sp>
            <p:nvSpPr>
              <p:cNvPr id="5" name="Объект 2">
                <a:extLst>
                  <a:ext uri="{FF2B5EF4-FFF2-40B4-BE49-F238E27FC236}">
                    <a16:creationId xmlns:a16="http://schemas.microsoft.com/office/drawing/2014/main" id="{7F7A5593-4CA5-ED0F-EF6E-F2F77F4451A6}"/>
                  </a:ext>
                </a:extLst>
              </p:cNvPr>
              <p:cNvSpPr txBox="1">
                <a:spLocks/>
              </p:cNvSpPr>
              <p:nvPr/>
            </p:nvSpPr>
            <p:spPr>
              <a:xfrm>
                <a:off x="2231135" y="63338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ru-RU" b="1" dirty="0"/>
                  <a:t>Таблица 4.</a:t>
                </a:r>
                <a:r>
                  <a:rPr lang="ru-RU" dirty="0"/>
                  <a:t> Оценки условного относительно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10</m:t>
                            </m:r>
                          </m:sub>
                        </m:sSub>
                      </m:sub>
                    </m:sSub>
                  </m:oMath>
                </a14:m>
                <a:r>
                  <a:rPr lang="ru-RU" dirty="0"/>
                  <a:t> распределения категории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ru-RU" i="1">
                            <a:latin typeface="Cambria Math" panose="02040503050406030204" pitchFamily="18" charset="0"/>
                          </a:rPr>
                          <m:t>8</m:t>
                        </m:r>
                      </m:sub>
                    </m:sSub>
                  </m:oMath>
                </a14:m>
                <a:endParaRPr lang="ru-RU" dirty="0"/>
              </a:p>
            </p:txBody>
          </p:sp>
        </mc:Choice>
        <mc:Fallback xmlns="">
          <p:sp>
            <p:nvSpPr>
              <p:cNvPr id="5" name="Объект 2">
                <a:extLst>
                  <a:ext uri="{FF2B5EF4-FFF2-40B4-BE49-F238E27FC236}">
                    <a16:creationId xmlns:a16="http://schemas.microsoft.com/office/drawing/2014/main" id="{7F7A5593-4CA5-ED0F-EF6E-F2F77F4451A6}"/>
                  </a:ext>
                </a:extLst>
              </p:cNvPr>
              <p:cNvSpPr txBox="1">
                <a:spLocks noRot="1" noChangeAspect="1" noMove="1" noResize="1" noEditPoints="1" noAdjustHandles="1" noChangeArrowheads="1" noChangeShapeType="1" noTextEdit="1"/>
              </p:cNvSpPr>
              <p:nvPr/>
            </p:nvSpPr>
            <p:spPr>
              <a:xfrm>
                <a:off x="2231135" y="633387"/>
                <a:ext cx="7729728" cy="3101983"/>
              </a:xfrm>
              <a:prstGeom prst="rect">
                <a:avLst/>
              </a:prstGeom>
              <a:blipFill>
                <a:blip r:embed="rId3"/>
                <a:stretch>
                  <a:fillRect l="-656" t="-813"/>
                </a:stretch>
              </a:blipFill>
            </p:spPr>
            <p:txBody>
              <a:bodyPr/>
              <a:lstStyle/>
              <a:p>
                <a:r>
                  <a:rPr lang="ru-RU">
                    <a:noFill/>
                  </a:rPr>
                  <a:t> </a:t>
                </a:r>
              </a:p>
            </p:txBody>
          </p:sp>
        </mc:Fallback>
      </mc:AlternateContent>
    </p:spTree>
    <p:extLst>
      <p:ext uri="{BB962C8B-B14F-4D97-AF65-F5344CB8AC3E}">
        <p14:creationId xmlns:p14="http://schemas.microsoft.com/office/powerpoint/2010/main" val="129057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66D54879-B851-A42F-D462-6B37B48B074C}"/>
              </a:ext>
            </a:extLst>
          </p:cNvPr>
          <p:cNvSpPr>
            <a:spLocks noChangeArrowheads="1"/>
          </p:cNvSpPr>
          <p:nvPr/>
        </p:nvSpPr>
        <p:spPr bwMode="auto">
          <a:xfrm>
            <a:off x="3352800" y="2362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8" name="Диаграмма 17">
            <a:extLst>
              <a:ext uri="{FF2B5EF4-FFF2-40B4-BE49-F238E27FC236}">
                <a16:creationId xmlns:a16="http://schemas.microsoft.com/office/drawing/2014/main" id="{4CEFB9D5-1E38-CEF5-046C-6EE417700970}"/>
              </a:ext>
            </a:extLst>
          </p:cNvPr>
          <p:cNvGraphicFramePr/>
          <p:nvPr>
            <p:extLst>
              <p:ext uri="{D42A27DB-BD31-4B8C-83A1-F6EECF244321}">
                <p14:modId xmlns:p14="http://schemas.microsoft.com/office/powerpoint/2010/main" val="4165616812"/>
              </p:ext>
            </p:extLst>
          </p:nvPr>
        </p:nvGraphicFramePr>
        <p:xfrm>
          <a:off x="3733800" y="1191170"/>
          <a:ext cx="5194300" cy="1760530"/>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4">
            <a:extLst>
              <a:ext uri="{FF2B5EF4-FFF2-40B4-BE49-F238E27FC236}">
                <a16:creationId xmlns:a16="http://schemas.microsoft.com/office/drawing/2014/main" id="{2C45004E-1B48-D58A-E113-24CB4203B55D}"/>
              </a:ext>
            </a:extLst>
          </p:cNvPr>
          <p:cNvSpPr>
            <a:spLocks noChangeArrowheads="1"/>
          </p:cNvSpPr>
          <p:nvPr/>
        </p:nvSpPr>
        <p:spPr bwMode="auto">
          <a:xfrm>
            <a:off x="3352800" y="422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16">
            <a:extLst>
              <a:ext uri="{FF2B5EF4-FFF2-40B4-BE49-F238E27FC236}">
                <a16:creationId xmlns:a16="http://schemas.microsoft.com/office/drawing/2014/main" id="{8E10F1CF-0EF9-F9FF-97E4-8ECCA7F8AAAD}"/>
              </a:ext>
            </a:extLst>
          </p:cNvPr>
          <p:cNvSpPr>
            <a:spLocks noChangeArrowheads="1"/>
          </p:cNvSpPr>
          <p:nvPr/>
        </p:nvSpPr>
        <p:spPr bwMode="auto">
          <a:xfrm>
            <a:off x="3733800" y="4584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Диаграмма 20">
            <a:extLst>
              <a:ext uri="{FF2B5EF4-FFF2-40B4-BE49-F238E27FC236}">
                <a16:creationId xmlns:a16="http://schemas.microsoft.com/office/drawing/2014/main" id="{F37FE25E-FE6B-4CA7-8264-C7D168BF3994}"/>
              </a:ext>
            </a:extLst>
          </p:cNvPr>
          <p:cNvGraphicFramePr/>
          <p:nvPr>
            <p:extLst>
              <p:ext uri="{D42A27DB-BD31-4B8C-83A1-F6EECF244321}">
                <p14:modId xmlns:p14="http://schemas.microsoft.com/office/powerpoint/2010/main" val="2111349080"/>
              </p:ext>
            </p:extLst>
          </p:nvPr>
        </p:nvGraphicFramePr>
        <p:xfrm>
          <a:off x="3733800" y="3891235"/>
          <a:ext cx="5194300" cy="1869804"/>
        </p:xfrm>
        <a:graphic>
          <a:graphicData uri="http://schemas.openxmlformats.org/drawingml/2006/chart">
            <c:chart xmlns:c="http://schemas.openxmlformats.org/drawingml/2006/chart" xmlns:r="http://schemas.openxmlformats.org/officeDocument/2006/relationships" r:id="rId3"/>
          </a:graphicData>
        </a:graphic>
      </p:graphicFrame>
      <p:sp>
        <p:nvSpPr>
          <p:cNvPr id="22" name="Rectangle 17">
            <a:extLst>
              <a:ext uri="{FF2B5EF4-FFF2-40B4-BE49-F238E27FC236}">
                <a16:creationId xmlns:a16="http://schemas.microsoft.com/office/drawing/2014/main" id="{9FEF91CF-13AC-6850-C324-DC8C63744B5C}"/>
              </a:ext>
            </a:extLst>
          </p:cNvPr>
          <p:cNvSpPr>
            <a:spLocks noChangeArrowheads="1"/>
          </p:cNvSpPr>
          <p:nvPr/>
        </p:nvSpPr>
        <p:spPr bwMode="auto">
          <a:xfrm>
            <a:off x="3733800" y="6540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6" name="Объект 2">
            <a:extLst>
              <a:ext uri="{FF2B5EF4-FFF2-40B4-BE49-F238E27FC236}">
                <a16:creationId xmlns:a16="http://schemas.microsoft.com/office/drawing/2014/main" id="{181EE338-231C-16D1-C3BE-E1FD88B722FB}"/>
              </a:ext>
            </a:extLst>
          </p:cNvPr>
          <p:cNvSpPr txBox="1">
            <a:spLocks/>
          </p:cNvSpPr>
          <p:nvPr/>
        </p:nvSpPr>
        <p:spPr>
          <a:xfrm>
            <a:off x="2231136" y="48841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ru-RU" b="1" dirty="0"/>
              <a:t>Диаграмма 1. </a:t>
            </a:r>
            <a:r>
              <a:rPr lang="ru-RU" dirty="0"/>
              <a:t>Результаты несимметричной байесовской классификации</a:t>
            </a:r>
          </a:p>
        </p:txBody>
      </p:sp>
      <p:sp>
        <p:nvSpPr>
          <p:cNvPr id="27" name="Объект 2">
            <a:extLst>
              <a:ext uri="{FF2B5EF4-FFF2-40B4-BE49-F238E27FC236}">
                <a16:creationId xmlns:a16="http://schemas.microsoft.com/office/drawing/2014/main" id="{0A3ED842-24EC-43D5-97F0-253070855C46}"/>
              </a:ext>
            </a:extLst>
          </p:cNvPr>
          <p:cNvSpPr txBox="1">
            <a:spLocks/>
          </p:cNvSpPr>
          <p:nvPr/>
        </p:nvSpPr>
        <p:spPr>
          <a:xfrm>
            <a:off x="2231136" y="3210438"/>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spcAft>
                <a:spcPts val="800"/>
              </a:spcAft>
              <a:buNone/>
            </a:pPr>
            <a:r>
              <a:rPr lang="ru-RU" sz="1800" b="1" dirty="0">
                <a:effectLst/>
                <a:ea typeface="Times New Roman" panose="02020603050405020304" pitchFamily="18" charset="0"/>
                <a:cs typeface="Times New Roman" panose="02020603050405020304" pitchFamily="18" charset="0"/>
              </a:rPr>
              <a:t>Диаграмма 2. </a:t>
            </a:r>
            <a:r>
              <a:rPr lang="ru-RU" sz="1800" dirty="0">
                <a:effectLst/>
                <a:ea typeface="Times New Roman" panose="02020603050405020304" pitchFamily="18" charset="0"/>
                <a:cs typeface="Times New Roman" panose="02020603050405020304" pitchFamily="18" charset="0"/>
              </a:rPr>
              <a:t>Классификация по максимуму апостериорной вероятности</a:t>
            </a:r>
            <a:endParaRPr lang="ru-RU"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87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E248E5-214A-14FA-0436-AF7D75B7778D}"/>
              </a:ext>
            </a:extLst>
          </p:cNvPr>
          <p:cNvSpPr>
            <a:spLocks noGrp="1"/>
          </p:cNvSpPr>
          <p:nvPr>
            <p:ph type="title"/>
          </p:nvPr>
        </p:nvSpPr>
        <p:spPr>
          <a:xfrm>
            <a:off x="2231136" y="572704"/>
            <a:ext cx="7729728" cy="1188720"/>
          </a:xfrm>
        </p:spPr>
        <p:txBody>
          <a:bodyPr/>
          <a:lstStyle/>
          <a:p>
            <a:r>
              <a:rPr lang="ru-RU" b="1" dirty="0"/>
              <a:t>Типы классификаторов Байеса</a:t>
            </a:r>
            <a:endParaRPr lang="ru-RU" dirty="0"/>
          </a:p>
        </p:txBody>
      </p:sp>
      <p:sp>
        <p:nvSpPr>
          <p:cNvPr id="3" name="Объект 2">
            <a:extLst>
              <a:ext uri="{FF2B5EF4-FFF2-40B4-BE49-F238E27FC236}">
                <a16:creationId xmlns:a16="http://schemas.microsoft.com/office/drawing/2014/main" id="{FED50B95-5171-EBC2-D8AE-13F2393F6428}"/>
              </a:ext>
            </a:extLst>
          </p:cNvPr>
          <p:cNvSpPr>
            <a:spLocks noGrp="1"/>
          </p:cNvSpPr>
          <p:nvPr>
            <p:ph idx="1"/>
          </p:nvPr>
        </p:nvSpPr>
        <p:spPr>
          <a:xfrm>
            <a:off x="2231136" y="2156781"/>
            <a:ext cx="7729728" cy="3512499"/>
          </a:xfrm>
        </p:spPr>
        <p:txBody>
          <a:bodyPr>
            <a:normAutofit fontScale="85000" lnSpcReduction="10000"/>
          </a:bodyPr>
          <a:lstStyle/>
          <a:p>
            <a:r>
              <a:rPr lang="ru-RU" b="1" dirty="0" err="1"/>
              <a:t>Мультиномиальный</a:t>
            </a:r>
            <a:r>
              <a:rPr lang="ru-RU" b="1" dirty="0"/>
              <a:t> классификатор Байеса</a:t>
            </a:r>
            <a:r>
              <a:rPr lang="ru-RU" dirty="0"/>
              <a:t>. Векторы признаков представляют собой частоты, с которыми определенные события были сгенерированы </a:t>
            </a:r>
            <a:r>
              <a:rPr lang="ru-RU" dirty="0" err="1"/>
              <a:t>мультиномиальным</a:t>
            </a:r>
            <a:r>
              <a:rPr lang="ru-RU" dirty="0"/>
              <a:t> распределением. Это модель событий, обычно используемая для классификации документов.</a:t>
            </a:r>
          </a:p>
          <a:p>
            <a:r>
              <a:rPr lang="ru-RU" b="1" dirty="0"/>
              <a:t>Классификатор Бернулли.</a:t>
            </a:r>
            <a:r>
              <a:rPr lang="ru-RU" dirty="0"/>
              <a:t> В многомерной событийной модели Бернулли признаки - это независимые булевы (двоичные переменные), описывающие входные </a:t>
            </a:r>
            <a:r>
              <a:rPr lang="ru-RU" dirty="0" err="1"/>
              <a:t>даные</a:t>
            </a:r>
            <a:r>
              <a:rPr lang="ru-RU" dirty="0"/>
              <a:t>. Как и </a:t>
            </a:r>
            <a:r>
              <a:rPr lang="ru-RU" dirty="0" err="1"/>
              <a:t>мультиномиальная</a:t>
            </a:r>
            <a:r>
              <a:rPr lang="ru-RU" dirty="0"/>
              <a:t> модель, эта модель популярна в задачах классификации документов, где используются бинарные признаки встречаемости терминов (т.е. встречается слово в документе или нет), а не частоты терминов (т.е. частота слова в документе).</a:t>
            </a:r>
          </a:p>
          <a:p>
            <a:r>
              <a:rPr lang="ru-RU" b="1" dirty="0"/>
              <a:t>Классификатор Гаусса</a:t>
            </a:r>
            <a:r>
              <a:rPr lang="ru-RU" dirty="0"/>
              <a:t>. В гауссовском классификаторе непрерывные значения, связанные с каждым признаком, предполагаются распределенными в соответствии с гауссовским распределением (нормальным распределением). При построении графика получается колоколообразная кривая, симметричная относительно среднего значения признака</a:t>
            </a:r>
          </a:p>
          <a:p>
            <a:endParaRPr lang="ru-RU" dirty="0"/>
          </a:p>
        </p:txBody>
      </p:sp>
    </p:spTree>
    <p:extLst>
      <p:ext uri="{BB962C8B-B14F-4D97-AF65-F5344CB8AC3E}">
        <p14:creationId xmlns:p14="http://schemas.microsoft.com/office/powerpoint/2010/main" val="315086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0D73DD-E442-49FB-ADA7-88B29F3D10D3}"/>
              </a:ext>
            </a:extLst>
          </p:cNvPr>
          <p:cNvSpPr>
            <a:spLocks noGrp="1"/>
          </p:cNvSpPr>
          <p:nvPr>
            <p:ph type="title"/>
          </p:nvPr>
        </p:nvSpPr>
        <p:spPr/>
        <p:txBody>
          <a:bodyPr/>
          <a:lstStyle/>
          <a:p>
            <a:r>
              <a:rPr lang="ru-RU" b="1" dirty="0" err="1"/>
              <a:t>Мультиномиальный</a:t>
            </a:r>
            <a:r>
              <a:rPr lang="ru-RU" b="1" dirty="0"/>
              <a:t> классификатор Байеса</a:t>
            </a:r>
            <a:endParaRPr lang="ru-RU" dirty="0"/>
          </a:p>
        </p:txBody>
      </p:sp>
      <p:sp>
        <p:nvSpPr>
          <p:cNvPr id="3" name="Объект 2">
            <a:extLst>
              <a:ext uri="{FF2B5EF4-FFF2-40B4-BE49-F238E27FC236}">
                <a16:creationId xmlns:a16="http://schemas.microsoft.com/office/drawing/2014/main" id="{980A1887-1CF7-45A1-A7C6-3E2A17B9C31E}"/>
              </a:ext>
            </a:extLst>
          </p:cNvPr>
          <p:cNvSpPr>
            <a:spLocks noGrp="1"/>
          </p:cNvSpPr>
          <p:nvPr>
            <p:ph idx="1"/>
          </p:nvPr>
        </p:nvSpPr>
        <p:spPr/>
        <p:txBody>
          <a:bodyPr/>
          <a:lstStyle/>
          <a:p>
            <a:pPr marL="0" indent="0">
              <a:buNone/>
            </a:pPr>
            <a:r>
              <a:rPr lang="ru-RU" dirty="0" err="1"/>
              <a:t>Мультиномиальный</a:t>
            </a:r>
            <a:r>
              <a:rPr lang="ru-RU" dirty="0"/>
              <a:t> классификатор подходит для классификации с дискретными характеристиками (например,</a:t>
            </a:r>
            <a:r>
              <a:rPr lang="en-US" dirty="0"/>
              <a:t> </a:t>
            </a:r>
            <a:r>
              <a:rPr lang="ru-RU" dirty="0"/>
              <a:t>подсчет слов для классификации текста).Многочленное распределение обычно требует подсчета целочисленных признаков.</a:t>
            </a:r>
            <a:r>
              <a:rPr lang="en-US" dirty="0"/>
              <a:t> </a:t>
            </a:r>
            <a:r>
              <a:rPr lang="ru-RU" dirty="0"/>
              <a:t>Однако на практике могут также работать и дробные подсчеты,</a:t>
            </a:r>
            <a:r>
              <a:rPr lang="en-US" dirty="0"/>
              <a:t> </a:t>
            </a:r>
            <a:r>
              <a:rPr lang="ru-RU" dirty="0"/>
              <a:t>такие как </a:t>
            </a:r>
            <a:r>
              <a:rPr lang="ru-RU" dirty="0" err="1"/>
              <a:t>tf-idf</a:t>
            </a:r>
            <a:r>
              <a:rPr lang="ru-RU" dirty="0"/>
              <a:t>.</a:t>
            </a:r>
          </a:p>
        </p:txBody>
      </p:sp>
    </p:spTree>
    <p:extLst>
      <p:ext uri="{BB962C8B-B14F-4D97-AF65-F5344CB8AC3E}">
        <p14:creationId xmlns:p14="http://schemas.microsoft.com/office/powerpoint/2010/main" val="174452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4E8BE-8FBE-49B9-B774-42634DA999C6}"/>
              </a:ext>
            </a:extLst>
          </p:cNvPr>
          <p:cNvSpPr>
            <a:spLocks noGrp="1"/>
          </p:cNvSpPr>
          <p:nvPr>
            <p:ph type="title"/>
          </p:nvPr>
        </p:nvSpPr>
        <p:spPr/>
        <p:txBody>
          <a:bodyPr/>
          <a:lstStyle/>
          <a:p>
            <a:r>
              <a:rPr lang="ru-RU" b="1" dirty="0"/>
              <a:t>Классификатор Бернулли</a:t>
            </a:r>
            <a:endParaRPr lang="ru-RU" dirty="0"/>
          </a:p>
        </p:txBody>
      </p:sp>
      <p:sp>
        <p:nvSpPr>
          <p:cNvPr id="3" name="Объект 2">
            <a:extLst>
              <a:ext uri="{FF2B5EF4-FFF2-40B4-BE49-F238E27FC236}">
                <a16:creationId xmlns:a16="http://schemas.microsoft.com/office/drawing/2014/main" id="{85580885-091C-4694-9A26-1450720DC838}"/>
              </a:ext>
            </a:extLst>
          </p:cNvPr>
          <p:cNvSpPr>
            <a:spLocks noGrp="1"/>
          </p:cNvSpPr>
          <p:nvPr>
            <p:ph idx="1"/>
          </p:nvPr>
        </p:nvSpPr>
        <p:spPr/>
        <p:txBody>
          <a:bodyPr/>
          <a:lstStyle/>
          <a:p>
            <a:pPr marL="0" indent="0">
              <a:buNone/>
            </a:pPr>
            <a:r>
              <a:rPr lang="ru-RU" dirty="0"/>
              <a:t>Как и </a:t>
            </a:r>
            <a:r>
              <a:rPr lang="ru-RU" dirty="0" err="1"/>
              <a:t>мультиномиальный</a:t>
            </a:r>
            <a:r>
              <a:rPr lang="ru-RU" dirty="0"/>
              <a:t> классификатор, этот классификатор подходит для дискретных данных. Разница заключается в том, что в то время как </a:t>
            </a:r>
            <a:r>
              <a:rPr lang="ru-RU" dirty="0" err="1"/>
              <a:t>мультиномиальный</a:t>
            </a:r>
            <a:r>
              <a:rPr lang="ru-RU" dirty="0"/>
              <a:t> классификатор работает со счетами вхождений, классификатор </a:t>
            </a:r>
            <a:r>
              <a:rPr lang="ru-RU" dirty="0" err="1"/>
              <a:t>Бернули</a:t>
            </a:r>
            <a:r>
              <a:rPr lang="ru-RU" dirty="0"/>
              <a:t> предназначен для двоичных/булевых функций.</a:t>
            </a:r>
          </a:p>
        </p:txBody>
      </p:sp>
    </p:spTree>
    <p:extLst>
      <p:ext uri="{BB962C8B-B14F-4D97-AF65-F5344CB8AC3E}">
        <p14:creationId xmlns:p14="http://schemas.microsoft.com/office/powerpoint/2010/main" val="324211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954CB-084F-4F0E-BDE0-0354C19AE785}"/>
              </a:ext>
            </a:extLst>
          </p:cNvPr>
          <p:cNvSpPr>
            <a:spLocks noGrp="1"/>
          </p:cNvSpPr>
          <p:nvPr>
            <p:ph type="title"/>
          </p:nvPr>
        </p:nvSpPr>
        <p:spPr/>
        <p:txBody>
          <a:bodyPr/>
          <a:lstStyle/>
          <a:p>
            <a:r>
              <a:rPr lang="ru-RU" b="1" dirty="0"/>
              <a:t>Классификатор Гаусса</a:t>
            </a:r>
            <a:endParaRPr lang="ru-RU" dirty="0"/>
          </a:p>
        </p:txBody>
      </p:sp>
      <p:sp>
        <p:nvSpPr>
          <p:cNvPr id="3" name="Объект 2">
            <a:extLst>
              <a:ext uri="{FF2B5EF4-FFF2-40B4-BE49-F238E27FC236}">
                <a16:creationId xmlns:a16="http://schemas.microsoft.com/office/drawing/2014/main" id="{83FAA435-9CC3-46B6-9F8E-231CCB5887C5}"/>
              </a:ext>
            </a:extLst>
          </p:cNvPr>
          <p:cNvSpPr>
            <a:spLocks noGrp="1"/>
          </p:cNvSpPr>
          <p:nvPr>
            <p:ph idx="1"/>
          </p:nvPr>
        </p:nvSpPr>
        <p:spPr/>
        <p:txBody>
          <a:bodyPr>
            <a:normAutofit/>
          </a:bodyPr>
          <a:lstStyle/>
          <a:p>
            <a:pPr marL="0" indent="0">
              <a:buNone/>
            </a:pPr>
            <a:r>
              <a:rPr lang="ru-RU" dirty="0"/>
              <a:t>Имеет инкрементную посадку на партию образцов.</a:t>
            </a:r>
          </a:p>
          <a:p>
            <a:pPr marL="0" indent="0">
              <a:buNone/>
            </a:pPr>
            <a:r>
              <a:rPr lang="ru-RU" dirty="0"/>
              <a:t>Предполагается, что этот метод будет вызываться несколько раз подряд на различных участках массива данных, чтобы реализовать внеядерное или онлайн-обучение. Это особенно полезно, когда весь набор данных слишком велик, чтобы поместиться в память сразу. Этот метод имеет некоторую накладные расходы на производительность и числовую стабильность, поэтому для сокрытия накладных расходов лучше вызвать функцию </a:t>
            </a:r>
            <a:r>
              <a:rPr lang="ru-RU" dirty="0" err="1"/>
              <a:t>partial_fit</a:t>
            </a:r>
            <a:r>
              <a:rPr lang="ru-RU" dirty="0"/>
              <a:t> на как можно больших кусках данных (до тех пор, пока они подогнаны под бюджет памяти).</a:t>
            </a:r>
          </a:p>
          <a:p>
            <a:endParaRPr lang="ru-RU" dirty="0"/>
          </a:p>
        </p:txBody>
      </p:sp>
    </p:spTree>
    <p:extLst>
      <p:ext uri="{BB962C8B-B14F-4D97-AF65-F5344CB8AC3E}">
        <p14:creationId xmlns:p14="http://schemas.microsoft.com/office/powerpoint/2010/main" val="261530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B7A82F-E2CF-4FC4-8EBB-6D4E59A3FB18}"/>
              </a:ext>
            </a:extLst>
          </p:cNvPr>
          <p:cNvSpPr>
            <a:spLocks noGrp="1"/>
          </p:cNvSpPr>
          <p:nvPr>
            <p:ph type="title"/>
          </p:nvPr>
        </p:nvSpPr>
        <p:spPr/>
        <p:txBody>
          <a:bodyPr/>
          <a:lstStyle/>
          <a:p>
            <a:r>
              <a:rPr lang="ru-RU" dirty="0"/>
              <a:t>Байесовский метод</a:t>
            </a:r>
          </a:p>
        </p:txBody>
      </p:sp>
      <p:sp>
        <p:nvSpPr>
          <p:cNvPr id="3" name="Объект 2">
            <a:extLst>
              <a:ext uri="{FF2B5EF4-FFF2-40B4-BE49-F238E27FC236}">
                <a16:creationId xmlns:a16="http://schemas.microsoft.com/office/drawing/2014/main" id="{24EB4994-B58A-48A6-9C92-8BB1F24FEC4B}"/>
              </a:ext>
            </a:extLst>
          </p:cNvPr>
          <p:cNvSpPr>
            <a:spLocks noGrp="1"/>
          </p:cNvSpPr>
          <p:nvPr>
            <p:ph idx="1"/>
          </p:nvPr>
        </p:nvSpPr>
        <p:spPr>
          <a:xfrm>
            <a:off x="2231136" y="2327148"/>
            <a:ext cx="7729728" cy="3101983"/>
          </a:xfrm>
        </p:spPr>
        <p:txBody>
          <a:bodyPr/>
          <a:lstStyle/>
          <a:p>
            <a:pPr marL="0" indent="0">
              <a:buNone/>
            </a:pPr>
            <a:r>
              <a:rPr lang="ru-RU" dirty="0"/>
              <a:t>Теорема Байеса - это простая математическая формула, используемая для расчета условных вероятностей. Условная вероятность - это мера вероятности того, что событие произойдет, учитывая, что другое событие (по предположению, допущению, утверждению или доказательству) произошло.</a:t>
            </a:r>
          </a:p>
          <a:p>
            <a:pPr algn="ctr"/>
            <a:endParaRPr lang="ru-RU" dirty="0"/>
          </a:p>
        </p:txBody>
      </p:sp>
      <p:pic>
        <p:nvPicPr>
          <p:cNvPr id="5" name="Рисунок 4">
            <a:extLst>
              <a:ext uri="{FF2B5EF4-FFF2-40B4-BE49-F238E27FC236}">
                <a16:creationId xmlns:a16="http://schemas.microsoft.com/office/drawing/2014/main" id="{D0B978EF-766E-425C-91AC-CE3C525A179A}"/>
              </a:ext>
            </a:extLst>
          </p:cNvPr>
          <p:cNvPicPr>
            <a:picLocks noChangeAspect="1"/>
          </p:cNvPicPr>
          <p:nvPr/>
        </p:nvPicPr>
        <p:blipFill>
          <a:blip r:embed="rId2"/>
          <a:stretch>
            <a:fillRect/>
          </a:stretch>
        </p:blipFill>
        <p:spPr>
          <a:xfrm>
            <a:off x="4194111" y="3692719"/>
            <a:ext cx="3803777" cy="2348158"/>
          </a:xfrm>
          <a:prstGeom prst="rect">
            <a:avLst/>
          </a:prstGeom>
        </p:spPr>
      </p:pic>
    </p:spTree>
    <p:extLst>
      <p:ext uri="{BB962C8B-B14F-4D97-AF65-F5344CB8AC3E}">
        <p14:creationId xmlns:p14="http://schemas.microsoft.com/office/powerpoint/2010/main" val="35895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C505BE-4AC1-4692-B72C-2F17134E3747}"/>
              </a:ext>
            </a:extLst>
          </p:cNvPr>
          <p:cNvSpPr>
            <a:spLocks noGrp="1"/>
          </p:cNvSpPr>
          <p:nvPr>
            <p:ph type="title"/>
          </p:nvPr>
        </p:nvSpPr>
        <p:spPr/>
        <p:txBody>
          <a:bodyPr>
            <a:normAutofit fontScale="90000"/>
          </a:bodyPr>
          <a:lstStyle/>
          <a:p>
            <a:r>
              <a:rPr lang="ru-RU" dirty="0"/>
              <a:t>Задача построения индивидуальной траектории как задача байесовской классификации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AA4918A-0371-456D-8001-4A2184AE4BDB}"/>
                  </a:ext>
                </a:extLst>
              </p:cNvPr>
              <p:cNvSpPr>
                <a:spLocks noGrp="1"/>
              </p:cNvSpPr>
              <p:nvPr>
                <p:ph idx="1"/>
              </p:nvPr>
            </p:nvSpPr>
            <p:spPr/>
            <p:txBody>
              <a:bodyPr>
                <a:normAutofit lnSpcReduction="10000"/>
              </a:bodyPr>
              <a:lstStyle/>
              <a:p>
                <a:r>
                  <a:rPr lang="ru-RU" dirty="0"/>
                  <a:t>Обозначим моменты времени, когда значение категории может меняться, через </a:t>
                </a:r>
                <a14:m>
                  <m:oMath xmlns:m="http://schemas.openxmlformats.org/officeDocument/2006/math">
                    <m:r>
                      <a:rPr lang="en-US" i="1">
                        <a:latin typeface="Cambria Math" panose="02040503050406030204" pitchFamily="18" charset="0"/>
                      </a:rPr>
                      <m:t>𝑡</m:t>
                    </m:r>
                    <m:r>
                      <a:rPr lang="ru-RU" i="1">
                        <a:latin typeface="Cambria Math" panose="02040503050406030204" pitchFamily="18" charset="0"/>
                      </a:rPr>
                      <m:t>=0, …,</m:t>
                    </m:r>
                    <m:r>
                      <a:rPr lang="ru-RU" i="1">
                        <a:latin typeface="Cambria Math" panose="02040503050406030204" pitchFamily="18" charset="0"/>
                      </a:rPr>
                      <m:t>𝑇</m:t>
                    </m:r>
                    <m:r>
                      <a:rPr lang="ru-RU" i="1">
                        <a:latin typeface="Cambria Math" panose="02040503050406030204" pitchFamily="18" charset="0"/>
                      </a:rPr>
                      <m:t>.</m:t>
                    </m:r>
                  </m:oMath>
                </a14:m>
                <a:endParaRPr lang="ru-RU" dirty="0"/>
              </a:p>
              <a:p>
                <a14:m>
                  <m:oMath xmlns:m="http://schemas.openxmlformats.org/officeDocument/2006/math">
                    <m:r>
                      <a:rPr lang="en-US" i="1">
                        <a:latin typeface="Cambria Math" panose="02040503050406030204" pitchFamily="18" charset="0"/>
                      </a:rPr>
                      <m:t>𝑡</m:t>
                    </m:r>
                    <m:r>
                      <a:rPr lang="ru-RU" i="1">
                        <a:latin typeface="Cambria Math" panose="02040503050406030204" pitchFamily="18" charset="0"/>
                      </a:rPr>
                      <m:t>=0 </m:t>
                    </m:r>
                  </m:oMath>
                </a14:m>
                <a:r>
                  <a:rPr lang="ru-RU" dirty="0"/>
                  <a:t>- начальный момент. Пусть </a:t>
                </a:r>
                <a14:m>
                  <m:oMath xmlns:m="http://schemas.openxmlformats.org/officeDocument/2006/math">
                    <m:r>
                      <a:rPr lang="en-US" i="1">
                        <a:latin typeface="Cambria Math" panose="02040503050406030204" pitchFamily="18" charset="0"/>
                      </a:rPr>
                      <m:t>𝑡</m:t>
                    </m:r>
                    <m:r>
                      <a:rPr lang="ru-RU" i="1">
                        <a:latin typeface="Cambria Math" panose="02040503050406030204" pitchFamily="18" charset="0"/>
                      </a:rPr>
                      <m:t>=</m:t>
                    </m:r>
                    <m:d>
                      <m:dPr>
                        <m:begChr m:val="{"/>
                        <m:endChr m:val="}"/>
                        <m:ctrlPr>
                          <a:rPr lang="ru-RU" i="1">
                            <a:latin typeface="Cambria Math" panose="02040503050406030204" pitchFamily="18" charset="0"/>
                          </a:rPr>
                        </m:ctrlPr>
                      </m:dPr>
                      <m:e>
                        <m:r>
                          <a:rPr lang="en-US" i="1">
                            <a:latin typeface="Cambria Math" panose="02040503050406030204" pitchFamily="18" charset="0"/>
                          </a:rPr>
                          <m:t> </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3</m:t>
                            </m:r>
                          </m:sub>
                        </m:sSub>
                      </m:e>
                    </m:d>
                  </m:oMath>
                </a14:m>
                <a:r>
                  <a:rPr lang="ru-RU" dirty="0"/>
                  <a:t> – моменты времени, в которые проводятся очные контрольные мероприятия.</a:t>
                </a:r>
              </a:p>
              <a:p>
                <a:r>
                  <a:rPr lang="ru-RU" dirty="0"/>
                  <a:t>Пусть </a:t>
                </a:r>
                <a14:m>
                  <m:oMath xmlns:m="http://schemas.openxmlformats.org/officeDocument/2006/math">
                    <m:r>
                      <a:rPr lang="en-US" i="1">
                        <a:latin typeface="Cambria Math" panose="02040503050406030204" pitchFamily="18" charset="0"/>
                      </a:rPr>
                      <m:t>𝑋</m:t>
                    </m:r>
                  </m:oMath>
                </a14:m>
                <a:r>
                  <a:rPr lang="en-US" dirty="0"/>
                  <a:t> </a:t>
                </a:r>
                <a:r>
                  <a:rPr lang="ru-RU" dirty="0"/>
                  <a:t>– множество, содержащее </a:t>
                </a:r>
                <a14:m>
                  <m:oMath xmlns:m="http://schemas.openxmlformats.org/officeDocument/2006/math">
                    <m:r>
                      <a:rPr lang="ru-RU" i="1">
                        <a:latin typeface="Cambria Math" panose="02040503050406030204" pitchFamily="18" charset="0"/>
                      </a:rPr>
                      <m:t>𝑚</m:t>
                    </m:r>
                  </m:oMath>
                </a14:m>
                <a:r>
                  <a:rPr lang="ru-RU" dirty="0"/>
                  <a:t> допустимых категорий пользователя, например, </a:t>
                </a:r>
                <a14:m>
                  <m:oMath xmlns:m="http://schemas.openxmlformats.org/officeDocument/2006/math">
                    <m:r>
                      <a:rPr lang="en-US" i="1">
                        <a:latin typeface="Cambria Math" panose="02040503050406030204" pitchFamily="18" charset="0"/>
                      </a:rPr>
                      <m:t>𝑋</m:t>
                    </m:r>
                    <m:r>
                      <a:rPr lang="ru-RU" i="1">
                        <a:latin typeface="Cambria Math" panose="02040503050406030204" pitchFamily="18" charset="0"/>
                      </a:rPr>
                      <m:t>= </m:t>
                    </m:r>
                    <m:d>
                      <m:dPr>
                        <m:begChr m:val="{"/>
                        <m:endChr m:val="}"/>
                        <m:ctrlPr>
                          <a:rPr lang="ru-RU" i="1">
                            <a:latin typeface="Cambria Math" panose="02040503050406030204" pitchFamily="18" charset="0"/>
                          </a:rPr>
                        </m:ctrlPr>
                      </m:dPr>
                      <m:e>
                        <m:r>
                          <a:rPr lang="ru-RU" i="1">
                            <a:latin typeface="Cambria Math" panose="02040503050406030204" pitchFamily="18" charset="0"/>
                          </a:rPr>
                          <m:t>2, 3, 4, 5</m:t>
                        </m:r>
                      </m:e>
                    </m:d>
                  </m:oMath>
                </a14:m>
                <a:r>
                  <a:rPr lang="ru-RU" dirty="0"/>
                  <a:t>, где </a:t>
                </a:r>
                <a14:m>
                  <m:oMath xmlns:m="http://schemas.openxmlformats.org/officeDocument/2006/math">
                    <m:r>
                      <a:rPr lang="ru-RU" i="1">
                        <a:latin typeface="Cambria Math" panose="02040503050406030204" pitchFamily="18" charset="0"/>
                      </a:rPr>
                      <m:t>𝑚</m:t>
                    </m:r>
                    <m:r>
                      <a:rPr lang="ru-RU" i="1">
                        <a:latin typeface="Cambria Math" panose="02040503050406030204" pitchFamily="18" charset="0"/>
                      </a:rPr>
                      <m:t>=4</m:t>
                    </m:r>
                  </m:oMath>
                </a14:m>
                <a:r>
                  <a:rPr lang="ru-RU" dirty="0"/>
                  <a:t> – число категорий.</a:t>
                </a:r>
              </a:p>
              <a:p>
                <a:r>
                  <a:rPr lang="ru-RU" dirty="0"/>
                  <a:t>В моменты времени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3</m:t>
                        </m:r>
                      </m:sub>
                    </m:sSub>
                  </m:oMath>
                </a14:m>
                <a:r>
                  <a:rPr lang="ru-RU" dirty="0"/>
                  <a:t> объективная категория пользователя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oMath>
                </a14:m>
                <a:r>
                  <a:rPr lang="ru-RU" dirty="0"/>
                  <a:t> определяется на основе результата очной контрольной работы с помощью традиционной оценки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𝑘</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r>
                      <a:rPr lang="ru-RU">
                        <a:latin typeface="Cambria Math" panose="02040503050406030204" pitchFamily="18" charset="0"/>
                      </a:rPr>
                      <m:t>∈</m:t>
                    </m:r>
                    <m:r>
                      <a:rPr lang="en-US" i="1">
                        <a:latin typeface="Cambria Math" panose="02040503050406030204" pitchFamily="18" charset="0"/>
                      </a:rPr>
                      <m:t>𝑌</m:t>
                    </m:r>
                    <m:r>
                      <a:rPr lang="ru-RU" i="1">
                        <a:latin typeface="Cambria Math" panose="02040503050406030204" pitchFamily="18" charset="0"/>
                      </a:rPr>
                      <m:t>, </m:t>
                    </m:r>
                    <m:r>
                      <a:rPr lang="ru-RU" i="1">
                        <a:latin typeface="Cambria Math" panose="02040503050406030204" pitchFamily="18" charset="0"/>
                      </a:rPr>
                      <m:t>𝑖</m:t>
                    </m:r>
                    <m:r>
                      <a:rPr lang="ru-RU" i="1">
                        <a:latin typeface="Cambria Math" panose="02040503050406030204" pitchFamily="18" charset="0"/>
                      </a:rPr>
                      <m:t>=1,2,3</m:t>
                    </m:r>
                  </m:oMath>
                </a14:m>
                <a:r>
                  <a:rPr lang="ru-RU" dirty="0"/>
                  <a:t>, т.е.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𝑘</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r>
                      <a:rPr lang="ru-RU" i="1">
                        <a:latin typeface="Cambria Math" panose="02040503050406030204" pitchFamily="18" charset="0"/>
                      </a:rPr>
                      <m:t>, </m:t>
                    </m:r>
                    <m:r>
                      <a:rPr lang="en-US" i="1">
                        <a:latin typeface="Cambria Math" panose="02040503050406030204" pitchFamily="18" charset="0"/>
                      </a:rPr>
                      <m:t>𝑖</m:t>
                    </m:r>
                    <m:r>
                      <a:rPr lang="ru-RU" i="1">
                        <a:latin typeface="Cambria Math" panose="02040503050406030204" pitchFamily="18" charset="0"/>
                      </a:rPr>
                      <m:t>=1,2,3,</m:t>
                    </m:r>
                  </m:oMath>
                </a14:m>
                <a:r>
                  <a:rPr lang="ru-RU" dirty="0"/>
                  <a:t> где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𝑘</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r>
                      <a:rPr lang="ru-RU" i="1">
                        <a:latin typeface="Cambria Math" panose="02040503050406030204" pitchFamily="18" charset="0"/>
                      </a:rPr>
                      <m:t>∈</m:t>
                    </m:r>
                    <m:r>
                      <a:rPr lang="ru-RU" i="1">
                        <a:latin typeface="Cambria Math" panose="02040503050406030204" pitchFamily="18" charset="0"/>
                      </a:rPr>
                      <m:t>𝑌</m:t>
                    </m:r>
                    <m:r>
                      <a:rPr lang="ru-RU" i="1">
                        <a:latin typeface="Cambria Math" panose="02040503050406030204" pitchFamily="18" charset="0"/>
                      </a:rPr>
                      <m:t>= </m:t>
                    </m:r>
                    <m:d>
                      <m:dPr>
                        <m:begChr m:val="{"/>
                        <m:endChr m:val="}"/>
                        <m:ctrlPr>
                          <a:rPr lang="ru-RU" i="1">
                            <a:latin typeface="Cambria Math" panose="02040503050406030204" pitchFamily="18" charset="0"/>
                          </a:rPr>
                        </m:ctrlPr>
                      </m:dPr>
                      <m:e>
                        <m:r>
                          <a:rPr lang="ru-RU">
                            <a:latin typeface="Cambria Math" panose="02040503050406030204" pitchFamily="18" charset="0"/>
                          </a:rPr>
                          <m:t>0,2, 3, 4, 5</m:t>
                        </m:r>
                      </m:e>
                    </m:d>
                  </m:oMath>
                </a14:m>
                <a:r>
                  <a:rPr lang="ru-RU" dirty="0"/>
                  <a:t>.</a:t>
                </a:r>
              </a:p>
            </p:txBody>
          </p:sp>
        </mc:Choice>
        <mc:Fallback xmlns="">
          <p:sp>
            <p:nvSpPr>
              <p:cNvPr id="3" name="Объект 2">
                <a:extLst>
                  <a:ext uri="{FF2B5EF4-FFF2-40B4-BE49-F238E27FC236}">
                    <a16:creationId xmlns:a16="http://schemas.microsoft.com/office/drawing/2014/main" id="{3AA4918A-0371-456D-8001-4A2184AE4BDB}"/>
                  </a:ext>
                </a:extLst>
              </p:cNvPr>
              <p:cNvSpPr>
                <a:spLocks noGrp="1" noRot="1" noChangeAspect="1" noMove="1" noResize="1" noEditPoints="1" noAdjustHandles="1" noChangeArrowheads="1" noChangeShapeType="1" noTextEdit="1"/>
              </p:cNvSpPr>
              <p:nvPr>
                <p:ph idx="1"/>
              </p:nvPr>
            </p:nvSpPr>
            <p:spPr>
              <a:blipFill>
                <a:blip r:embed="rId2"/>
                <a:stretch>
                  <a:fillRect l="-473" t="-1965"/>
                </a:stretch>
              </a:blipFill>
            </p:spPr>
            <p:txBody>
              <a:bodyPr/>
              <a:lstStyle/>
              <a:p>
                <a:r>
                  <a:rPr lang="ru-RU">
                    <a:noFill/>
                  </a:rPr>
                  <a:t> </a:t>
                </a:r>
              </a:p>
            </p:txBody>
          </p:sp>
        </mc:Fallback>
      </mc:AlternateContent>
    </p:spTree>
    <p:extLst>
      <p:ext uri="{BB962C8B-B14F-4D97-AF65-F5344CB8AC3E}">
        <p14:creationId xmlns:p14="http://schemas.microsoft.com/office/powerpoint/2010/main" val="427060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30B94B5A-D5D0-4C48-8AA7-C076DA3253FF}"/>
                  </a:ext>
                </a:extLst>
              </p:cNvPr>
              <p:cNvSpPr>
                <a:spLocks noGrp="1"/>
              </p:cNvSpPr>
              <p:nvPr>
                <p:ph type="title"/>
              </p:nvPr>
            </p:nvSpPr>
            <p:spPr/>
            <p:txBody>
              <a:bodyPr/>
              <a:lstStyle/>
              <a:p>
                <a:r>
                  <a:rPr lang="ru-RU" dirty="0"/>
                  <a:t>определение текущей категории рейтинга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ru-RU" i="1">
                        <a:latin typeface="Cambria Math" panose="02040503050406030204" pitchFamily="18" charset="0"/>
                      </a:rPr>
                      <m:t>∈</m:t>
                    </m:r>
                    <m:r>
                      <a:rPr lang="en-US" i="1">
                        <a:latin typeface="Cambria Math" panose="02040503050406030204" pitchFamily="18" charset="0"/>
                      </a:rPr>
                      <m:t>𝑋</m:t>
                    </m:r>
                  </m:oMath>
                </a14:m>
                <a:endParaRPr lang="ru-RU" dirty="0"/>
              </a:p>
            </p:txBody>
          </p:sp>
        </mc:Choice>
        <mc:Fallback xmlns="">
          <p:sp>
            <p:nvSpPr>
              <p:cNvPr id="2" name="Заголовок 1">
                <a:extLst>
                  <a:ext uri="{FF2B5EF4-FFF2-40B4-BE49-F238E27FC236}">
                    <a16:creationId xmlns:a16="http://schemas.microsoft.com/office/drawing/2014/main" id="{30B94B5A-D5D0-4C48-8AA7-C076DA3253F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FA9A9CFB-58BD-4EDF-B144-5E128F9CAA51}"/>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𝑘</m:t>
                          </m:r>
                        </m:sub>
                      </m:sSub>
                      <m:f>
                        <m:fPr>
                          <m:ctrlPr>
                            <a:rPr lang="ru-RU" i="1">
                              <a:latin typeface="Cambria Math" panose="02040503050406030204" pitchFamily="18" charset="0"/>
                            </a:rPr>
                          </m:ctrlPr>
                        </m:fPr>
                        <m:num>
                          <m:nary>
                            <m:naryPr>
                              <m:chr m:val="∑"/>
                              <m:limLoc m:val="undOvr"/>
                              <m:supHide m:val="on"/>
                              <m:ctrlPr>
                                <a:rPr lang="ru-RU" i="1">
                                  <a:latin typeface="Cambria Math" panose="02040503050406030204" pitchFamily="18" charset="0"/>
                                </a:rPr>
                              </m:ctrlPr>
                            </m:naryPr>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r>
                                <a:rPr lang="ru-RU" i="1">
                                  <a:latin typeface="Cambria Math" panose="02040503050406030204" pitchFamily="18" charset="0"/>
                                </a:rPr>
                                <m:t>≤</m:t>
                              </m:r>
                              <m:r>
                                <a:rPr lang="ru-RU" i="1">
                                  <a:latin typeface="Cambria Math" panose="02040503050406030204" pitchFamily="18" charset="0"/>
                                </a:rPr>
                                <m:t>𝑡</m:t>
                              </m:r>
                            </m:sub>
                            <m:sup/>
                            <m:e>
                              <m:sSub>
                                <m:sSubPr>
                                  <m:ctrlPr>
                                    <a:rPr lang="ru-RU" i="1">
                                      <a:latin typeface="Cambria Math" panose="02040503050406030204" pitchFamily="18" charset="0"/>
                                    </a:rPr>
                                  </m:ctrlPr>
                                </m:sSubPr>
                                <m:e>
                                  <m:r>
                                    <a:rPr lang="ru-RU" i="1">
                                      <a:latin typeface="Cambria Math" panose="02040503050406030204" pitchFamily="18" charset="0"/>
                                    </a:rPr>
                                    <m:t>𝑘</m:t>
                                  </m:r>
                                </m:e>
                                <m:sub>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𝑖</m:t>
                                      </m:r>
                                    </m:sub>
                                  </m:sSub>
                                </m:sub>
                              </m:sSub>
                            </m:e>
                          </m:nary>
                        </m:num>
                        <m:den>
                          <m:r>
                            <a:rPr lang="ru-RU" i="1">
                              <a:latin typeface="Cambria Math" panose="02040503050406030204" pitchFamily="18" charset="0"/>
                            </a:rPr>
                            <m:t>5</m:t>
                          </m:r>
                        </m:den>
                      </m:f>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𝐸</m:t>
                          </m:r>
                        </m:sub>
                      </m:sSub>
                      <m:f>
                        <m:fPr>
                          <m:ctrlPr>
                            <a:rPr lang="ru-RU" i="1">
                              <a:latin typeface="Cambria Math" panose="02040503050406030204" pitchFamily="18" charset="0"/>
                            </a:rPr>
                          </m:ctrlPr>
                        </m:fPr>
                        <m:num>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𝜏</m:t>
                              </m:r>
                              <m:r>
                                <a:rPr lang="ru-RU" i="1">
                                  <a:latin typeface="Cambria Math" panose="02040503050406030204" pitchFamily="18" charset="0"/>
                                </a:rPr>
                                <m:t>=1</m:t>
                              </m:r>
                            </m:sub>
                            <m:sup>
                              <m:r>
                                <a:rPr lang="ru-RU" i="1">
                                  <a:latin typeface="Cambria Math" panose="02040503050406030204" pitchFamily="18" charset="0"/>
                                </a:rPr>
                                <m:t>𝑡</m:t>
                              </m:r>
                            </m:sup>
                            <m:e>
                              <m:sSubSup>
                                <m:sSubSupPr>
                                  <m:ctrlPr>
                                    <a:rPr lang="ru-RU" i="1">
                                      <a:latin typeface="Cambria Math" panose="02040503050406030204" pitchFamily="18" charset="0"/>
                                    </a:rPr>
                                  </m:ctrlPr>
                                </m:sSubSupPr>
                                <m:e>
                                  <m:r>
                                    <a:rPr lang="ru-RU" i="1">
                                      <a:latin typeface="Cambria Math" panose="02040503050406030204" pitchFamily="18" charset="0"/>
                                    </a:rPr>
                                    <m:t>𝐸</m:t>
                                  </m:r>
                                </m:e>
                                <m:sub>
                                  <m:r>
                                    <a:rPr lang="ru-RU" i="1">
                                      <a:latin typeface="Cambria Math" panose="02040503050406030204" pitchFamily="18" charset="0"/>
                                    </a:rPr>
                                    <m:t>𝜏</m:t>
                                  </m:r>
                                </m:sub>
                                <m:sup>
                                  <m:r>
                                    <a:rPr lang="ru-RU" i="1">
                                      <a:latin typeface="Cambria Math" panose="02040503050406030204" pitchFamily="18" charset="0"/>
                                    </a:rPr>
                                    <m:t>+</m:t>
                                  </m:r>
                                </m:sup>
                              </m:sSubSup>
                            </m:e>
                          </m:nary>
                        </m:num>
                        <m:den>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𝜏</m:t>
                              </m:r>
                              <m:r>
                                <a:rPr lang="ru-RU" i="1">
                                  <a:latin typeface="Cambria Math" panose="02040503050406030204" pitchFamily="18" charset="0"/>
                                </a:rPr>
                                <m:t>=1</m:t>
                              </m:r>
                            </m:sub>
                            <m:sup>
                              <m:r>
                                <a:rPr lang="ru-RU" i="1">
                                  <a:latin typeface="Cambria Math" panose="02040503050406030204" pitchFamily="18" charset="0"/>
                                </a:rPr>
                                <m:t>𝑡</m:t>
                              </m:r>
                            </m:sup>
                            <m:e>
                              <m:sSub>
                                <m:sSubPr>
                                  <m:ctrlPr>
                                    <a:rPr lang="ru-RU" i="1">
                                      <a:latin typeface="Cambria Math" panose="02040503050406030204" pitchFamily="18" charset="0"/>
                                    </a:rPr>
                                  </m:ctrlPr>
                                </m:sSubPr>
                                <m:e>
                                  <m:r>
                                    <a:rPr lang="ru-RU" i="1">
                                      <a:latin typeface="Cambria Math" panose="02040503050406030204" pitchFamily="18" charset="0"/>
                                    </a:rPr>
                                    <m:t>𝐸</m:t>
                                  </m:r>
                                </m:e>
                                <m:sub>
                                  <m:r>
                                    <a:rPr lang="ru-RU" i="1">
                                      <a:latin typeface="Cambria Math" panose="02040503050406030204" pitchFamily="18" charset="0"/>
                                    </a:rPr>
                                    <m:t>𝜏</m:t>
                                  </m:r>
                                </m:sub>
                              </m:sSub>
                            </m:e>
                          </m:nary>
                        </m:den>
                      </m:f>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𝑝</m:t>
                          </m:r>
                        </m:sub>
                      </m:sSub>
                      <m:d>
                        <m:dPr>
                          <m:ctrlPr>
                            <a:rPr lang="ru-RU" i="1">
                              <a:latin typeface="Cambria Math" panose="02040503050406030204" pitchFamily="18" charset="0"/>
                            </a:rPr>
                          </m:ctrlPr>
                        </m:dPr>
                        <m:e>
                          <m:r>
                            <a:rPr lang="ru-RU" i="1">
                              <a:latin typeface="Cambria Math" panose="02040503050406030204" pitchFamily="18" charset="0"/>
                            </a:rPr>
                            <m:t>1−</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ru-RU" i="1">
                                      <a:latin typeface="Cambria Math" panose="02040503050406030204" pitchFamily="18" charset="0"/>
                                    </a:rPr>
                                    <m:t>𝛿</m:t>
                                  </m:r>
                                </m:e>
                                <m:sub>
                                  <m:r>
                                    <a:rPr lang="ru-RU" i="1">
                                      <a:latin typeface="Cambria Math" panose="02040503050406030204" pitchFamily="18" charset="0"/>
                                    </a:rPr>
                                    <m:t>𝑡</m:t>
                                  </m:r>
                                </m:sub>
                              </m:sSub>
                            </m:num>
                            <m:den>
                              <m:sSub>
                                <m:sSubPr>
                                  <m:ctrlPr>
                                    <a:rPr lang="ru-RU" i="1">
                                      <a:latin typeface="Cambria Math" panose="02040503050406030204" pitchFamily="18" charset="0"/>
                                    </a:rPr>
                                  </m:ctrlPr>
                                </m:sSubPr>
                                <m:e>
                                  <m:r>
                                    <a:rPr lang="ru-RU" i="1">
                                      <a:latin typeface="Cambria Math" panose="02040503050406030204" pitchFamily="18" charset="0"/>
                                    </a:rPr>
                                    <m:t>∆</m:t>
                                  </m:r>
                                </m:e>
                                <m:sub>
                                  <m:r>
                                    <a:rPr lang="ru-RU" i="1">
                                      <a:latin typeface="Cambria Math" panose="02040503050406030204" pitchFamily="18" charset="0"/>
                                    </a:rPr>
                                    <m:t>𝑡</m:t>
                                  </m:r>
                                </m:sub>
                              </m:sSub>
                            </m:den>
                          </m:f>
                        </m:e>
                      </m:d>
                      <m:r>
                        <a:rPr lang="ru-RU" i="1">
                          <a:latin typeface="Cambria Math" panose="02040503050406030204" pitchFamily="18" charset="0"/>
                        </a:rPr>
                        <m:t>,</m:t>
                      </m:r>
                    </m:oMath>
                  </m:oMathPara>
                </a14:m>
                <a:endParaRPr lang="ru-RU" dirty="0"/>
              </a:p>
              <a:p>
                <a:pPr marL="0" indent="0">
                  <a:buNone/>
                </a:pPr>
                <a:r>
                  <a:rPr lang="ru-RU" dirty="0"/>
                  <a:t>где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𝐸</m:t>
                        </m:r>
                      </m:e>
                      <m:sub>
                        <m:r>
                          <a:rPr lang="ru-RU" i="1">
                            <a:latin typeface="Cambria Math" panose="02040503050406030204" pitchFamily="18" charset="0"/>
                          </a:rPr>
                          <m:t>𝜏</m:t>
                        </m:r>
                      </m:sub>
                    </m:sSub>
                  </m:oMath>
                </a14:m>
                <a:r>
                  <a:rPr lang="ru-RU" dirty="0"/>
                  <a:t> – суммарная сложность теста, выполненного в момент </a:t>
                </a:r>
                <a14:m>
                  <m:oMath xmlns:m="http://schemas.openxmlformats.org/officeDocument/2006/math">
                    <m:r>
                      <a:rPr lang="ru-RU" i="1">
                        <a:latin typeface="Cambria Math" panose="02040503050406030204" pitchFamily="18" charset="0"/>
                      </a:rPr>
                      <m:t>𝜏</m:t>
                    </m:r>
                  </m:oMath>
                </a14:m>
                <a:r>
                  <a:rPr lang="ru-RU" dirty="0"/>
                  <a:t>; </a:t>
                </a:r>
                <a14:m>
                  <m:oMath xmlns:m="http://schemas.openxmlformats.org/officeDocument/2006/math">
                    <m:sSubSup>
                      <m:sSubSupPr>
                        <m:ctrlPr>
                          <a:rPr lang="ru-RU" i="1">
                            <a:latin typeface="Cambria Math" panose="02040503050406030204" pitchFamily="18" charset="0"/>
                          </a:rPr>
                        </m:ctrlPr>
                      </m:sSubSupPr>
                      <m:e>
                        <m:r>
                          <a:rPr lang="ru-RU" i="1">
                            <a:latin typeface="Cambria Math" panose="02040503050406030204" pitchFamily="18" charset="0"/>
                          </a:rPr>
                          <m:t>𝐸</m:t>
                        </m:r>
                      </m:e>
                      <m:sub>
                        <m:r>
                          <a:rPr lang="ru-RU" i="1">
                            <a:latin typeface="Cambria Math" panose="02040503050406030204" pitchFamily="18" charset="0"/>
                          </a:rPr>
                          <m:t>𝜏</m:t>
                        </m:r>
                      </m:sub>
                      <m:sup>
                        <m:r>
                          <a:rPr lang="ru-RU" i="1">
                            <a:latin typeface="Cambria Math" panose="02040503050406030204" pitchFamily="18" charset="0"/>
                          </a:rPr>
                          <m:t>+</m:t>
                        </m:r>
                      </m:sup>
                    </m:sSubSup>
                  </m:oMath>
                </a14:m>
                <a:r>
                  <a:rPr lang="ru-RU" dirty="0"/>
                  <a:t> – суммарная сложность правильно решенных заданий теста, выполненного в момент </a:t>
                </a:r>
                <a14:m>
                  <m:oMath xmlns:m="http://schemas.openxmlformats.org/officeDocument/2006/math">
                    <m:r>
                      <a:rPr lang="ru-RU" i="1">
                        <a:latin typeface="Cambria Math" panose="02040503050406030204" pitchFamily="18" charset="0"/>
                      </a:rPr>
                      <m:t>𝜏</m:t>
                    </m:r>
                  </m:oMath>
                </a14:m>
                <a:r>
                  <a:rPr lang="ru-RU" dirty="0"/>
                  <a:t>;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m:t>
                        </m:r>
                      </m:e>
                      <m:sub>
                        <m:r>
                          <a:rPr lang="ru-RU" i="1">
                            <a:latin typeface="Cambria Math" panose="02040503050406030204" pitchFamily="18" charset="0"/>
                          </a:rPr>
                          <m:t>𝑡</m:t>
                        </m:r>
                      </m:sub>
                    </m:sSub>
                  </m:oMath>
                </a14:m>
                <a:r>
                  <a:rPr lang="ru-RU" dirty="0"/>
                  <a:t> – общее число очных занятий, прошедших к моменту времени </a:t>
                </a:r>
                <a14:m>
                  <m:oMath xmlns:m="http://schemas.openxmlformats.org/officeDocument/2006/math">
                    <m:r>
                      <a:rPr lang="ru-RU" i="1">
                        <a:latin typeface="Cambria Math" panose="02040503050406030204" pitchFamily="18" charset="0"/>
                      </a:rPr>
                      <m:t>𝑡</m:t>
                    </m:r>
                  </m:oMath>
                </a14:m>
                <a:r>
                  <a:rPr lang="ru-RU" dirty="0"/>
                  <a:t>;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𝛿</m:t>
                        </m:r>
                      </m:e>
                      <m:sub>
                        <m:r>
                          <a:rPr lang="ru-RU" i="1">
                            <a:latin typeface="Cambria Math" panose="02040503050406030204" pitchFamily="18" charset="0"/>
                          </a:rPr>
                          <m:t>𝑡</m:t>
                        </m:r>
                      </m:sub>
                    </m:sSub>
                  </m:oMath>
                </a14:m>
                <a:r>
                  <a:rPr lang="ru-RU" dirty="0"/>
                  <a:t> – число посещений пользователем очных занятий, прошедших к моменту времени </a:t>
                </a:r>
                <a14:m>
                  <m:oMath xmlns:m="http://schemas.openxmlformats.org/officeDocument/2006/math">
                    <m:r>
                      <a:rPr lang="ru-RU" i="1">
                        <a:latin typeface="Cambria Math" panose="02040503050406030204" pitchFamily="18" charset="0"/>
                      </a:rPr>
                      <m:t>𝑡</m:t>
                    </m:r>
                  </m:oMath>
                </a14:m>
                <a:r>
                  <a:rPr lang="ru-RU" dirty="0"/>
                  <a:t>.</a:t>
                </a:r>
              </a:p>
              <a:p>
                <a:pPr marL="0" indent="0">
                  <a:buNone/>
                </a:pPr>
                <a:r>
                  <a:rPr lang="ru-RU" dirty="0"/>
                  <a:t>Величины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𝑘</m:t>
                        </m:r>
                      </m:sub>
                    </m:sSub>
                    <m:r>
                      <a:rPr lang="ru-RU" i="1">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𝐸</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𝜔</m:t>
                        </m:r>
                      </m:e>
                      <m:sub>
                        <m:r>
                          <a:rPr lang="ru-RU" i="1">
                            <a:latin typeface="Cambria Math" panose="02040503050406030204" pitchFamily="18" charset="0"/>
                          </a:rPr>
                          <m:t>𝛿</m:t>
                        </m:r>
                      </m:sub>
                    </m:sSub>
                  </m:oMath>
                </a14:m>
                <a:r>
                  <a:rPr lang="ru-RU" dirty="0"/>
                  <a:t> являются весовыми коэффициентами, которые выбраны так, чтобы максимальное значение текущего рейтинга пользователя в момент времени </a:t>
                </a:r>
                <a14:m>
                  <m:oMath xmlns:m="http://schemas.openxmlformats.org/officeDocument/2006/math">
                    <m:r>
                      <a:rPr lang="ru-RU" i="1">
                        <a:latin typeface="Cambria Math" panose="02040503050406030204" pitchFamily="18" charset="0"/>
                      </a:rPr>
                      <m:t>𝑇</m:t>
                    </m:r>
                  </m:oMath>
                </a14:m>
                <a:r>
                  <a:rPr lang="ru-RU" dirty="0"/>
                  <a:t> было бы равно 100.</a:t>
                </a:r>
              </a:p>
            </p:txBody>
          </p:sp>
        </mc:Choice>
        <mc:Fallback xmlns="">
          <p:sp>
            <p:nvSpPr>
              <p:cNvPr id="3" name="Объект 2">
                <a:extLst>
                  <a:ext uri="{FF2B5EF4-FFF2-40B4-BE49-F238E27FC236}">
                    <a16:creationId xmlns:a16="http://schemas.microsoft.com/office/drawing/2014/main" id="{FA9A9CFB-58BD-4EDF-B144-5E128F9CAA51}"/>
                  </a:ext>
                </a:extLst>
              </p:cNvPr>
              <p:cNvSpPr>
                <a:spLocks noGrp="1" noRot="1" noChangeAspect="1" noMove="1" noResize="1" noEditPoints="1" noAdjustHandles="1" noChangeArrowheads="1" noChangeShapeType="1" noTextEdit="1"/>
              </p:cNvSpPr>
              <p:nvPr>
                <p:ph idx="1"/>
              </p:nvPr>
            </p:nvSpPr>
            <p:spPr>
              <a:blipFill>
                <a:blip r:embed="rId3"/>
                <a:stretch>
                  <a:fillRect l="-631" r="-552"/>
                </a:stretch>
              </a:blipFill>
            </p:spPr>
            <p:txBody>
              <a:bodyPr/>
              <a:lstStyle/>
              <a:p>
                <a:r>
                  <a:rPr lang="ru-RU">
                    <a:noFill/>
                  </a:rPr>
                  <a:t> </a:t>
                </a:r>
              </a:p>
            </p:txBody>
          </p:sp>
        </mc:Fallback>
      </mc:AlternateContent>
    </p:spTree>
    <p:extLst>
      <p:ext uri="{BB962C8B-B14F-4D97-AF65-F5344CB8AC3E}">
        <p14:creationId xmlns:p14="http://schemas.microsoft.com/office/powerpoint/2010/main" val="228187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71E4433-7FB7-40D2-95A4-1954A3710F3E}"/>
                  </a:ext>
                </a:extLst>
              </p:cNvPr>
              <p:cNvSpPr>
                <a:spLocks noGrp="1"/>
              </p:cNvSpPr>
              <p:nvPr>
                <p:ph idx="1"/>
              </p:nvPr>
            </p:nvSpPr>
            <p:spPr>
              <a:xfrm>
                <a:off x="2231136" y="393192"/>
                <a:ext cx="7729728" cy="5346835"/>
              </a:xfrm>
            </p:spPr>
            <p:txBody>
              <a:bodyPr/>
              <a:lstStyle/>
              <a:p>
                <a:pPr marL="0" indent="0">
                  <a:buNone/>
                </a:pPr>
                <a:r>
                  <a:rPr lang="ru-RU" dirty="0"/>
                  <a:t>Пусть </a:t>
                </a:r>
                <a14:m>
                  <m:oMath xmlns:m="http://schemas.openxmlformats.org/officeDocument/2006/math">
                    <m:sSubSup>
                      <m:sSubSupPr>
                        <m:ctrlPr>
                          <a:rPr lang="ru-RU" i="1">
                            <a:latin typeface="Cambria Math" panose="02040503050406030204" pitchFamily="18" charset="0"/>
                          </a:rPr>
                        </m:ctrlPr>
                      </m:sSubSupPr>
                      <m:e>
                        <m:r>
                          <a:rPr lang="en-US" i="1">
                            <a:latin typeface="Cambria Math" panose="02040503050406030204" pitchFamily="18" charset="0"/>
                          </a:rPr>
                          <m:t>𝐵</m:t>
                        </m:r>
                      </m:e>
                      <m:sub>
                        <m:r>
                          <a:rPr lang="ru-RU" i="1">
                            <a:latin typeface="Cambria Math" panose="02040503050406030204" pitchFamily="18" charset="0"/>
                          </a:rPr>
                          <m:t>𝑡</m:t>
                        </m:r>
                      </m:sub>
                      <m:sup>
                        <m:r>
                          <a:rPr lang="ru-RU" i="1">
                            <a:latin typeface="Cambria Math" panose="02040503050406030204" pitchFamily="18" charset="0"/>
                          </a:rPr>
                          <m:t>𝑚𝑎𝑥</m:t>
                        </m:r>
                      </m:sup>
                    </m:sSubSup>
                  </m:oMath>
                </a14:m>
                <a:r>
                  <a:rPr lang="ru-RU" dirty="0"/>
                  <a:t> – максимальный рейтинг, который может быть набран пользователем к моменту времени </a:t>
                </a:r>
                <a14:m>
                  <m:oMath xmlns:m="http://schemas.openxmlformats.org/officeDocument/2006/math">
                    <m:r>
                      <a:rPr lang="ru-RU" i="1">
                        <a:latin typeface="Cambria Math" panose="02040503050406030204" pitchFamily="18" charset="0"/>
                      </a:rPr>
                      <m:t>𝑡</m:t>
                    </m:r>
                    <m:r>
                      <a:rPr lang="ru-RU" i="1">
                        <a:latin typeface="Cambria Math" panose="02040503050406030204" pitchFamily="18" charset="0"/>
                      </a:rPr>
                      <m:t>.</m:t>
                    </m:r>
                  </m:oMath>
                </a14:m>
                <a:r>
                  <a:rPr lang="ru-RU" dirty="0"/>
                  <a:t> Например, для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1</m:t>
                        </m:r>
                      </m:sub>
                    </m:sSub>
                    <m:r>
                      <a:rPr lang="ru-RU" i="1">
                        <a:latin typeface="Cambria Math" panose="02040503050406030204" pitchFamily="18" charset="0"/>
                      </a:rPr>
                      <m:t>≤</m:t>
                    </m:r>
                    <m:r>
                      <a:rPr lang="ru-RU" i="1">
                        <a:latin typeface="Cambria Math" panose="02040503050406030204" pitchFamily="18" charset="0"/>
                      </a:rPr>
                      <m:t>𝑡</m:t>
                    </m:r>
                    <m:r>
                      <a:rPr lang="ru-RU" i="1">
                        <a:latin typeface="Cambria Math" panose="02040503050406030204" pitchFamily="18" charset="0"/>
                      </a:rPr>
                      <m:t>&lt; </m:t>
                    </m:r>
                    <m:sSub>
                      <m:sSubPr>
                        <m:ctrlPr>
                          <a:rPr lang="ru-RU" i="1">
                            <a:latin typeface="Cambria Math" panose="02040503050406030204" pitchFamily="18" charset="0"/>
                          </a:rPr>
                        </m:ctrlPr>
                      </m:sSubPr>
                      <m:e>
                        <m:r>
                          <a:rPr lang="en-US" i="1">
                            <a:latin typeface="Cambria Math" panose="02040503050406030204" pitchFamily="18" charset="0"/>
                          </a:rPr>
                          <m:t>𝑡</m:t>
                        </m:r>
                      </m:e>
                      <m:sub>
                        <m:r>
                          <a:rPr lang="ru-RU" i="1">
                            <a:latin typeface="Cambria Math" panose="02040503050406030204" pitchFamily="18" charset="0"/>
                          </a:rPr>
                          <m:t>2</m:t>
                        </m:r>
                      </m:sub>
                    </m:sSub>
                  </m:oMath>
                </a14:m>
                <a:r>
                  <a:rPr lang="ru-RU" dirty="0"/>
                  <a:t> справедливо </a:t>
                </a:r>
                <a14:m>
                  <m:oMath xmlns:m="http://schemas.openxmlformats.org/officeDocument/2006/math">
                    <m:sSubSup>
                      <m:sSubSupPr>
                        <m:ctrlPr>
                          <a:rPr lang="ru-RU" i="1">
                            <a:latin typeface="Cambria Math" panose="02040503050406030204" pitchFamily="18" charset="0"/>
                          </a:rPr>
                        </m:ctrlPr>
                      </m:sSubSupPr>
                      <m:e>
                        <m:r>
                          <a:rPr lang="en-US" i="1">
                            <a:latin typeface="Cambria Math" panose="02040503050406030204" pitchFamily="18" charset="0"/>
                          </a:rPr>
                          <m:t>𝐵</m:t>
                        </m:r>
                      </m:e>
                      <m:sub>
                        <m:r>
                          <a:rPr lang="ru-RU" i="1">
                            <a:latin typeface="Cambria Math" panose="02040503050406030204" pitchFamily="18" charset="0"/>
                          </a:rPr>
                          <m:t>𝑡</m:t>
                        </m:r>
                      </m:sub>
                      <m:sup>
                        <m:r>
                          <a:rPr lang="ru-RU" i="1">
                            <a:latin typeface="Cambria Math" panose="02040503050406030204" pitchFamily="18" charset="0"/>
                          </a:rPr>
                          <m:t>𝑚𝑎𝑥</m:t>
                        </m:r>
                      </m:sup>
                    </m:sSubSup>
                    <m:r>
                      <a:rPr lang="ru-RU" i="1">
                        <a:latin typeface="Cambria Math" panose="02040503050406030204" pitchFamily="18" charset="0"/>
                      </a:rPr>
                      <m:t>=50</m:t>
                    </m:r>
                  </m:oMath>
                </a14:m>
                <a:r>
                  <a:rPr lang="ru-RU" dirty="0"/>
                  <a:t>. Траектория этой верхней границы, а также несколько примеров траекторий текущего рейтинга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ru-RU" dirty="0"/>
                  <a:t>  для случая </a:t>
                </a:r>
                <a14:m>
                  <m:oMath xmlns:m="http://schemas.openxmlformats.org/officeDocument/2006/math">
                    <m:r>
                      <a:rPr lang="ru-RU" i="1">
                        <a:latin typeface="Cambria Math" panose="02040503050406030204" pitchFamily="18" charset="0"/>
                      </a:rPr>
                      <m:t>𝑇</m:t>
                    </m:r>
                    <m:r>
                      <a:rPr lang="ru-RU">
                        <a:latin typeface="Cambria Math" panose="02040503050406030204" pitchFamily="18" charset="0"/>
                      </a:rPr>
                      <m:t>=17, </m:t>
                    </m:r>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1</m:t>
                        </m:r>
                      </m:sub>
                    </m:sSub>
                    <m:r>
                      <a:rPr lang="ru-RU" i="1">
                        <a:latin typeface="Cambria Math" panose="02040503050406030204" pitchFamily="18" charset="0"/>
                      </a:rPr>
                      <m:t>=6, </m:t>
                    </m:r>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2</m:t>
                        </m:r>
                      </m:sub>
                    </m:sSub>
                    <m:r>
                      <a:rPr lang="ru-RU" i="1">
                        <a:latin typeface="Cambria Math" panose="02040503050406030204" pitchFamily="18" charset="0"/>
                      </a:rPr>
                      <m:t>=11, </m:t>
                    </m:r>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3</m:t>
                        </m:r>
                      </m:sub>
                    </m:sSub>
                    <m:r>
                      <a:rPr lang="ru-RU" i="1">
                        <a:latin typeface="Cambria Math" panose="02040503050406030204" pitchFamily="18" charset="0"/>
                      </a:rPr>
                      <m:t>=15</m:t>
                    </m:r>
                  </m:oMath>
                </a14:m>
                <a:endParaRPr lang="ru-RU" dirty="0"/>
              </a:p>
              <a:p>
                <a:pPr marL="0" indent="0">
                  <a:buNone/>
                </a:pPr>
                <a:endParaRPr lang="ru-RU" dirty="0"/>
              </a:p>
            </p:txBody>
          </p:sp>
        </mc:Choice>
        <mc:Fallback xmlns="">
          <p:sp>
            <p:nvSpPr>
              <p:cNvPr id="3" name="Объект 2">
                <a:extLst>
                  <a:ext uri="{FF2B5EF4-FFF2-40B4-BE49-F238E27FC236}">
                    <a16:creationId xmlns:a16="http://schemas.microsoft.com/office/drawing/2014/main" id="{571E4433-7FB7-40D2-95A4-1954A3710F3E}"/>
                  </a:ext>
                </a:extLst>
              </p:cNvPr>
              <p:cNvSpPr>
                <a:spLocks noGrp="1" noRot="1" noChangeAspect="1" noMove="1" noResize="1" noEditPoints="1" noAdjustHandles="1" noChangeArrowheads="1" noChangeShapeType="1" noTextEdit="1"/>
              </p:cNvSpPr>
              <p:nvPr>
                <p:ph idx="1"/>
              </p:nvPr>
            </p:nvSpPr>
            <p:spPr>
              <a:xfrm>
                <a:off x="2231136" y="393192"/>
                <a:ext cx="7729728" cy="5346835"/>
              </a:xfrm>
              <a:blipFill>
                <a:blip r:embed="rId2"/>
                <a:stretch>
                  <a:fillRect l="-631" t="-684"/>
                </a:stretch>
              </a:blipFill>
            </p:spPr>
            <p:txBody>
              <a:bodyPr/>
              <a:lstStyle/>
              <a:p>
                <a:r>
                  <a:rPr lang="ru-RU">
                    <a:noFill/>
                  </a:rPr>
                  <a:t> </a:t>
                </a:r>
              </a:p>
            </p:txBody>
          </p:sp>
        </mc:Fallback>
      </mc:AlternateContent>
      <p:graphicFrame>
        <p:nvGraphicFramePr>
          <p:cNvPr id="4" name="Диаграмма 3">
            <a:extLst>
              <a:ext uri="{FF2B5EF4-FFF2-40B4-BE49-F238E27FC236}">
                <a16:creationId xmlns:a16="http://schemas.microsoft.com/office/drawing/2014/main" id="{39D105E5-A16B-4ED3-B4E6-19DCB6A19B0E}"/>
              </a:ext>
            </a:extLst>
          </p:cNvPr>
          <p:cNvGraphicFramePr/>
          <p:nvPr>
            <p:extLst>
              <p:ext uri="{D42A27DB-BD31-4B8C-83A1-F6EECF244321}">
                <p14:modId xmlns:p14="http://schemas.microsoft.com/office/powerpoint/2010/main" val="3904691285"/>
              </p:ext>
            </p:extLst>
          </p:nvPr>
        </p:nvGraphicFramePr>
        <p:xfrm>
          <a:off x="3512106" y="2039112"/>
          <a:ext cx="5167788" cy="3700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392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CAFE3908-81F6-464B-BD49-356B47CA7BD6}"/>
                  </a:ext>
                </a:extLst>
              </p:cNvPr>
              <p:cNvSpPr>
                <a:spLocks noGrp="1"/>
              </p:cNvSpPr>
              <p:nvPr>
                <p:ph idx="1"/>
              </p:nvPr>
            </p:nvSpPr>
            <p:spPr>
              <a:xfrm>
                <a:off x="2231136" y="1066478"/>
                <a:ext cx="7729728" cy="5328547"/>
              </a:xfrm>
            </p:spPr>
            <p:txBody>
              <a:bodyPr/>
              <a:lstStyle/>
              <a:p>
                <a:pPr marL="0" indent="0">
                  <a:buNone/>
                </a:pPr>
                <a:r>
                  <a:rPr lang="ru-RU" dirty="0"/>
                  <a:t>Текущая категория рейтинга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ru-RU" dirty="0"/>
                  <a:t> для заданного множества </a:t>
                </a:r>
                <a14:m>
                  <m:oMath xmlns:m="http://schemas.openxmlformats.org/officeDocument/2006/math">
                    <m:r>
                      <a:rPr lang="en-US" i="1">
                        <a:latin typeface="Cambria Math" panose="02040503050406030204" pitchFamily="18" charset="0"/>
                      </a:rPr>
                      <m:t>𝑋</m:t>
                    </m:r>
                    <m:r>
                      <a:rPr lang="ru-RU">
                        <a:latin typeface="Cambria Math" panose="02040503050406030204" pitchFamily="18" charset="0"/>
                      </a:rPr>
                      <m:t>= </m:t>
                    </m:r>
                    <m:d>
                      <m:dPr>
                        <m:begChr m:val="{"/>
                        <m:endChr m:val="}"/>
                        <m:ctrlPr>
                          <a:rPr lang="ru-RU" i="1">
                            <a:latin typeface="Cambria Math" panose="02040503050406030204" pitchFamily="18" charset="0"/>
                          </a:rPr>
                        </m:ctrlPr>
                      </m:dPr>
                      <m:e>
                        <m:r>
                          <a:rPr lang="ru-RU">
                            <a:latin typeface="Cambria Math" panose="02040503050406030204" pitchFamily="18" charset="0"/>
                          </a:rPr>
                          <m:t>2, 3, 4, 5</m:t>
                        </m:r>
                      </m:e>
                    </m:d>
                    <m:r>
                      <a:rPr lang="en-US" i="1">
                        <a:latin typeface="Cambria Math" panose="02040503050406030204" pitchFamily="18" charset="0"/>
                      </a:rPr>
                      <m:t> </m:t>
                    </m:r>
                  </m:oMath>
                </a14:m>
                <a:r>
                  <a:rPr lang="ru-RU" dirty="0"/>
                  <a:t>определяется текущим рейтингом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oMath>
                </a14:m>
                <a:r>
                  <a:rPr lang="ru-RU" dirty="0"/>
                  <a:t>. При этом границы изменения рейтинга в каждой из категорий определяются экспертами.</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dirty="0"/>
                  <a:t>Таким образом в каждый момент времени </a:t>
                </a:r>
                <a14:m>
                  <m:oMath xmlns:m="http://schemas.openxmlformats.org/officeDocument/2006/math">
                    <m:r>
                      <a:rPr lang="ru-RU" i="1">
                        <a:latin typeface="Cambria Math" panose="02040503050406030204" pitchFamily="18" charset="0"/>
                      </a:rPr>
                      <m:t>𝑡</m:t>
                    </m:r>
                    <m:r>
                      <a:rPr lang="ru-RU" i="1">
                        <a:latin typeface="Cambria Math" panose="02040503050406030204" pitchFamily="18" charset="0"/>
                      </a:rPr>
                      <m:t>  </m:t>
                    </m:r>
                  </m:oMath>
                </a14:m>
                <a:r>
                  <a:rPr lang="ru-RU" dirty="0"/>
                  <a:t>необходимо по текущей категории рейтинга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ru-RU" dirty="0"/>
                  <a:t> принять решение о классификации пользователя в одну из объективных категорий по результатам следующей за </a:t>
                </a:r>
                <a14:m>
                  <m:oMath xmlns:m="http://schemas.openxmlformats.org/officeDocument/2006/math">
                    <m:r>
                      <a:rPr lang="ru-RU" i="1">
                        <a:latin typeface="Cambria Math" panose="02040503050406030204" pitchFamily="18" charset="0"/>
                      </a:rPr>
                      <m:t>𝑡</m:t>
                    </m:r>
                  </m:oMath>
                </a14:m>
                <a:r>
                  <a:rPr lang="ru-RU" dirty="0"/>
                  <a:t> контрольной работы.</a:t>
                </a:r>
              </a:p>
            </p:txBody>
          </p:sp>
        </mc:Choice>
        <mc:Fallback xmlns="">
          <p:sp>
            <p:nvSpPr>
              <p:cNvPr id="3" name="Объект 2">
                <a:extLst>
                  <a:ext uri="{FF2B5EF4-FFF2-40B4-BE49-F238E27FC236}">
                    <a16:creationId xmlns:a16="http://schemas.microsoft.com/office/drawing/2014/main" id="{CAFE3908-81F6-464B-BD49-356B47CA7BD6}"/>
                  </a:ext>
                </a:extLst>
              </p:cNvPr>
              <p:cNvSpPr>
                <a:spLocks noGrp="1" noRot="1" noChangeAspect="1" noMove="1" noResize="1" noEditPoints="1" noAdjustHandles="1" noChangeArrowheads="1" noChangeShapeType="1" noTextEdit="1"/>
              </p:cNvSpPr>
              <p:nvPr>
                <p:ph idx="1"/>
              </p:nvPr>
            </p:nvSpPr>
            <p:spPr>
              <a:xfrm>
                <a:off x="2231136" y="1066478"/>
                <a:ext cx="7729728" cy="5328547"/>
              </a:xfrm>
              <a:blipFill>
                <a:blip r:embed="rId2"/>
                <a:stretch>
                  <a:fillRect l="-631" t="-68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a:extLst>
                  <a:ext uri="{FF2B5EF4-FFF2-40B4-BE49-F238E27FC236}">
                    <a16:creationId xmlns:a16="http://schemas.microsoft.com/office/drawing/2014/main" id="{4A90CE56-62CE-4982-9C16-95C4D52E9531}"/>
                  </a:ext>
                </a:extLst>
              </p:cNvPr>
              <p:cNvGraphicFramePr>
                <a:graphicFrameLocks noGrp="1"/>
              </p:cNvGraphicFramePr>
              <p:nvPr>
                <p:extLst>
                  <p:ext uri="{D42A27DB-BD31-4B8C-83A1-F6EECF244321}">
                    <p14:modId xmlns:p14="http://schemas.microsoft.com/office/powerpoint/2010/main" val="2485998956"/>
                  </p:ext>
                </p:extLst>
              </p:nvPr>
            </p:nvGraphicFramePr>
            <p:xfrm>
              <a:off x="3814810" y="2250724"/>
              <a:ext cx="4562380" cy="1480027"/>
            </p:xfrm>
            <a:graphic>
              <a:graphicData uri="http://schemas.openxmlformats.org/drawingml/2006/table">
                <a:tbl>
                  <a:tblPr firstRow="1" firstCol="1" bandRow="1">
                    <a:tableStyleId>{5C22544A-7EE6-4342-B048-85BDC9FD1C3A}</a:tableStyleId>
                  </a:tblPr>
                  <a:tblGrid>
                    <a:gridCol w="1300689">
                      <a:extLst>
                        <a:ext uri="{9D8B030D-6E8A-4147-A177-3AD203B41FA5}">
                          <a16:colId xmlns:a16="http://schemas.microsoft.com/office/drawing/2014/main" val="3965506140"/>
                        </a:ext>
                      </a:extLst>
                    </a:gridCol>
                    <a:gridCol w="3261691">
                      <a:extLst>
                        <a:ext uri="{9D8B030D-6E8A-4147-A177-3AD203B41FA5}">
                          <a16:colId xmlns:a16="http://schemas.microsoft.com/office/drawing/2014/main" val="557421299"/>
                        </a:ext>
                      </a:extLst>
                    </a:gridCol>
                  </a:tblGrid>
                  <a:tr h="505123">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𝑥</m:t>
                                    </m:r>
                                  </m:e>
                                  <m:sub>
                                    <m:r>
                                      <a:rPr lang="en-US" sz="1000">
                                        <a:effectLst/>
                                        <a:latin typeface="Cambria Math" panose="02040503050406030204" pitchFamily="18" charset="0"/>
                                      </a:rPr>
                                      <m:t>𝑡</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𝑏</m:t>
                                    </m:r>
                                  </m:e>
                                  <m:sub>
                                    <m:r>
                                      <a:rPr lang="en-US" sz="1000">
                                        <a:effectLst/>
                                        <a:latin typeface="Cambria Math" panose="02040503050406030204" pitchFamily="18" charset="0"/>
                                      </a:rPr>
                                      <m:t>𝑡</m:t>
                                    </m:r>
                                  </m:sub>
                                </m:sSub>
                                <m:r>
                                  <a:rPr lang="en-US" sz="1000">
                                    <a:effectLst/>
                                    <a:latin typeface="Cambria Math" panose="02040503050406030204" pitchFamily="18" charset="0"/>
                                  </a:rPr>
                                  <m:t>=</m:t>
                                </m:r>
                                <m:f>
                                  <m:fPr>
                                    <m:ctrlPr>
                                      <a:rPr lang="ru-RU" sz="1000" i="1">
                                        <a:effectLst/>
                                        <a:latin typeface="Cambria Math" panose="02040503050406030204" pitchFamily="18" charset="0"/>
                                      </a:rPr>
                                    </m:ctrlPr>
                                  </m:fPr>
                                  <m:num>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𝐵</m:t>
                                        </m:r>
                                      </m:e>
                                      <m:sub>
                                        <m:r>
                                          <a:rPr lang="en-US" sz="1000">
                                            <a:effectLst/>
                                            <a:latin typeface="Cambria Math" panose="02040503050406030204" pitchFamily="18" charset="0"/>
                                          </a:rPr>
                                          <m:t>𝑡</m:t>
                                        </m:r>
                                      </m:sub>
                                    </m:sSub>
                                  </m:num>
                                  <m:den>
                                    <m:sSubSup>
                                      <m:sSubSupPr>
                                        <m:ctrlPr>
                                          <a:rPr lang="ru-RU" sz="1000" i="1">
                                            <a:effectLst/>
                                            <a:latin typeface="Cambria Math" panose="02040503050406030204" pitchFamily="18" charset="0"/>
                                          </a:rPr>
                                        </m:ctrlPr>
                                      </m:sSubSupPr>
                                      <m:e>
                                        <m:r>
                                          <a:rPr lang="en-US" sz="1000">
                                            <a:effectLst/>
                                            <a:latin typeface="Cambria Math" panose="02040503050406030204" pitchFamily="18" charset="0"/>
                                          </a:rPr>
                                          <m:t>𝐵</m:t>
                                        </m:r>
                                      </m:e>
                                      <m:sub>
                                        <m:r>
                                          <a:rPr lang="ru-RU" sz="1000">
                                            <a:effectLst/>
                                            <a:latin typeface="Cambria Math" panose="02040503050406030204" pitchFamily="18" charset="0"/>
                                          </a:rPr>
                                          <m:t>𝑡</m:t>
                                        </m:r>
                                      </m:sub>
                                      <m:sup>
                                        <m:r>
                                          <a:rPr lang="ru-RU" sz="1000">
                                            <a:effectLst/>
                                            <a:latin typeface="Cambria Math" panose="02040503050406030204" pitchFamily="18" charset="0"/>
                                          </a:rPr>
                                          <m:t>𝑚𝑎𝑥</m:t>
                                        </m:r>
                                      </m:sup>
                                    </m:sSubSup>
                                  </m:den>
                                </m:f>
                              </m:oMath>
                            </m:oMathPara>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423549"/>
                      </a:ext>
                    </a:extLst>
                  </a:tr>
                  <a:tr h="243726">
                    <a:tc>
                      <a:txBody>
                        <a:bodyPr/>
                        <a:lstStyle/>
                        <a:p>
                          <a:pPr algn="ctr">
                            <a:lnSpc>
                              <a:spcPct val="150000"/>
                            </a:lnSpc>
                            <a:spcAft>
                              <a:spcPts val="0"/>
                            </a:spcAft>
                          </a:pPr>
                          <a:r>
                            <a:rPr lang="en-US" sz="1000" dirty="0">
                              <a:effectLst/>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ru-RU" sz="1000">
                                    <a:effectLst/>
                                    <a:latin typeface="Cambria Math" panose="02040503050406030204" pitchFamily="18" charset="0"/>
                                  </a:rPr>
                                  <m:t>0≤</m:t>
                                </m:r>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𝑏</m:t>
                                    </m:r>
                                  </m:e>
                                  <m:sub>
                                    <m:r>
                                      <a:rPr lang="en-US" sz="1000">
                                        <a:effectLst/>
                                        <a:latin typeface="Cambria Math" panose="02040503050406030204" pitchFamily="18" charset="0"/>
                                      </a:rPr>
                                      <m:t>𝑡</m:t>
                                    </m:r>
                                  </m:sub>
                                </m:sSub>
                                <m:r>
                                  <a:rPr lang="ru-RU" sz="1000">
                                    <a:effectLst/>
                                    <a:latin typeface="Cambria Math" panose="02040503050406030204" pitchFamily="18" charset="0"/>
                                  </a:rPr>
                                  <m:t>≤0.6</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909218"/>
                      </a:ext>
                    </a:extLst>
                  </a:tr>
                  <a:tr h="243726">
                    <a:tc>
                      <a:txBody>
                        <a:bodyPr/>
                        <a:lstStyle/>
                        <a:p>
                          <a:pPr algn="ctr">
                            <a:lnSpc>
                              <a:spcPct val="150000"/>
                            </a:lnSpc>
                            <a:spcAft>
                              <a:spcPts val="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1000">
                                    <a:effectLst/>
                                    <a:latin typeface="Cambria Math" panose="02040503050406030204" pitchFamily="18" charset="0"/>
                                  </a:rPr>
                                  <m:t>0.6&lt;</m:t>
                                </m:r>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𝑏</m:t>
                                    </m:r>
                                  </m:e>
                                  <m:sub>
                                    <m:r>
                                      <a:rPr lang="en-US" sz="1000">
                                        <a:effectLst/>
                                        <a:latin typeface="Cambria Math" panose="02040503050406030204" pitchFamily="18" charset="0"/>
                                      </a:rPr>
                                      <m:t>𝑡</m:t>
                                    </m:r>
                                  </m:sub>
                                </m:sSub>
                                <m:r>
                                  <a:rPr lang="en-US" sz="1000">
                                    <a:effectLst/>
                                    <a:latin typeface="Cambria Math" panose="02040503050406030204" pitchFamily="18" charset="0"/>
                                  </a:rPr>
                                  <m:t>≤0.75</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3136299"/>
                      </a:ext>
                    </a:extLst>
                  </a:tr>
                  <a:tr h="243726">
                    <a:tc>
                      <a:txBody>
                        <a:bodyPr/>
                        <a:lstStyle/>
                        <a:p>
                          <a:pPr algn="ctr">
                            <a:lnSpc>
                              <a:spcPct val="150000"/>
                            </a:lnSpc>
                            <a:spcAft>
                              <a:spcPts val="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ru-RU" sz="1000">
                                    <a:effectLst/>
                                    <a:latin typeface="Cambria Math" panose="02040503050406030204" pitchFamily="18" charset="0"/>
                                  </a:rPr>
                                  <m:t>0.75&lt;</m:t>
                                </m:r>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𝑏</m:t>
                                    </m:r>
                                  </m:e>
                                  <m:sub>
                                    <m:r>
                                      <a:rPr lang="en-US" sz="1000">
                                        <a:effectLst/>
                                        <a:latin typeface="Cambria Math" panose="02040503050406030204" pitchFamily="18" charset="0"/>
                                      </a:rPr>
                                      <m:t>𝑡</m:t>
                                    </m:r>
                                  </m:sub>
                                </m:sSub>
                                <m:r>
                                  <a:rPr lang="ru-RU" sz="1000">
                                    <a:effectLst/>
                                    <a:latin typeface="Cambria Math" panose="02040503050406030204" pitchFamily="18" charset="0"/>
                                  </a:rPr>
                                  <m:t>≤0.91</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05541"/>
                      </a:ext>
                    </a:extLst>
                  </a:tr>
                  <a:tr h="243726">
                    <a:tc>
                      <a:txBody>
                        <a:bodyPr/>
                        <a:lstStyle/>
                        <a:p>
                          <a:pPr algn="ctr">
                            <a:lnSpc>
                              <a:spcPct val="150000"/>
                            </a:lnSpc>
                            <a:spcAft>
                              <a:spcPts val="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ru-RU" sz="1000">
                                    <a:effectLst/>
                                    <a:latin typeface="Cambria Math" panose="02040503050406030204" pitchFamily="18" charset="0"/>
                                  </a:rPr>
                                  <m:t>0.91&lt;</m:t>
                                </m:r>
                                <m:sSub>
                                  <m:sSubPr>
                                    <m:ctrlPr>
                                      <a:rPr lang="ru-RU" sz="1000" i="1">
                                        <a:effectLst/>
                                        <a:latin typeface="Cambria Math" panose="02040503050406030204" pitchFamily="18" charset="0"/>
                                      </a:rPr>
                                    </m:ctrlPr>
                                  </m:sSubPr>
                                  <m:e>
                                    <m:r>
                                      <a:rPr lang="en-US" sz="1000">
                                        <a:effectLst/>
                                        <a:latin typeface="Cambria Math" panose="02040503050406030204" pitchFamily="18" charset="0"/>
                                      </a:rPr>
                                      <m:t>𝑏</m:t>
                                    </m:r>
                                  </m:e>
                                  <m:sub>
                                    <m:r>
                                      <a:rPr lang="en-US" sz="1000">
                                        <a:effectLst/>
                                        <a:latin typeface="Cambria Math" panose="02040503050406030204" pitchFamily="18" charset="0"/>
                                      </a:rPr>
                                      <m:t>𝑡</m:t>
                                    </m:r>
                                  </m:sub>
                                </m:sSub>
                                <m:r>
                                  <a:rPr lang="ru-RU" sz="1000">
                                    <a:effectLst/>
                                    <a:latin typeface="Cambria Math" panose="02040503050406030204" pitchFamily="18" charset="0"/>
                                  </a:rPr>
                                  <m:t>≤1</m:t>
                                </m:r>
                              </m:oMath>
                            </m:oMathPara>
                          </a14:m>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069613"/>
                      </a:ext>
                    </a:extLst>
                  </a:tr>
                </a:tbl>
              </a:graphicData>
            </a:graphic>
          </p:graphicFrame>
        </mc:Choice>
        <mc:Fallback xmlns="">
          <p:graphicFrame>
            <p:nvGraphicFramePr>
              <p:cNvPr id="4" name="Таблица 3">
                <a:extLst>
                  <a:ext uri="{FF2B5EF4-FFF2-40B4-BE49-F238E27FC236}">
                    <a16:creationId xmlns:a16="http://schemas.microsoft.com/office/drawing/2014/main" id="{4A90CE56-62CE-4982-9C16-95C4D52E9531}"/>
                  </a:ext>
                </a:extLst>
              </p:cNvPr>
              <p:cNvGraphicFramePr>
                <a:graphicFrameLocks noGrp="1"/>
              </p:cNvGraphicFramePr>
              <p:nvPr>
                <p:extLst>
                  <p:ext uri="{D42A27DB-BD31-4B8C-83A1-F6EECF244321}">
                    <p14:modId xmlns:p14="http://schemas.microsoft.com/office/powerpoint/2010/main" val="2485998956"/>
                  </p:ext>
                </p:extLst>
              </p:nvPr>
            </p:nvGraphicFramePr>
            <p:xfrm>
              <a:off x="3814810" y="2250724"/>
              <a:ext cx="4562380" cy="1480027"/>
            </p:xfrm>
            <a:graphic>
              <a:graphicData uri="http://schemas.openxmlformats.org/drawingml/2006/table">
                <a:tbl>
                  <a:tblPr firstRow="1" firstCol="1" bandRow="1">
                    <a:tableStyleId>{5C22544A-7EE6-4342-B048-85BDC9FD1C3A}</a:tableStyleId>
                  </a:tblPr>
                  <a:tblGrid>
                    <a:gridCol w="1300689">
                      <a:extLst>
                        <a:ext uri="{9D8B030D-6E8A-4147-A177-3AD203B41FA5}">
                          <a16:colId xmlns:a16="http://schemas.microsoft.com/office/drawing/2014/main" val="3965506140"/>
                        </a:ext>
                      </a:extLst>
                    </a:gridCol>
                    <a:gridCol w="3261691">
                      <a:extLst>
                        <a:ext uri="{9D8B030D-6E8A-4147-A177-3AD203B41FA5}">
                          <a16:colId xmlns:a16="http://schemas.microsoft.com/office/drawing/2014/main" val="557421299"/>
                        </a:ext>
                      </a:extLst>
                    </a:gridCol>
                  </a:tblGrid>
                  <a:tr h="505123">
                    <a:tc>
                      <a:txBody>
                        <a:bodyPr/>
                        <a:lstStyle/>
                        <a:p>
                          <a:endParaRPr lang="ru-RU"/>
                        </a:p>
                      </a:txBody>
                      <a:tcPr marL="68580" marR="68580" marT="0" marB="0" anchor="ctr">
                        <a:blipFill>
                          <a:blip r:embed="rId3"/>
                          <a:stretch>
                            <a:fillRect l="-467" t="-1205" r="-252336" b="-203614"/>
                          </a:stretch>
                        </a:blipFill>
                      </a:tcPr>
                    </a:tc>
                    <a:tc>
                      <a:txBody>
                        <a:bodyPr/>
                        <a:lstStyle/>
                        <a:p>
                          <a:endParaRPr lang="ru-RU"/>
                        </a:p>
                      </a:txBody>
                      <a:tcPr marL="68580" marR="68580" marT="0" marB="0" anchor="ctr">
                        <a:blipFill>
                          <a:blip r:embed="rId3"/>
                          <a:stretch>
                            <a:fillRect l="-40112" t="-1205" r="-746" b="-203614"/>
                          </a:stretch>
                        </a:blipFill>
                      </a:tcPr>
                    </a:tc>
                    <a:extLst>
                      <a:ext uri="{0D108BD9-81ED-4DB2-BD59-A6C34878D82A}">
                        <a16:rowId xmlns:a16="http://schemas.microsoft.com/office/drawing/2014/main" val="3317423549"/>
                      </a:ext>
                    </a:extLst>
                  </a:tr>
                  <a:tr h="243726">
                    <a:tc>
                      <a:txBody>
                        <a:bodyPr/>
                        <a:lstStyle/>
                        <a:p>
                          <a:pPr algn="ctr">
                            <a:lnSpc>
                              <a:spcPct val="150000"/>
                            </a:lnSpc>
                            <a:spcAft>
                              <a:spcPts val="0"/>
                            </a:spcAft>
                          </a:pPr>
                          <a:r>
                            <a:rPr lang="en-US" sz="1000" dirty="0">
                              <a:effectLst/>
                            </a:rPr>
                            <a:t>2</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40112" t="-210000" r="-746" b="-322500"/>
                          </a:stretch>
                        </a:blipFill>
                      </a:tcPr>
                    </a:tc>
                    <a:extLst>
                      <a:ext uri="{0D108BD9-81ED-4DB2-BD59-A6C34878D82A}">
                        <a16:rowId xmlns:a16="http://schemas.microsoft.com/office/drawing/2014/main" val="1601909218"/>
                      </a:ext>
                    </a:extLst>
                  </a:tr>
                  <a:tr h="243726">
                    <a:tc>
                      <a:txBody>
                        <a:bodyPr/>
                        <a:lstStyle/>
                        <a:p>
                          <a:pPr algn="ctr">
                            <a:lnSpc>
                              <a:spcPct val="150000"/>
                            </a:lnSpc>
                            <a:spcAft>
                              <a:spcPts val="0"/>
                            </a:spcAft>
                          </a:pPr>
                          <a:r>
                            <a:rPr lang="en-US" sz="1000">
                              <a:effectLst/>
                            </a:rPr>
                            <a:t>3</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40112" t="-310000" r="-746" b="-222500"/>
                          </a:stretch>
                        </a:blipFill>
                      </a:tcPr>
                    </a:tc>
                    <a:extLst>
                      <a:ext uri="{0D108BD9-81ED-4DB2-BD59-A6C34878D82A}">
                        <a16:rowId xmlns:a16="http://schemas.microsoft.com/office/drawing/2014/main" val="1423136299"/>
                      </a:ext>
                    </a:extLst>
                  </a:tr>
                  <a:tr h="243726">
                    <a:tc>
                      <a:txBody>
                        <a:bodyPr/>
                        <a:lstStyle/>
                        <a:p>
                          <a:pPr algn="ctr">
                            <a:lnSpc>
                              <a:spcPct val="150000"/>
                            </a:lnSpc>
                            <a:spcAft>
                              <a:spcPts val="0"/>
                            </a:spcAft>
                          </a:pPr>
                          <a:r>
                            <a:rPr lang="en-US" sz="1000">
                              <a:effectLst/>
                            </a:rPr>
                            <a:t>4</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40112" t="-410000" r="-746" b="-122500"/>
                          </a:stretch>
                        </a:blipFill>
                      </a:tcPr>
                    </a:tc>
                    <a:extLst>
                      <a:ext uri="{0D108BD9-81ED-4DB2-BD59-A6C34878D82A}">
                        <a16:rowId xmlns:a16="http://schemas.microsoft.com/office/drawing/2014/main" val="34605541"/>
                      </a:ext>
                    </a:extLst>
                  </a:tr>
                  <a:tr h="243726">
                    <a:tc>
                      <a:txBody>
                        <a:bodyPr/>
                        <a:lstStyle/>
                        <a:p>
                          <a:pPr algn="ctr">
                            <a:lnSpc>
                              <a:spcPct val="150000"/>
                            </a:lnSpc>
                            <a:spcAft>
                              <a:spcPts val="0"/>
                            </a:spcAft>
                          </a:pPr>
                          <a:r>
                            <a:rPr lang="en-US" sz="1000">
                              <a:effectLst/>
                            </a:rPr>
                            <a:t>5</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40112" t="-510000" r="-746" b="-22500"/>
                          </a:stretch>
                        </a:blipFill>
                      </a:tcPr>
                    </a:tc>
                    <a:extLst>
                      <a:ext uri="{0D108BD9-81ED-4DB2-BD59-A6C34878D82A}">
                        <a16:rowId xmlns:a16="http://schemas.microsoft.com/office/drawing/2014/main" val="347069613"/>
                      </a:ext>
                    </a:extLst>
                  </a:tr>
                </a:tbl>
              </a:graphicData>
            </a:graphic>
          </p:graphicFrame>
        </mc:Fallback>
      </mc:AlternateContent>
    </p:spTree>
    <p:extLst>
      <p:ext uri="{BB962C8B-B14F-4D97-AF65-F5344CB8AC3E}">
        <p14:creationId xmlns:p14="http://schemas.microsoft.com/office/powerpoint/2010/main" val="77541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C3403-5675-4B2D-BAA3-C93668A68D35}"/>
              </a:ext>
            </a:extLst>
          </p:cNvPr>
          <p:cNvSpPr>
            <a:spLocks noGrp="1"/>
          </p:cNvSpPr>
          <p:nvPr>
            <p:ph type="title"/>
          </p:nvPr>
        </p:nvSpPr>
        <p:spPr/>
        <p:txBody>
          <a:bodyPr/>
          <a:lstStyle/>
          <a:p>
            <a:r>
              <a:rPr lang="ru-RU" dirty="0"/>
              <a:t>Прогнозирование</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7E424A48-101D-444D-903A-371B09618A20}"/>
                  </a:ext>
                </a:extLst>
              </p:cNvPr>
              <p:cNvSpPr>
                <a:spLocks noGrp="1"/>
              </p:cNvSpPr>
              <p:nvPr>
                <p:ph idx="1"/>
              </p:nvPr>
            </p:nvSpPr>
            <p:spPr>
              <a:xfrm>
                <a:off x="2231136" y="3311144"/>
                <a:ext cx="7729728" cy="3101983"/>
              </a:xfrm>
            </p:spPr>
            <p:txBody>
              <a:bodyPr/>
              <a:lstStyle/>
              <a:p>
                <a:pPr marL="0" indent="0">
                  <a:buNone/>
                </a:pPr>
                <a14:m>
                  <m:oMath xmlns:m="http://schemas.openxmlformats.org/officeDocument/2006/math">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sz="1800" dirty="0">
                    <a:effectLst/>
                    <a:ea typeface="Times New Roman" panose="02020603050405020304" pitchFamily="18" charset="0"/>
                  </a:rPr>
                  <a:t> - вероятность </a:t>
                </a:r>
                <a:r>
                  <a:rPr lang="ru-RU" dirty="0">
                    <a:ea typeface="Times New Roman" panose="02020603050405020304" pitchFamily="18" charset="0"/>
                  </a:rPr>
                  <a:t>объективной категории рейтинга</a:t>
                </a:r>
              </a:p>
              <a:p>
                <a:pPr marL="0" indent="0">
                  <a:buNone/>
                </a:pPr>
                <a14:m>
                  <m:oMath xmlns:m="http://schemas.openxmlformats.org/officeDocument/2006/math">
                    <m: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dirty="0">
                    <a:effectLst/>
                  </a:rPr>
                  <a:t> </a:t>
                </a:r>
                <a:r>
                  <a:rPr lang="ru-RU" dirty="0"/>
                  <a:t>- условная вероятность, что в момент времени </a:t>
                </a:r>
                <a14:m>
                  <m:oMath xmlns:m="http://schemas.openxmlformats.org/officeDocument/2006/math">
                    <m:r>
                      <a:rPr lang="en-US" i="1">
                        <a:latin typeface="Cambria Math" panose="02040503050406030204" pitchFamily="18" charset="0"/>
                      </a:rPr>
                      <m:t>𝑡</m:t>
                    </m:r>
                  </m:oMath>
                </a14:m>
                <a:r>
                  <a:rPr lang="ru-RU" dirty="0">
                    <a:effectLst/>
                  </a:rPr>
                  <a:t> пользователь имеет категорию рейтинга </a:t>
                </a:r>
                <a:r>
                  <a:rPr lang="ru-RU" dirty="0"/>
                  <a:t>равную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ru-RU" i="1">
                        <a:latin typeface="Cambria Math" panose="02040503050406030204" pitchFamily="18" charset="0"/>
                      </a:rPr>
                      <m:t>∈</m:t>
                    </m:r>
                    <m:r>
                      <a:rPr lang="en-US" i="1">
                        <a:latin typeface="Cambria Math" panose="02040503050406030204" pitchFamily="18" charset="0"/>
                      </a:rPr>
                      <m:t>𝑋</m:t>
                    </m:r>
                  </m:oMath>
                </a14:m>
                <a:r>
                  <a:rPr lang="ru-RU" dirty="0"/>
                  <a:t> при условии, что в момент времени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oMath>
                </a14:m>
                <a:r>
                  <a:rPr lang="ru-RU" dirty="0">
                    <a:effectLst/>
                  </a:rPr>
                  <a:t> </a:t>
                </a:r>
                <a:r>
                  <a:rPr lang="ru-RU" dirty="0"/>
                  <a:t>он будет иметь объективную категорию рейтинга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sSub>
                          <m:sSubPr>
                            <m:ctrlPr>
                              <a:rPr lang="ru-RU"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sub>
                    </m:sSub>
                    <m:r>
                      <a:rPr lang="ru-RU" i="1">
                        <a:latin typeface="Cambria Math" panose="02040503050406030204" pitchFamily="18" charset="0"/>
                      </a:rPr>
                      <m:t>∈</m:t>
                    </m:r>
                    <m:r>
                      <a:rPr lang="en-US" i="1">
                        <a:latin typeface="Cambria Math" panose="02040503050406030204" pitchFamily="18" charset="0"/>
                      </a:rPr>
                      <m:t>𝑌</m:t>
                    </m:r>
                  </m:oMath>
                </a14:m>
                <a:r>
                  <a:rPr lang="ru-RU" dirty="0"/>
                  <a:t>.</a:t>
                </a:r>
              </a:p>
              <a:p>
                <a:pPr marL="0" indent="0">
                  <a:buNone/>
                </a:pPr>
                <a:endParaRPr lang="ru-RU" dirty="0"/>
              </a:p>
            </p:txBody>
          </p:sp>
        </mc:Choice>
        <mc:Fallback xmlns="">
          <p:sp>
            <p:nvSpPr>
              <p:cNvPr id="3" name="Объект 2">
                <a:extLst>
                  <a:ext uri="{FF2B5EF4-FFF2-40B4-BE49-F238E27FC236}">
                    <a16:creationId xmlns:a16="http://schemas.microsoft.com/office/drawing/2014/main" id="{7E424A48-101D-444D-903A-371B09618A20}"/>
                  </a:ext>
                </a:extLst>
              </p:cNvPr>
              <p:cNvSpPr>
                <a:spLocks noGrp="1" noRot="1" noChangeAspect="1" noMove="1" noResize="1" noEditPoints="1" noAdjustHandles="1" noChangeArrowheads="1" noChangeShapeType="1" noTextEdit="1"/>
              </p:cNvSpPr>
              <p:nvPr>
                <p:ph idx="1"/>
              </p:nvPr>
            </p:nvSpPr>
            <p:spPr>
              <a:xfrm>
                <a:off x="2231136" y="3311144"/>
                <a:ext cx="7729728" cy="3101983"/>
              </a:xfrm>
              <a:blipFill>
                <a:blip r:embed="rId2"/>
                <a:stretch>
                  <a:fillRect l="-656"/>
                </a:stretch>
              </a:blipFill>
            </p:spPr>
            <p:txBody>
              <a:bodyPr/>
              <a:lstStyle/>
              <a:p>
                <a:r>
                  <a:rPr lang="ru-RU">
                    <a:noFill/>
                  </a:rPr>
                  <a:t> </a:t>
                </a:r>
              </a:p>
            </p:txBody>
          </p:sp>
        </mc:Fallback>
      </mc:AlternateContent>
    </p:spTree>
    <p:extLst>
      <p:ext uri="{BB962C8B-B14F-4D97-AF65-F5344CB8AC3E}">
        <p14:creationId xmlns:p14="http://schemas.microsoft.com/office/powerpoint/2010/main" val="33994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BDB90DD-32AA-BD1B-0E24-B0508B8E6C86}"/>
                  </a:ext>
                </a:extLst>
              </p:cNvPr>
              <p:cNvSpPr>
                <a:spLocks noGrp="1"/>
              </p:cNvSpPr>
              <p:nvPr>
                <p:ph idx="1"/>
              </p:nvPr>
            </p:nvSpPr>
            <p:spPr>
              <a:xfrm>
                <a:off x="2231136" y="596900"/>
                <a:ext cx="7729728" cy="5346327"/>
              </a:xfrm>
            </p:spPr>
            <p:txBody>
              <a:bodyPr>
                <a:normAutofit fontScale="85000" lnSpcReduction="10000"/>
              </a:bodyPr>
              <a:lstStyle/>
              <a:p>
                <a:pPr indent="0" algn="just">
                  <a:lnSpc>
                    <a:spcPct val="150000"/>
                  </a:lnSpc>
                  <a:spcAft>
                    <a:spcPts val="800"/>
                  </a:spcAft>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Рассмотрим алгоритм классификации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Он ставит в соответствие пользователю с текущей категорией рейтинга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объективную категорию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на момент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следующей контрольной работы. Рассмотрим множество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Вероятность того, что пользователь имеет текущую категорию рейтинга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алгоритм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отнесёт его к объективной категории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равна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условная вероятность событий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при условии, что в момент времени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пользователь будет иметь объективную категорию рейтинга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Каждой паре </a:t>
                </a:r>
                <a14:m>
                  <m:oMath xmlns:m="http://schemas.openxmlformats.org/officeDocument/2006/math">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поставим в соответствие величину потери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классификации пользователя к объективной категории</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вместо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Тогда функционал среднего риска – ожидаемая величина потери при классификации алгоритмом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имеет вид:</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up/>
                        <m:e>
                          <m:nary>
                            <m:naryPr>
                              <m:chr m:val="∑"/>
                              <m:limLoc m:val="undOvr"/>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up/>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e>
                          </m:nary>
                        </m:e>
                      </m:nary>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3" name="Объект 2">
                <a:extLst>
                  <a:ext uri="{FF2B5EF4-FFF2-40B4-BE49-F238E27FC236}">
                    <a16:creationId xmlns:a16="http://schemas.microsoft.com/office/drawing/2014/main" id="{8BDB90DD-32AA-BD1B-0E24-B0508B8E6C86}"/>
                  </a:ext>
                </a:extLst>
              </p:cNvPr>
              <p:cNvSpPr>
                <a:spLocks noGrp="1" noRot="1" noChangeAspect="1" noMove="1" noResize="1" noEditPoints="1" noAdjustHandles="1" noChangeArrowheads="1" noChangeShapeType="1" noTextEdit="1"/>
              </p:cNvSpPr>
              <p:nvPr>
                <p:ph idx="1"/>
              </p:nvPr>
            </p:nvSpPr>
            <p:spPr>
              <a:xfrm>
                <a:off x="2231136" y="596900"/>
                <a:ext cx="7729728" cy="5346327"/>
              </a:xfrm>
              <a:blipFill>
                <a:blip r:embed="rId2"/>
                <a:stretch>
                  <a:fillRect r="-328" b="-5450"/>
                </a:stretch>
              </a:blipFill>
            </p:spPr>
            <p:txBody>
              <a:bodyPr/>
              <a:lstStyle/>
              <a:p>
                <a:r>
                  <a:rPr lang="ru-RU">
                    <a:noFill/>
                  </a:rPr>
                  <a:t> </a:t>
                </a:r>
              </a:p>
            </p:txBody>
          </p:sp>
        </mc:Fallback>
      </mc:AlternateContent>
    </p:spTree>
    <p:extLst>
      <p:ext uri="{BB962C8B-B14F-4D97-AF65-F5344CB8AC3E}">
        <p14:creationId xmlns:p14="http://schemas.microsoft.com/office/powerpoint/2010/main" val="415723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Заголовок 1">
                <a:extLst>
                  <a:ext uri="{FF2B5EF4-FFF2-40B4-BE49-F238E27FC236}">
                    <a16:creationId xmlns:a16="http://schemas.microsoft.com/office/drawing/2014/main" id="{F00268A0-ACAB-7142-F809-41A865EFDD00}"/>
                  </a:ext>
                </a:extLst>
              </p:cNvPr>
              <p:cNvSpPr>
                <a:spLocks noGrp="1"/>
              </p:cNvSpPr>
              <p:nvPr>
                <p:ph idx="1"/>
              </p:nvPr>
            </p:nvSpPr>
            <p:spPr>
              <a:xfrm>
                <a:off x="2230438" y="431800"/>
                <a:ext cx="7731125" cy="5308600"/>
              </a:xfrm>
            </p:spPr>
            <p:txBody>
              <a:bodyPr>
                <a:normAutofit fontScale="85000" lnSpcReduction="10000"/>
              </a:bodyPr>
              <a:lstStyle/>
              <a:p>
                <a:pPr indent="0" algn="just">
                  <a:lnSpc>
                    <a:spcPct val="150000"/>
                  </a:lnSpc>
                  <a:spcAft>
                    <a:spcPts val="800"/>
                  </a:spcAft>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Согласно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теории</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байесовской классификации, если известны вероятности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то минимум среднего риска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достигается алгоритмом: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a:lnSpc>
                    <a:spcPct val="150000"/>
                  </a:lnSpc>
                  <a:spcAft>
                    <a:spcPts val="800"/>
                  </a:spcAft>
                  <a:buNone/>
                </a:pP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arg</m:t>
                            </m:r>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min</m:t>
                            </m:r>
                          </m:e>
                          <m:li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lim>
                        </m:limLow>
                      </m:fName>
                      <m:e>
                        <m:nary>
                          <m:naryPr>
                            <m:chr m:val="∑"/>
                            <m:limLoc m:val="undOvr"/>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up/>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e>
                        </m:nary>
                      </m:e>
                    </m:func>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Решать задачу оптимизации не представляется возможным, поскольку вероятности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неизвестны. Вместо этого для классификации можно использовать эмпирические оценки вероятностей </a:t>
                </a:r>
                <a14:m>
                  <m:oMath xmlns:m="http://schemas.openxmlformats.org/officeDocument/2006/math">
                    <m:acc>
                      <m:accPr>
                        <m:chr m:val="̂"/>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e>
                    </m:acc>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acc>
                      <m:accPr>
                        <m:chr m:val="̂"/>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e>
                    </m:acc>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найденные по обучающей выборке. Под обучающей выборкой понимается статистика работы пользователей СДО, обучающихся по аналогичной программе за определенный промежуток времени. Эта информация становится доступным после выполнения СДО первого курса обучения. Таким образом, указанные оценки можно найти как относительные частоты: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 xmlns:m="http://schemas.openxmlformats.org/officeDocument/2006/math">
                    <m:acc>
                      <m:accPr>
                        <m:chr m:val="̂"/>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e>
                    </m:acc>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𝑙</m:t>
                        </m:r>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=2,3,4,5;</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e>
                    </m:acc>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sub>
                          <m:sup>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up>
                        </m:sSubSup>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4" name="Заголовок 1">
                <a:extLst>
                  <a:ext uri="{FF2B5EF4-FFF2-40B4-BE49-F238E27FC236}">
                    <a16:creationId xmlns:a16="http://schemas.microsoft.com/office/drawing/2014/main" id="{F00268A0-ACAB-7142-F809-41A865EFDD00}"/>
                  </a:ext>
                </a:extLst>
              </p:cNvPr>
              <p:cNvSpPr>
                <a:spLocks noGrp="1" noRot="1" noChangeAspect="1" noMove="1" noResize="1" noEditPoints="1" noAdjustHandles="1" noChangeArrowheads="1" noChangeShapeType="1" noTextEdit="1"/>
              </p:cNvSpPr>
              <p:nvPr>
                <p:ph idx="1"/>
              </p:nvPr>
            </p:nvSpPr>
            <p:spPr>
              <a:xfrm>
                <a:off x="2230438" y="431800"/>
                <a:ext cx="7731125" cy="5308600"/>
              </a:xfrm>
              <a:blipFill>
                <a:blip r:embed="rId2"/>
                <a:stretch>
                  <a:fillRect r="-315"/>
                </a:stretch>
              </a:blipFill>
            </p:spPr>
            <p:txBody>
              <a:bodyPr/>
              <a:lstStyle/>
              <a:p>
                <a:r>
                  <a:rPr lang="ru-RU">
                    <a:noFill/>
                  </a:rPr>
                  <a:t> </a:t>
                </a:r>
              </a:p>
            </p:txBody>
          </p:sp>
        </mc:Fallback>
      </mc:AlternateContent>
    </p:spTree>
    <p:extLst>
      <p:ext uri="{BB962C8B-B14F-4D97-AF65-F5344CB8AC3E}">
        <p14:creationId xmlns:p14="http://schemas.microsoft.com/office/powerpoint/2010/main" val="1011745440"/>
      </p:ext>
    </p:extLst>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3300</TotalTime>
  <Words>1501</Words>
  <Application>Microsoft Office PowerPoint</Application>
  <PresentationFormat>Широкоэкранный</PresentationFormat>
  <Paragraphs>216</Paragraphs>
  <Slides>19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Cambria Math</vt:lpstr>
      <vt:lpstr>Corbel</vt:lpstr>
      <vt:lpstr>Gill Sans MT</vt:lpstr>
      <vt:lpstr>Times New Roman</vt:lpstr>
      <vt:lpstr>Посылка</vt:lpstr>
      <vt:lpstr>Байесовский подход к построению индивидуальной траектории пользователя в системе дистанционного обучения</vt:lpstr>
      <vt:lpstr>Байесовский метод</vt:lpstr>
      <vt:lpstr>Задача построения индивидуальной траектории как задача байесовской классификации</vt:lpstr>
      <vt:lpstr>определение текущей категории рейтинга x_t∈X</vt:lpstr>
      <vt:lpstr>Презентация PowerPoint</vt:lpstr>
      <vt:lpstr>Презентация PowerPoint</vt:lpstr>
      <vt:lpstr>Прогнозирование</vt:lpstr>
      <vt:lpstr>Презентация PowerPoint</vt:lpstr>
      <vt:lpstr>Презентация PowerPoint</vt:lpstr>
      <vt:lpstr>Презентация PowerPoint</vt:lpstr>
      <vt:lpstr>Результаты численного эксперимента</vt:lpstr>
      <vt:lpstr>Презентация PowerPoint</vt:lpstr>
      <vt:lpstr>Презентация PowerPoint</vt:lpstr>
      <vt:lpstr>Презентация PowerPoint</vt:lpstr>
      <vt:lpstr>Презентация PowerPoint</vt:lpstr>
      <vt:lpstr>Типы классификаторов Байеса</vt:lpstr>
      <vt:lpstr>Мультиномиальный классификатор Байеса</vt:lpstr>
      <vt:lpstr>Классификатор Бернулли</vt:lpstr>
      <vt:lpstr>Классификатор Гаусса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Байесовский подход к построению индивидуальной траектории пользователя в системе дистанционного обучения</dc:title>
  <dc:creator>Макар Каширин</dc:creator>
  <cp:lastModifiedBy>Макар Каширин</cp:lastModifiedBy>
  <cp:revision>7</cp:revision>
  <dcterms:created xsi:type="dcterms:W3CDTF">2023-04-15T15:14:06Z</dcterms:created>
  <dcterms:modified xsi:type="dcterms:W3CDTF">2023-04-20T11:53:22Z</dcterms:modified>
</cp:coreProperties>
</file>