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87" r:id="rId8"/>
    <p:sldId id="261" r:id="rId9"/>
    <p:sldId id="262" r:id="rId10"/>
    <p:sldId id="263" r:id="rId11"/>
    <p:sldId id="264" r:id="rId12"/>
    <p:sldId id="28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9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6" d="100"/>
          <a:sy n="86" d="100"/>
        </p:scale>
        <p:origin x="45" y="1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3 Imagen">
            <a:extLst>
              <a:ext uri="{FF2B5EF4-FFF2-40B4-BE49-F238E27FC236}">
                <a16:creationId xmlns:a16="http://schemas.microsoft.com/office/drawing/2014/main" id="{8D3A643E-7957-494A-8884-20BF10246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915"/>
            <a:ext cx="66087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D81BE427-2482-4764-8ADE-F5F6F8DA9527}"/>
              </a:ext>
            </a:extLst>
          </p:cNvPr>
          <p:cNvSpPr txBox="1"/>
          <p:nvPr userDrawn="1"/>
        </p:nvSpPr>
        <p:spPr>
          <a:xfrm>
            <a:off x="512763" y="1690053"/>
            <a:ext cx="8091487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4500" b="1" dirty="0">
              <a:solidFill>
                <a:srgbClr val="004CA8"/>
              </a:solidFill>
              <a:latin typeface="+mj-lt"/>
              <a:ea typeface="Verdana" pitchFamily="34" charset="0"/>
              <a:cs typeface="Verdana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700" dirty="0">
                <a:latin typeface="+mj-lt"/>
                <a:ea typeface="Verdana" pitchFamily="34" charset="0"/>
                <a:cs typeface="Verdana" pitchFamily="34" charset="0"/>
              </a:rPr>
              <a:t>INSTITUT DE FORMACIÓ CONTÍNUA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latin typeface="+mn-lt"/>
                <a:ea typeface="Verdana" pitchFamily="34" charset="0"/>
                <a:cs typeface="Verdana" pitchFamily="34" charset="0"/>
              </a:rPr>
              <a:t>UNIVERSITAT DE BARCELONA</a:t>
            </a:r>
            <a:endParaRPr lang="es-ES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6 Rectángulo">
            <a:extLst>
              <a:ext uri="{FF2B5EF4-FFF2-40B4-BE49-F238E27FC236}">
                <a16:creationId xmlns:a16="http://schemas.microsoft.com/office/drawing/2014/main" id="{B3A76CE6-2625-46E2-871B-6B8D0E622AC4}"/>
              </a:ext>
            </a:extLst>
          </p:cNvPr>
          <p:cNvSpPr/>
          <p:nvPr userDrawn="1"/>
        </p:nvSpPr>
        <p:spPr>
          <a:xfrm flipV="1">
            <a:off x="611188" y="4883150"/>
            <a:ext cx="8208962" cy="58738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" name="7 Rectángulo">
            <a:extLst>
              <a:ext uri="{FF2B5EF4-FFF2-40B4-BE49-F238E27FC236}">
                <a16:creationId xmlns:a16="http://schemas.microsoft.com/office/drawing/2014/main" id="{D49E2577-9EF4-432D-ACE0-396BAA27B6D3}"/>
              </a:ext>
            </a:extLst>
          </p:cNvPr>
          <p:cNvSpPr/>
          <p:nvPr userDrawn="1"/>
        </p:nvSpPr>
        <p:spPr>
          <a:xfrm>
            <a:off x="2555875" y="1341438"/>
            <a:ext cx="1008063" cy="71437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" name="15 Rectángulo">
            <a:extLst>
              <a:ext uri="{FF2B5EF4-FFF2-40B4-BE49-F238E27FC236}">
                <a16:creationId xmlns:a16="http://schemas.microsoft.com/office/drawing/2014/main" id="{82ED3A63-6954-49BF-8A6A-F7984DABB0D2}"/>
              </a:ext>
            </a:extLst>
          </p:cNvPr>
          <p:cNvSpPr/>
          <p:nvPr userDrawn="1"/>
        </p:nvSpPr>
        <p:spPr>
          <a:xfrm>
            <a:off x="3635375" y="1341438"/>
            <a:ext cx="5184775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0" name="16 Rectángulo">
            <a:extLst>
              <a:ext uri="{FF2B5EF4-FFF2-40B4-BE49-F238E27FC236}">
                <a16:creationId xmlns:a16="http://schemas.microsoft.com/office/drawing/2014/main" id="{7262E1FB-CEFD-496D-A2A1-1A551C38B165}"/>
              </a:ext>
            </a:extLst>
          </p:cNvPr>
          <p:cNvSpPr/>
          <p:nvPr userDrawn="1"/>
        </p:nvSpPr>
        <p:spPr>
          <a:xfrm>
            <a:off x="611188" y="1341438"/>
            <a:ext cx="1873250" cy="71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</a:t>
            </a:r>
          </a:p>
        </p:txBody>
      </p:sp>
      <p:sp>
        <p:nvSpPr>
          <p:cNvPr id="22" name="18 Rectángulo">
            <a:extLst>
              <a:ext uri="{FF2B5EF4-FFF2-40B4-BE49-F238E27FC236}">
                <a16:creationId xmlns:a16="http://schemas.microsoft.com/office/drawing/2014/main" id="{29AD1DDB-C8E2-4FEB-B432-2F6C6E7DE867}"/>
              </a:ext>
            </a:extLst>
          </p:cNvPr>
          <p:cNvSpPr/>
          <p:nvPr userDrawn="1"/>
        </p:nvSpPr>
        <p:spPr>
          <a:xfrm flipV="1">
            <a:off x="593725" y="6547485"/>
            <a:ext cx="8226425" cy="60325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25/10/2020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pic>
        <p:nvPicPr>
          <p:cNvPr id="8" name="3 Imagen">
            <a:extLst>
              <a:ext uri="{FF2B5EF4-FFF2-40B4-BE49-F238E27FC236}">
                <a16:creationId xmlns:a16="http://schemas.microsoft.com/office/drawing/2014/main" id="{6A83F6C0-4147-4AA2-A196-0412277D8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Rectángulo">
            <a:extLst>
              <a:ext uri="{FF2B5EF4-FFF2-40B4-BE49-F238E27FC236}">
                <a16:creationId xmlns:a16="http://schemas.microsoft.com/office/drawing/2014/main" id="{0A728E87-226F-4A5B-B323-4A671DE19BC4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cxnSp>
        <p:nvCxnSpPr>
          <p:cNvPr id="12" name="8 Conector recto">
            <a:extLst>
              <a:ext uri="{FF2B5EF4-FFF2-40B4-BE49-F238E27FC236}">
                <a16:creationId xmlns:a16="http://schemas.microsoft.com/office/drawing/2014/main" id="{91B3044A-6203-4A77-AB06-CB19F410A69E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4" name="47 Conector recto">
            <a:extLst>
              <a:ext uri="{FF2B5EF4-FFF2-40B4-BE49-F238E27FC236}">
                <a16:creationId xmlns:a16="http://schemas.microsoft.com/office/drawing/2014/main" id="{784ED6F5-6EF5-4998-9CE6-452EE6272D2E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pic>
        <p:nvPicPr>
          <p:cNvPr id="10" name="3 Imagen">
            <a:extLst>
              <a:ext uri="{FF2B5EF4-FFF2-40B4-BE49-F238E27FC236}">
                <a16:creationId xmlns:a16="http://schemas.microsoft.com/office/drawing/2014/main" id="{42696A20-6985-40C4-9385-384002090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0969"/>
            <a:ext cx="39798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5 Rectángulo">
            <a:extLst>
              <a:ext uri="{FF2B5EF4-FFF2-40B4-BE49-F238E27FC236}">
                <a16:creationId xmlns:a16="http://schemas.microsoft.com/office/drawing/2014/main" id="{4973057E-30E8-41EB-B27E-C49C756D95C8}"/>
              </a:ext>
            </a:extLst>
          </p:cNvPr>
          <p:cNvSpPr/>
          <p:nvPr userDrawn="1"/>
        </p:nvSpPr>
        <p:spPr>
          <a:xfrm>
            <a:off x="322263" y="819150"/>
            <a:ext cx="8497887" cy="57150"/>
          </a:xfrm>
          <a:prstGeom prst="rect">
            <a:avLst/>
          </a:prstGeom>
          <a:solidFill>
            <a:srgbClr val="004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cxnSp>
        <p:nvCxnSpPr>
          <p:cNvPr id="14" name="8 Conector recto">
            <a:extLst>
              <a:ext uri="{FF2B5EF4-FFF2-40B4-BE49-F238E27FC236}">
                <a16:creationId xmlns:a16="http://schemas.microsoft.com/office/drawing/2014/main" id="{54632F93-E36B-45BC-82E4-10BE1182888F}"/>
              </a:ext>
            </a:extLst>
          </p:cNvPr>
          <p:cNvCxnSpPr/>
          <p:nvPr userDrawn="1"/>
        </p:nvCxnSpPr>
        <p:spPr>
          <a:xfrm>
            <a:off x="322263" y="6464300"/>
            <a:ext cx="8497887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  <p:cxnSp>
        <p:nvCxnSpPr>
          <p:cNvPr id="16" name="47 Conector recto">
            <a:extLst>
              <a:ext uri="{FF2B5EF4-FFF2-40B4-BE49-F238E27FC236}">
                <a16:creationId xmlns:a16="http://schemas.microsoft.com/office/drawing/2014/main" id="{E910BF1F-3368-4A71-A340-637BFC3D0B2D}"/>
              </a:ext>
            </a:extLst>
          </p:cNvPr>
          <p:cNvCxnSpPr/>
          <p:nvPr userDrawn="1"/>
        </p:nvCxnSpPr>
        <p:spPr>
          <a:xfrm>
            <a:off x="323850" y="6124575"/>
            <a:ext cx="8496300" cy="0"/>
          </a:xfrm>
          <a:prstGeom prst="line">
            <a:avLst/>
          </a:prstGeom>
          <a:ln w="38100">
            <a:solidFill>
              <a:srgbClr val="004C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iu/mbdds_fc20/tree/master/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studio.com/resources/cheatshee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eom_poi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zevross.com/blog/2019/04/02/easy-multi-panel-plots-in-r-using-facet_wrap-and-facet_grid-from-ggplot2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275-add-text-labels-with-ggplot2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38-rcolorbrewers-palette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coord_cartesia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ggthem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iu/mbdds_fc20/tree/master/R/actividad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apminder.org/tools/#$chart-type=bubbl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riu/mbdds_fc20.gi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Tema</a:t>
            </a:r>
            <a:r>
              <a:t>: Programación en 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/>
          <a:lstStyle/>
          <a:p>
            <a:pPr marL="0" lvl="0" indent="0">
              <a:buNone/>
            </a:pPr>
            <a:br/>
            <a:br/>
            <a:r>
              <a:t>Ferran Carrascosa Mallafrè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11/10/2020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1.2. Instalar </a:t>
            </a:r>
            <a:r>
              <a:rPr lang="es-ES" dirty="0" err="1"/>
              <a:t>packages</a:t>
            </a:r>
            <a:r>
              <a:rPr lang="es-ES" dirty="0"/>
              <a:t> des de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Instala de uno en uno los siguientes paquetes desde la consola de </a:t>
            </a:r>
            <a:r>
              <a:rPr lang="es-ES" dirty="0" err="1"/>
              <a:t>RStudio</a:t>
            </a:r>
            <a:r>
              <a:rPr lang="es-ES" dirty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README de R</a:t>
            </a:r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En Linux:</a:t>
            </a:r>
          </a:p>
          <a:p>
            <a:pPr lvl="1"/>
            <a:r>
              <a:rPr lang="es-ES" sz="1800" dirty="0">
                <a:latin typeface="Courier"/>
              </a:rPr>
              <a:t>libxml2-dev</a:t>
            </a:r>
            <a:r>
              <a:rPr lang="es-ES" dirty="0"/>
              <a:t>, </a:t>
            </a:r>
            <a:r>
              <a:rPr lang="es-ES" sz="1800" dirty="0" err="1">
                <a:latin typeface="Courier"/>
              </a:rPr>
              <a:t>libssl-dev</a:t>
            </a:r>
            <a:r>
              <a:rPr lang="es-ES" dirty="0"/>
              <a:t>, </a:t>
            </a:r>
            <a:r>
              <a:rPr lang="es-ES" sz="1800" dirty="0">
                <a:latin typeface="Courier"/>
              </a:rPr>
              <a:t>libcurl4-openssl-dev</a:t>
            </a:r>
            <a:r>
              <a:rPr lang="es-ES" dirty="0"/>
              <a:t> y </a:t>
            </a:r>
            <a:r>
              <a:rPr lang="es-ES" sz="1800" dirty="0" err="1">
                <a:latin typeface="Courier"/>
              </a:rPr>
              <a:t>libmagick</a:t>
            </a:r>
            <a:r>
              <a:rPr lang="es-ES" sz="1800" dirty="0">
                <a:latin typeface="Courier"/>
              </a:rPr>
              <a:t>++-</a:t>
            </a:r>
            <a:r>
              <a:rPr lang="es-ES" sz="1800" dirty="0" err="1">
                <a:latin typeface="Courier"/>
              </a:rPr>
              <a:t>dev</a:t>
            </a:r>
            <a:endParaRPr lang="es-ES" sz="1800"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sz="1400" dirty="0"/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pander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kableExtra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tidyverse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reticulate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webshot</a:t>
            </a:r>
            <a:r>
              <a:rPr lang="es-ES" sz="1400" dirty="0">
                <a:latin typeface="Courier"/>
              </a:rPr>
              <a:t>::</a:t>
            </a:r>
            <a:r>
              <a:rPr lang="es-ES" sz="1400" dirty="0" err="1">
                <a:latin typeface="Courier"/>
              </a:rPr>
              <a:t>install_phantomjs</a:t>
            </a:r>
            <a:r>
              <a:rPr lang="es-ES" sz="14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magick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ggrepel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cowplot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mosaicData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("datos")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flextable</a:t>
            </a:r>
            <a:r>
              <a:rPr lang="es-ES" sz="1400"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lang="es-ES" sz="1400" dirty="0" err="1">
                <a:latin typeface="Courier"/>
              </a:rPr>
              <a:t>install.packages</a:t>
            </a:r>
            <a:r>
              <a:rPr lang="es-ES" sz="1400" dirty="0">
                <a:latin typeface="Courier"/>
              </a:rPr>
              <a:t>("</a:t>
            </a:r>
            <a:r>
              <a:rPr lang="es-ES" sz="1400" dirty="0" err="1">
                <a:latin typeface="Courier"/>
              </a:rPr>
              <a:t>gganimate</a:t>
            </a:r>
            <a:r>
              <a:rPr lang="es-ES" sz="1400" dirty="0">
                <a:latin typeface="Courier"/>
              </a:rPr>
              <a:t>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1.3. R </a:t>
            </a:r>
            <a:r>
              <a:rPr lang="es-ES" dirty="0" err="1"/>
              <a:t>Markdown</a:t>
            </a:r>
            <a:r>
              <a:rPr lang="es-ES" dirty="0"/>
              <a:t> y </a:t>
            </a:r>
            <a:r>
              <a:rPr lang="es-ES" dirty="0" err="1"/>
              <a:t>Cheatsheets</a:t>
            </a:r>
            <a:r>
              <a:rPr lang="es-ES" dirty="0"/>
              <a:t> de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7A8E5CA-FA6B-41B8-85F6-7D1D6238BF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s-ES" b="1" dirty="0"/>
                  <a:t>R </a:t>
                </a:r>
                <a:r>
                  <a:rPr lang="es-ES" b="1" dirty="0" err="1"/>
                  <a:t>chunks</a:t>
                </a:r>
                <a:r>
                  <a:rPr lang="es-ES" dirty="0"/>
                  <a:t>: ```{r, </a:t>
                </a:r>
                <a:r>
                  <a:rPr lang="es-ES" dirty="0" err="1"/>
                  <a:t>options</a:t>
                </a:r>
                <a:r>
                  <a:rPr lang="es-ES" dirty="0"/>
                  <a:t>} CODIGO R ```: echo, </a:t>
                </a:r>
                <a:r>
                  <a:rPr lang="es-ES" dirty="0" err="1"/>
                  <a:t>eval</a:t>
                </a:r>
                <a:r>
                  <a:rPr lang="es-ES" dirty="0"/>
                  <a:t>, </a:t>
                </a:r>
                <a:r>
                  <a:rPr lang="es-ES" dirty="0" err="1"/>
                  <a:t>fig.cap</a:t>
                </a:r>
                <a:r>
                  <a:rPr lang="es-ES" dirty="0"/>
                  <a:t>, </a:t>
                </a:r>
                <a:r>
                  <a:rPr lang="es-ES" dirty="0" err="1"/>
                  <a:t>warning</a:t>
                </a:r>
                <a:r>
                  <a:rPr lang="es-ES" dirty="0"/>
                  <a:t>, </a:t>
                </a:r>
                <a:r>
                  <a:rPr lang="es-ES" dirty="0" err="1"/>
                  <a:t>message</a:t>
                </a:r>
                <a:r>
                  <a:rPr lang="es-ES" dirty="0"/>
                  <a:t>.</a:t>
                </a:r>
              </a:p>
              <a:p>
                <a:pPr marL="0" lvl="0" indent="0">
                  <a:buNone/>
                </a:pPr>
                <a:r>
                  <a:rPr lang="es-ES" b="1" dirty="0"/>
                  <a:t>R </a:t>
                </a:r>
                <a:r>
                  <a:rPr lang="es-ES" b="1" dirty="0" err="1"/>
                  <a:t>inline</a:t>
                </a:r>
                <a:r>
                  <a:rPr lang="es-ES" dirty="0"/>
                  <a:t>: ` r CODIGO R`</a:t>
                </a:r>
              </a:p>
              <a:p>
                <a:pPr marL="0" lvl="0" indent="0">
                  <a:buNone/>
                </a:pPr>
                <a:r>
                  <a:rPr lang="es-ES" b="1" dirty="0"/>
                  <a:t>Titulo</a:t>
                </a:r>
                <a:r>
                  <a:rPr lang="es-ES" dirty="0"/>
                  <a:t>: # TITULO1, ## TITULO2</a:t>
                </a:r>
              </a:p>
              <a:p>
                <a:pPr marL="0" lvl="0" indent="0">
                  <a:buNone/>
                </a:pPr>
                <a:r>
                  <a:rPr lang="es-ES" b="1" dirty="0" err="1"/>
                  <a:t>Emphasis</a:t>
                </a:r>
                <a:r>
                  <a:rPr lang="es-ES" dirty="0"/>
                  <a:t>: Negrita con </a:t>
                </a:r>
                <a:r>
                  <a:rPr lang="es-ES" sz="1800" dirty="0">
                    <a:latin typeface="Courier"/>
                  </a:rPr>
                  <a:t>**</a:t>
                </a:r>
                <a:r>
                  <a:rPr lang="es-ES" sz="1800" dirty="0" err="1">
                    <a:latin typeface="Courier"/>
                  </a:rPr>
                  <a:t>string</a:t>
                </a:r>
                <a:r>
                  <a:rPr lang="es-ES" sz="1800" dirty="0">
                    <a:latin typeface="Courier"/>
                  </a:rPr>
                  <a:t>**</a:t>
                </a:r>
                <a:r>
                  <a:rPr lang="es-ES" dirty="0"/>
                  <a:t> . Cursiva con </a:t>
                </a:r>
                <a:r>
                  <a:rPr lang="es-ES" sz="1800" dirty="0">
                    <a:latin typeface="Courier"/>
                  </a:rPr>
                  <a:t>*</a:t>
                </a:r>
                <a:r>
                  <a:rPr lang="es-ES" sz="1800" dirty="0" err="1">
                    <a:latin typeface="Courier"/>
                  </a:rPr>
                  <a:t>string</a:t>
                </a:r>
                <a:r>
                  <a:rPr lang="es-ES" sz="1800" dirty="0">
                    <a:latin typeface="Courier"/>
                  </a:rPr>
                  <a:t>*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Link externo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[texto enlace](http://url)</a:t>
                </a:r>
              </a:p>
              <a:p>
                <a:pPr marL="0" lvl="0" indent="0">
                  <a:buNone/>
                </a:pPr>
                <a:r>
                  <a:rPr lang="es-ES" b="1" dirty="0"/>
                  <a:t>Imagen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![texto alternativo](</a:t>
                </a:r>
                <a:r>
                  <a:rPr lang="es-ES" sz="1800" dirty="0" err="1">
                    <a:latin typeface="Courier"/>
                  </a:rPr>
                  <a:t>url</a:t>
                </a:r>
                <a:r>
                  <a:rPr lang="es-ES" sz="1800" dirty="0">
                    <a:latin typeface="Courier"/>
                  </a:rPr>
                  <a:t> imagen o ruta del a imagen)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Lista de puntos</a:t>
                </a:r>
                <a:r>
                  <a:rPr lang="es-ES" dirty="0"/>
                  <a:t>: Al inicio de línea, usa guion </a:t>
                </a:r>
                <a:r>
                  <a:rPr lang="es-ES" sz="1800" dirty="0">
                    <a:latin typeface="Courier"/>
                  </a:rPr>
                  <a:t>-</a:t>
                </a:r>
              </a:p>
              <a:p>
                <a:pPr marL="0" lvl="0" indent="0">
                  <a:buNone/>
                </a:pPr>
                <a:r>
                  <a:rPr lang="es-ES" b="1" dirty="0"/>
                  <a:t>Lista numerada</a:t>
                </a:r>
                <a:r>
                  <a:rPr lang="es-ES" dirty="0"/>
                  <a:t>: Al inicio, pon </a:t>
                </a:r>
                <a:r>
                  <a:rPr lang="es-ES" sz="1800" dirty="0">
                    <a:latin typeface="Courier"/>
                  </a:rPr>
                  <a:t>1.</a:t>
                </a:r>
              </a:p>
              <a:p>
                <a:pPr marL="0" lvl="0" indent="0">
                  <a:buNone/>
                </a:pPr>
                <a:r>
                  <a:rPr lang="es-ES" b="1" dirty="0"/>
                  <a:t>Código látex</a:t>
                </a:r>
                <a:r>
                  <a:rPr lang="es-ES" dirty="0"/>
                  <a:t>: </a:t>
                </a:r>
                <a:r>
                  <a:rPr lang="es-ES" sz="1800" dirty="0">
                    <a:latin typeface="Courier"/>
                  </a:rPr>
                  <a:t>$x^2$</a:t>
                </a:r>
                <a:r>
                  <a:rPr lang="es-ES" dirty="0"/>
                  <a:t>. Salida: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marL="0" lvl="0" indent="0">
                  <a:buNone/>
                </a:pPr>
                <a:r>
                  <a:rPr lang="es-ES" b="1" dirty="0"/>
                  <a:t>Línea en blanco</a:t>
                </a:r>
                <a:r>
                  <a:rPr lang="es-ES" dirty="0"/>
                  <a:t>: Una línea nueva con </a:t>
                </a:r>
                <a:r>
                  <a:rPr lang="es-ES" sz="1800" dirty="0">
                    <a:latin typeface="Courier"/>
                  </a:rPr>
                  <a:t>&lt;</a:t>
                </a:r>
                <a:r>
                  <a:rPr lang="es-ES" sz="1800" dirty="0" err="1">
                    <a:latin typeface="Courier"/>
                  </a:rPr>
                  <a:t>br</a:t>
                </a:r>
                <a:r>
                  <a:rPr lang="es-ES" sz="1800" dirty="0">
                    <a:latin typeface="Courier"/>
                  </a:rPr>
                  <a:t>&gt;</a:t>
                </a:r>
              </a:p>
              <a:p>
                <a:pPr marL="0" lvl="0" indent="0">
                  <a:buNone/>
                </a:pPr>
                <a:r>
                  <a:rPr lang="es-ES" b="1" dirty="0"/>
                  <a:t>Sangrado (</a:t>
                </a:r>
                <a:r>
                  <a:rPr lang="es-ES" b="1" dirty="0" err="1"/>
                  <a:t>Indented</a:t>
                </a:r>
                <a:r>
                  <a:rPr lang="es-ES" b="1" dirty="0"/>
                  <a:t>)</a:t>
                </a:r>
                <a:r>
                  <a:rPr lang="es-ES" dirty="0"/>
                  <a:t>: Al inicio de línea, usa símbolo </a:t>
                </a:r>
                <a:r>
                  <a:rPr lang="es-ES" sz="1800" dirty="0">
                    <a:latin typeface="Courier"/>
                  </a:rPr>
                  <a:t>&gt;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7A8E5CA-FA6B-41B8-85F6-7D1D6238B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05" t="-878" r="-1357" b="-10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www/rmarkdown-2.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669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Fuente: </a:t>
            </a:r>
            <a:r>
              <a:rPr>
                <a:hlinkClick r:id="rId4"/>
              </a:rPr>
              <a:t>cheatsheets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9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Estructura básica GGPLOT2: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sz="1800" dirty="0" err="1">
                <a:latin typeface="Courier"/>
              </a:rPr>
              <a:t>ggplot</a:t>
            </a:r>
            <a:r>
              <a:rPr lang="es-ES" dirty="0"/>
              <a:t>: datos y parámetros comunes</a:t>
            </a:r>
          </a:p>
          <a:p>
            <a:pPr lvl="1"/>
            <a:r>
              <a:rPr lang="es-ES" sz="1800" dirty="0" err="1">
                <a:latin typeface="Courier"/>
              </a:rPr>
              <a:t>geom</a:t>
            </a:r>
            <a:r>
              <a:rPr lang="es-ES" sz="1800" dirty="0">
                <a:latin typeface="Courier"/>
              </a:rPr>
              <a:t>_&lt;función&gt;</a:t>
            </a:r>
            <a:r>
              <a:rPr lang="es-ES" dirty="0"/>
              <a:t>: Tipo de gráfico</a:t>
            </a:r>
          </a:p>
          <a:p>
            <a:pPr lvl="1"/>
            <a:r>
              <a:rPr lang="es-ES" sz="1800" dirty="0" err="1">
                <a:latin typeface="Courier"/>
              </a:rPr>
              <a:t>mapping</a:t>
            </a:r>
            <a:r>
              <a:rPr lang="es-ES" dirty="0"/>
              <a:t>: Definición de estéticos con </a:t>
            </a:r>
            <a:r>
              <a:rPr lang="es-ES" sz="1800" dirty="0">
                <a:latin typeface="Courier"/>
              </a:rPr>
              <a:t>aes</a:t>
            </a:r>
          </a:p>
          <a:p>
            <a:pPr lvl="1"/>
            <a:endParaRPr lang="es-ES" sz="1800" dirty="0">
              <a:latin typeface="Courier"/>
            </a:endParaRPr>
          </a:p>
          <a:p>
            <a:pPr marL="72000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(datos,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mapping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>
                <a:latin typeface="Courier"/>
              </a:rPr>
              <a:t>V1,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>
                <a:latin typeface="Courier"/>
              </a:rPr>
              <a:t>V2))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sz="2000" dirty="0"/>
            </a:br>
            <a:r>
              <a:rPr lang="es-ES" sz="2000" dirty="0"/>
              <a:t>  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s-ES" i="1" dirty="0">
                <a:solidFill>
                  <a:srgbClr val="60A0B0"/>
                </a:solidFill>
                <a:latin typeface="Courier"/>
              </a:rPr>
              <a:t># cargamos librerías</a:t>
            </a:r>
          </a:p>
          <a:p>
            <a:pPr mar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(datos)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tidyverse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i="1" dirty="0">
                <a:solidFill>
                  <a:srgbClr val="60A0B0"/>
                </a:solidFill>
                <a:latin typeface="Courier"/>
              </a:rPr>
              <a:t># cargamos datos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paises07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paises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anio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2007</a:t>
            </a:r>
            <a:r>
              <a:rPr lang="es-ES" sz="1800" dirty="0">
                <a:latin typeface="Courier"/>
              </a:rPr>
              <a:t>))  </a:t>
            </a:r>
          </a:p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paises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en 2007</a:t>
            </a:r>
          </a:p>
          <a:p>
            <a:pPr marL="0" lvl="0" indent="0">
              <a:buNone/>
            </a:pP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(paises07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 err="1">
                <a:latin typeface="Courier"/>
              </a:rPr>
              <a:t>pib_per_capita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 err="1">
                <a:latin typeface="Courier"/>
              </a:rPr>
              <a:t>esperanza_de_vida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latin typeface="Courier"/>
              </a:rPr>
              <a:t>continente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poblacion</a:t>
            </a:r>
            <a:r>
              <a:rPr lang="es-ES" sz="1800" dirty="0">
                <a:latin typeface="Courier"/>
              </a:rPr>
              <a:t>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scale_x_log10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labs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title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Paises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en 2007"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 dirty="0"/>
              <a:t>Más paletas </a:t>
            </a:r>
            <a:r>
              <a:rPr lang="es-ES" dirty="0" err="1">
                <a:hlinkClick r:id="rId3"/>
              </a:rPr>
              <a:t>geom_point</a:t>
            </a:r>
            <a:r>
              <a:rPr lang="es-ES" dirty="0">
                <a:hlinkClick r:id="rId3"/>
              </a:rPr>
              <a:t>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facet_wrap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p00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paises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s-ES" sz="1800" dirty="0" err="1">
                <a:latin typeface="Courier"/>
              </a:rPr>
              <a:t>pib_per_capita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s-ES" sz="1800" dirty="0" err="1">
                <a:latin typeface="Courier"/>
              </a:rPr>
              <a:t>esperanza_de_vida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latin typeface="Courier"/>
              </a:rPr>
              <a:t>continente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 err="1">
                <a:latin typeface="Courier"/>
              </a:rPr>
              <a:t>poblacion</a:t>
            </a:r>
            <a:r>
              <a:rPr lang="es-ES" sz="1800" dirty="0">
                <a:latin typeface="Courier"/>
              </a:rPr>
              <a:t>))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scale_x_log10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s-ES" sz="1800" dirty="0" err="1">
                <a:latin typeface="Courier"/>
              </a:rPr>
              <a:t>anio</a:t>
            </a:r>
            <a:r>
              <a:rPr lang="es-ES" sz="1800" dirty="0">
                <a:latin typeface="Courier"/>
              </a:rPr>
              <a:t>)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labs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title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Paises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en 2007"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p00</a:t>
            </a:r>
          </a:p>
        </p:txBody>
      </p:sp>
      <p:pic>
        <p:nvPicPr>
          <p:cNvPr id="2" name="Picture 1" descr="www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facet_wrap() y facet_grid()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ww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92698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geom_label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68240"/>
            <a:ext cx="4940532" cy="4857924"/>
          </a:xfrm>
        </p:spPr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geom_label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data=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paises07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pais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"China"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nudge_y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label=</a:t>
            </a:r>
            <a:r>
              <a:rPr lang="es-ES" sz="1800" dirty="0" err="1">
                <a:latin typeface="Courier"/>
              </a:rPr>
              <a:t>pais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size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color=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black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geom_label()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scale_colour_brewer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scale_colour_brewer</a:t>
            </a:r>
            <a:r>
              <a:rPr lang="es-ES" sz="1800" dirty="0">
                <a:latin typeface="Courier"/>
              </a:rPr>
              <a:t>(</a:t>
            </a:r>
            <a:br>
              <a:rPr lang="es-ES" dirty="0"/>
            </a:br>
            <a:r>
              <a:rPr lang="es-ES" sz="1800" dirty="0">
                <a:latin typeface="Courier"/>
              </a:rPr>
              <a:t>   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palette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"Dark2"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paletas </a:t>
            </a:r>
            <a:r>
              <a:rPr lang="es-ES">
                <a:hlinkClick r:id="rId3"/>
              </a:rPr>
              <a:t>COLORBREWER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coord_cartesian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coord_cartesian</a:t>
            </a:r>
            <a:r>
              <a:rPr lang="es-ES" sz="1800" dirty="0">
                <a:latin typeface="Courier"/>
              </a:rPr>
              <a:t>(</a:t>
            </a:r>
            <a:br>
              <a:rPr lang="es-ES" dirty="0"/>
            </a:br>
            <a:r>
              <a:rPr lang="es-ES" sz="1800" dirty="0">
                <a:latin typeface="Courier"/>
              </a:rPr>
              <a:t>   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xlim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300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5000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    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ylim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38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45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coord_cartesian()</a:t>
            </a:r>
          </a:p>
        </p:txBody>
      </p:sp>
      <p:pic>
        <p:nvPicPr>
          <p:cNvPr id="4" name="Picture 1" descr="www/unnamed-chunk-9-1.png">
            <a:extLst>
              <a:ext uri="{FF2B5EF4-FFF2-40B4-BE49-F238E27FC236}">
                <a16:creationId xmlns:a16="http://schemas.microsoft.com/office/drawing/2014/main" id="{AA33028E-1356-4AF9-9218-0CDAF623BDEC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4791" y="3363884"/>
            <a:ext cx="23055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B2F412B-8C76-49E4-9E94-54274C54081D}"/>
              </a:ext>
            </a:extLst>
          </p:cNvPr>
          <p:cNvSpPr/>
          <p:nvPr/>
        </p:nvSpPr>
        <p:spPr>
          <a:xfrm>
            <a:off x="897775" y="4641790"/>
            <a:ext cx="881149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51C91F9-4624-4A18-9D8D-63738BF84E23}"/>
              </a:ext>
            </a:extLst>
          </p:cNvPr>
          <p:cNvCxnSpPr>
            <a:endCxn id="8" idx="3"/>
          </p:cNvCxnSpPr>
          <p:nvPr/>
        </p:nvCxnSpPr>
        <p:spPr>
          <a:xfrm flipV="1">
            <a:off x="1911004" y="3697202"/>
            <a:ext cx="2584796" cy="985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theme_bw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p07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p07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s-ES" dirty="0"/>
            </a:br>
            <a:r>
              <a:rPr lang="es-E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lang="es-ES" sz="1800" dirty="0">
                <a:latin typeface="Courier"/>
              </a:rPr>
              <a:t>()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p07</a:t>
            </a:r>
          </a:p>
        </p:txBody>
      </p:sp>
      <p:pic>
        <p:nvPicPr>
          <p:cNvPr id="2" name="Picture 1" descr="www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en </a:t>
            </a:r>
            <a:r>
              <a:rPr lang="es-ES">
                <a:hlinkClick r:id="rId3"/>
              </a:rPr>
              <a:t>ggtheme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t>Bienvenido Padawan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2. Gráficos con GGPLOT2. </a:t>
            </a:r>
            <a:r>
              <a:rPr lang="es-ES" sz="1800" dirty="0" err="1">
                <a:latin typeface="Courier"/>
              </a:rPr>
              <a:t>ggplotly</a:t>
            </a:r>
            <a:r>
              <a:rPr lang="es-ES" sz="1800" dirty="0">
                <a:latin typeface="Courier"/>
              </a:rPr>
              <a:t>()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suppressPackageStartupMessages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plotly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ggplotly</a:t>
            </a:r>
            <a:r>
              <a:rPr lang="es-ES" sz="1800" dirty="0">
                <a:latin typeface="Courier"/>
              </a:rPr>
              <a:t>(p00)</a:t>
            </a:r>
          </a:p>
        </p:txBody>
      </p:sp>
      <p:pic>
        <p:nvPicPr>
          <p:cNvPr id="2" name="Picture 1" descr="www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/>
              <a:t>Más </a:t>
            </a:r>
            <a:r>
              <a:rPr lang="es-ES">
                <a:hlinkClick r:id="rId3"/>
              </a:rPr>
              <a:t>R Plotly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1323439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 Y control de flujo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37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 y Control de Flujo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Colecciones de objetos</a:t>
            </a:r>
          </a:p>
          <a:p>
            <a:pPr marL="0" lvl="0" indent="0">
              <a:buNone/>
            </a:pPr>
            <a:endParaRPr lang="es-ES" b="1" dirty="0"/>
          </a:p>
          <a:p>
            <a:pPr lvl="1"/>
            <a:r>
              <a:rPr lang="es-ES" dirty="0"/>
              <a:t>Tipologías de objetos</a:t>
            </a:r>
          </a:p>
          <a:p>
            <a:pPr lvl="1"/>
            <a:r>
              <a:rPr lang="es-ES" dirty="0"/>
              <a:t>Filtros</a:t>
            </a:r>
          </a:p>
          <a:p>
            <a:pPr lvl="1"/>
            <a:r>
              <a:rPr lang="es-ES" dirty="0"/>
              <a:t>Modificación de valores</a:t>
            </a:r>
          </a:p>
          <a:p>
            <a:pPr marL="179388" lvl="1" indent="0">
              <a:buNone/>
            </a:pPr>
            <a:endParaRPr lang="es-ES" dirty="0"/>
          </a:p>
          <a:p>
            <a:pPr marL="0" lvl="1" indent="0">
              <a:buNone/>
            </a:pPr>
            <a:r>
              <a:rPr lang="es-ES" b="1" dirty="0"/>
              <a:t>Control de flujo</a:t>
            </a:r>
          </a:p>
          <a:p>
            <a:pPr marL="179388" lvl="1" indent="0">
              <a:buNone/>
            </a:pPr>
            <a:endParaRPr lang="es-ES" dirty="0"/>
          </a:p>
          <a:p>
            <a:pPr lvl="1"/>
            <a:r>
              <a:rPr lang="es-ES" dirty="0"/>
              <a:t>Funciones</a:t>
            </a:r>
          </a:p>
          <a:p>
            <a:pPr lvl="1"/>
            <a:r>
              <a:rPr lang="es-ES" dirty="0"/>
              <a:t>Condicionales </a:t>
            </a:r>
          </a:p>
          <a:p>
            <a:pPr lvl="1"/>
            <a:r>
              <a:rPr lang="es-ES" dirty="0"/>
              <a:t>Bucles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Vectores.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191000" cy="485792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x&lt;-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"numeric"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y&lt;-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(y)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character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z&lt;-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(z)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logical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u&lt;-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"b"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"factor"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"a" "b"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v&lt;-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"2020-10-28"</a:t>
            </a:r>
            <a:r>
              <a:rPr lang="es-ES" sz="1800" dirty="0">
                <a:latin typeface="Courier"/>
              </a:rPr>
              <a:t>);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(v)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"Date"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v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"2020-11-04"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length</a:t>
            </a:r>
            <a:r>
              <a:rPr lang="es-ES" sz="1800"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names</a:t>
            </a:r>
            <a:r>
              <a:rPr lang="es-ES" sz="1800" dirty="0">
                <a:latin typeface="Courier"/>
              </a:rPr>
              <a:t>(y)&lt;-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maria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jose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); y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</a:t>
            </a:r>
            <a:r>
              <a:rPr lang="es-ES" sz="1800" dirty="0" err="1">
                <a:latin typeface="Courier"/>
              </a:rPr>
              <a:t>maria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jose</a:t>
            </a:r>
            <a:r>
              <a:rPr lang="es-ES" sz="1800" dirty="0">
                <a:latin typeface="Courier"/>
              </a:rPr>
              <a:t> 
##   "m"   "h"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x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 6 9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x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x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4 6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x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 9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"Genero"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 err="1">
                <a:latin typeface="Courier"/>
              </a:rPr>
              <a:t>y,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sep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":"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Genero:m</a:t>
            </a:r>
            <a:r>
              <a:rPr lang="es-ES" sz="1800" dirty="0">
                <a:latin typeface="Courier"/>
              </a:rPr>
              <a:t>" "</a:t>
            </a:r>
            <a:r>
              <a:rPr lang="es-ES" sz="1800" dirty="0" err="1">
                <a:latin typeface="Courier"/>
              </a:rPr>
              <a:t>Genero:h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y,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collapse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"-"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"m-h"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substr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"abcdef"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bc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 4 5 6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4 6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rep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1 1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rep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each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1 2 2 3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as.character</a:t>
            </a:r>
            <a:r>
              <a:rPr lang="es-ES" sz="1800" dirty="0">
                <a:latin typeface="Courier"/>
              </a:rPr>
              <a:t>(u)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"a" "b" "a"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Matrices.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matrix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dim</a:t>
            </a:r>
            <a:r>
              <a:rPr lang="es-ES" sz="1800" dirty="0">
                <a:latin typeface="Courier"/>
              </a:rPr>
              <a:t>(a)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lang="es-ES" sz="1800" dirty="0">
                <a:latin typeface="Courier"/>
              </a:rPr>
              <a:t>(a),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ncol</a:t>
            </a:r>
            <a:r>
              <a:rPr lang="es-ES" sz="1800" dirty="0">
                <a:latin typeface="Courier"/>
              </a:rPr>
              <a:t>(a))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colnames</a:t>
            </a:r>
            <a:r>
              <a:rPr lang="es-ES" sz="1800" dirty="0">
                <a:latin typeface="Courier"/>
              </a:rPr>
              <a:t>(a)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"V"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ncol</a:t>
            </a:r>
            <a:r>
              <a:rPr lang="es-ES" sz="1800" dirty="0">
                <a:latin typeface="Courier"/>
              </a:rPr>
              <a:t>(a))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rownames</a:t>
            </a:r>
            <a:r>
              <a:rPr lang="es-ES" sz="1800" dirty="0">
                <a:latin typeface="Courier"/>
              </a:rPr>
              <a:t>(a)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LETTERS[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lang="es-ES" sz="1800" dirty="0">
                <a:latin typeface="Courier"/>
              </a:rPr>
              <a:t>(a))]</a:t>
            </a:r>
            <a:br>
              <a:rPr lang="es-ES" dirty="0"/>
            </a:br>
            <a:r>
              <a:rPr lang="es-ES" sz="1800" dirty="0">
                <a:latin typeface="Courier"/>
              </a:rPr>
              <a:t>a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V1 V2 V3
## A  1  3  5
## B  2  4  6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</a:t>
            </a:r>
            <a:r>
              <a:rPr lang="es-ES" sz="1800" dirty="0">
                <a:latin typeface="Courier"/>
              </a:rPr>
              <a:t>(a)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traspuesta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A B
## V1 1 2
## V2 3 4
## V3 5 6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</a:t>
            </a:r>
            <a:r>
              <a:rPr lang="es-ES" sz="1800" dirty="0">
                <a:latin typeface="Courier"/>
              </a:rPr>
              <a:t>(a)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%*%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latin typeface="Courier"/>
              </a:rPr>
              <a:t>a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mult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. matricial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V1 V2 V3
## V1  5 11 17
## V2 11 25 39
## V3 17 39 61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a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latin typeface="Courier"/>
              </a:rPr>
              <a:t>a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producto de elementos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V1 V2 V3
## A  1  9 25
## B  4 16 36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Listas y Data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l1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v2=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abcd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length</a:t>
            </a:r>
            <a:r>
              <a:rPr lang="es-ES" sz="1800" dirty="0">
                <a:latin typeface="Courier"/>
              </a:rPr>
              <a:t>(l1)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names</a:t>
            </a:r>
            <a:r>
              <a:rPr lang="es-ES" sz="1800" dirty="0">
                <a:latin typeface="Courier"/>
              </a:rPr>
              <a:t>(l1)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"v1" "v2"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l1$v2</a:t>
            </a:r>
          </a:p>
          <a:p>
            <a:pPr mar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abcd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l1[[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"v2"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</a:t>
            </a:r>
            <a:r>
              <a:rPr lang="es-ES" sz="1800" dirty="0" err="1">
                <a:latin typeface="Courier"/>
              </a:rPr>
              <a:t>abcd</a:t>
            </a:r>
            <a:r>
              <a:rPr lang="es-ES" sz="1800" dirty="0">
                <a:latin typeface="Courier"/>
              </a:rPr>
              <a:t>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l1[[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 5</a:t>
            </a:r>
          </a:p>
          <a:p>
            <a:pPr marL="0" lvl="0" indent="0">
              <a:buNone/>
            </a:pPr>
            <a:endParaRPr lang="es-ES" sz="1800"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u2=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u3=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dim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colnames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"u1" "u2" "u3"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8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[[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"u2"</a:t>
            </a:r>
            <a:r>
              <a:rPr lang="es-ES" sz="1800" dirty="0">
                <a:latin typeface="Courier"/>
              </a:rPr>
              <a:t>]]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 3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"m" "h"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</a:t>
            </a:r>
            <a:r>
              <a:rPr lang="es-ES" dirty="0">
                <a:latin typeface="Courier"/>
              </a:rPr>
              <a:t>8</a:t>
            </a:r>
            <a:endParaRPr lang="es-ES" sz="1800" dirty="0">
              <a:latin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3. Colecciones de objetos. Filtros y modificación valores.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&lt;-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u1=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u2=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u3=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 1  2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8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 1  2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u3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"h"</a:t>
            </a:r>
            <a:r>
              <a:rPr lang="es-ES" sz="1800" dirty="0">
                <a:latin typeface="Courier"/>
              </a:rPr>
              <a:t>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2  8  3  h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[df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>
                <a:latin typeface="Courier"/>
              </a:rPr>
              <a:t>u1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%in%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),]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2  8  3  h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]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"m"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df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u1 u2 u3
## 1 NA  6  m
## 2  8  9  m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]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NA 15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is.na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df</a:t>
            </a:r>
            <a:r>
              <a:rPr lang="es-ES" sz="1800" dirty="0">
                <a:latin typeface="Courier"/>
              </a:rPr>
              <a:t>)]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which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 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4. Control de flujo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Funciones</a:t>
            </a:r>
            <a:br>
              <a:rPr lang="es-ES" dirty="0"/>
            </a:br>
            <a:r>
              <a:rPr lang="es-ES" sz="1800" dirty="0">
                <a:latin typeface="Courier"/>
              </a:rPr>
              <a:t>sqrt_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function</a:t>
            </a:r>
            <a:r>
              <a:rPr lang="es-ES" sz="1800" dirty="0">
                <a:latin typeface="Courier"/>
              </a:rPr>
              <a:t>(x)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sqrt</a:t>
            </a:r>
            <a:r>
              <a:rPr lang="es-ES" sz="1800" dirty="0">
                <a:latin typeface="Courier"/>
              </a:rPr>
              <a:t>(x[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which</a:t>
            </a:r>
            <a:r>
              <a:rPr lang="es-ES" sz="1800" dirty="0">
                <a:latin typeface="Courier"/>
              </a:rPr>
              <a:t>(x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)]),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)}</a:t>
            </a:r>
            <a:br>
              <a:rPr lang="es-ES" dirty="0"/>
            </a:br>
            <a:r>
              <a:rPr lang="es-ES" sz="1800" dirty="0">
                <a:latin typeface="Courier"/>
              </a:rPr>
              <a:t>x1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9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>
                <a:latin typeface="Courier"/>
              </a:rPr>
              <a:t>x1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 5 -1  9 NA  6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sqrt_2</a:t>
            </a:r>
            <a:r>
              <a:rPr lang="es-ES" sz="1800" dirty="0">
                <a:latin typeface="Courier"/>
              </a:rPr>
              <a:t>(x1)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2.236 3.000 2.449</a:t>
            </a:r>
          </a:p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Condicionales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"a"</a:t>
            </a:r>
            <a:r>
              <a:rPr lang="es-ES" sz="1800" dirty="0">
                <a:latin typeface="Courier"/>
              </a:rPr>
              <a:t>)}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s-ES" sz="1800" dirty="0">
                <a:latin typeface="Courier"/>
              </a:rPr>
              <a:t> 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lang="es-ES" sz="1800" dirty="0">
                <a:latin typeface="Courier"/>
              </a:rPr>
              <a:t>)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"b"</a:t>
            </a:r>
            <a:r>
              <a:rPr lang="es-ES" sz="1800" dirty="0">
                <a:latin typeface="Courier"/>
              </a:rPr>
              <a:t>)}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lang="es-ES" sz="1800" dirty="0">
                <a:latin typeface="Courier"/>
              </a:rPr>
              <a:t> {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"c"</a:t>
            </a:r>
            <a:r>
              <a:rPr lang="es-ES" sz="1800" dirty="0">
                <a:latin typeface="Courier"/>
              </a:rPr>
              <a:t>)} 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"b"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ifelse</a:t>
            </a:r>
            <a:r>
              <a:rPr lang="es-ES" sz="1800" dirty="0">
                <a:latin typeface="Courier"/>
              </a:rPr>
              <a:t>(x1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&gt;=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, x1,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 5 NA  9 NA  6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sz="1800" i="1" dirty="0">
                <a:solidFill>
                  <a:srgbClr val="60A0B0"/>
                </a:solidFill>
                <a:latin typeface="Courier"/>
              </a:rPr>
              <a:t># Bucles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s-ES" sz="1800" dirty="0">
                <a:latin typeface="Courier"/>
              </a:rPr>
              <a:t>(y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s-ES" sz="1800" dirty="0">
                <a:latin typeface="Courier"/>
              </a:rPr>
              <a:t> x1)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s-ES" sz="1800" dirty="0">
                <a:latin typeface="Courier"/>
              </a:rPr>
              <a:t>(y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25
## [1] 1
## [1] 81
## [1] NA
## [1] 36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41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7836946" cy="4857924"/>
          </a:xfrm>
        </p:spPr>
        <p:txBody>
          <a:bodyPr/>
          <a:lstStyle/>
          <a:p>
            <a:pPr lvl="1"/>
            <a:endParaRPr lang="es-ES" dirty="0"/>
          </a:p>
          <a:p>
            <a:pPr lvl="1"/>
            <a:r>
              <a:rPr lang="es-ES" dirty="0"/>
              <a:t>Lectura, escritura de datos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Cruces de tablas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Resúmenes de agregados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Agregados por subgrupos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Familia apply: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Tydiverse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Lubridate</a:t>
            </a:r>
            <a:r>
              <a:rPr lang="es-ES" dirty="0"/>
              <a:t>: gestión de fechas y horarios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Índice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Objetivos específicos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Actividad guiada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Contenidos:</a:t>
            </a:r>
          </a:p>
          <a:p>
            <a:pPr lvl="2">
              <a:buAutoNum type="arabicPeriod"/>
            </a:pPr>
            <a:r>
              <a:rPr lang="es-ES" dirty="0"/>
              <a:t>Elementos básicos de R</a:t>
            </a:r>
          </a:p>
          <a:p>
            <a:pPr lvl="2">
              <a:buAutoNum type="arabicPeriod"/>
            </a:pPr>
            <a:r>
              <a:rPr lang="es-ES" dirty="0"/>
              <a:t>Gráficos con GGPLOT2</a:t>
            </a:r>
          </a:p>
          <a:p>
            <a:pPr lvl="2">
              <a:buAutoNum type="arabicPeriod"/>
            </a:pPr>
            <a:r>
              <a:rPr lang="es-ES" dirty="0"/>
              <a:t>Colecciones de objetos</a:t>
            </a:r>
          </a:p>
          <a:p>
            <a:pPr lvl="2">
              <a:buAutoNum type="arabicPeriod"/>
            </a:pPr>
            <a:r>
              <a:rPr lang="es-ES" dirty="0"/>
              <a:t>Control de flujo</a:t>
            </a:r>
          </a:p>
          <a:p>
            <a:pPr lvl="2">
              <a:buAutoNum type="arabicPeriod"/>
            </a:pPr>
            <a:r>
              <a:rPr lang="es-ES" dirty="0"/>
              <a:t>Gestión de datos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Lectura, escritura de datos.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read.table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"www/mtcars.csv"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dec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sep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","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header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read.csv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"www/mtcars.csv"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dirty="0" err="1">
                <a:latin typeface="Courier"/>
              </a:rPr>
              <a:t>fwf_sample</a:t>
            </a:r>
            <a:r>
              <a:rPr lang="es-ES" sz="1600" dirty="0">
                <a:latin typeface="Courier"/>
              </a:rPr>
              <a:t> &lt;-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read.fwf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"www/fwf-sample.txt"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widths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s-ES" sz="1600" dirty="0">
                <a:latin typeface="Courier"/>
              </a:rPr>
              <a:t>,</a:t>
            </a:r>
            <a:r>
              <a:rPr lang="es-ES" sz="16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s-ES" sz="1600" dirty="0">
                <a:latin typeface="Courier"/>
              </a:rPr>
              <a:t>), 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col.names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"name"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state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, 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ssn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save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mtcars,fwf_sample,</a:t>
            </a:r>
            <a:r>
              <a:rPr lang="es-ES" sz="1600" dirty="0" err="1">
                <a:solidFill>
                  <a:srgbClr val="902000"/>
                </a:solidFill>
                <a:latin typeface="Courier"/>
              </a:rPr>
              <a:t>file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objectes.RData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rm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mtcars,fwf_sample</a:t>
            </a:r>
            <a:r>
              <a:rPr lang="es-ES" sz="1600" dirty="0">
                <a:latin typeface="Courier"/>
              </a:rPr>
              <a:t>)  </a:t>
            </a:r>
            <a:r>
              <a:rPr lang="es-ES" sz="1600" i="1" dirty="0">
                <a:solidFill>
                  <a:srgbClr val="60A0B0"/>
                </a:solidFill>
                <a:latin typeface="Courier"/>
              </a:rPr>
              <a:t># borramos</a:t>
            </a:r>
            <a:br>
              <a:rPr lang="es-ES" sz="1600" dirty="0"/>
            </a:br>
            <a:r>
              <a:rPr lang="es-ES" sz="1600" b="1" dirty="0">
                <a:solidFill>
                  <a:srgbClr val="007020"/>
                </a:solidFill>
                <a:latin typeface="Courier"/>
              </a:rPr>
              <a:t>load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>
                <a:solidFill>
                  <a:srgbClr val="902000"/>
                </a:solidFill>
                <a:latin typeface="Courier"/>
              </a:rPr>
              <a:t>file=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"www/</a:t>
            </a:r>
            <a:r>
              <a:rPr lang="es-ES" sz="1600" dirty="0" err="1">
                <a:solidFill>
                  <a:srgbClr val="4070A0"/>
                </a:solidFill>
                <a:latin typeface="Courier"/>
              </a:rPr>
              <a:t>objectes.RData</a:t>
            </a:r>
            <a:r>
              <a:rPr lang="es-ES"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600" dirty="0">
                <a:latin typeface="Courier"/>
              </a:rPr>
              <a:t>)</a:t>
            </a:r>
            <a:br>
              <a:rPr lang="es-ES" sz="1600" dirty="0"/>
            </a:br>
            <a:r>
              <a:rPr lang="es-ES" sz="1600" b="1" dirty="0" err="1">
                <a:solidFill>
                  <a:srgbClr val="007020"/>
                </a:solidFill>
                <a:latin typeface="Courier"/>
              </a:rPr>
              <a:t>ls</a:t>
            </a:r>
            <a:r>
              <a:rPr lang="es-ES" sz="1600"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##  [1] "a"          "</a:t>
            </a:r>
            <a:r>
              <a:rPr lang="es-ES" sz="1600" dirty="0" err="1">
                <a:latin typeface="Courier"/>
              </a:rPr>
              <a:t>df</a:t>
            </a:r>
            <a:r>
              <a:rPr lang="es-ES" sz="1600" dirty="0">
                <a:latin typeface="Courier"/>
              </a:rPr>
              <a:t>"         "</a:t>
            </a:r>
            <a:r>
              <a:rPr lang="es-ES" sz="1600" dirty="0" err="1">
                <a:latin typeface="Courier"/>
              </a:rPr>
              <a:t>fwf_sample</a:t>
            </a:r>
            <a:r>
              <a:rPr lang="es-ES" sz="1600" dirty="0">
                <a:latin typeface="Courier"/>
              </a:rPr>
              <a:t>" "l1"         "</a:t>
            </a:r>
            <a:r>
              <a:rPr lang="es-ES" sz="1600" dirty="0" err="1">
                <a:latin typeface="Courier"/>
              </a:rPr>
              <a:t>mtcars</a:t>
            </a:r>
            <a:r>
              <a:rPr lang="es-ES" sz="1600" dirty="0">
                <a:latin typeface="Courier"/>
              </a:rPr>
              <a:t>"    
##  [6] "p00"        "p07"        "paises07"   "sqrt_2"     "u"         
## [11] "v"          "x"          "x1"         "y"          "z"</a:t>
            </a:r>
          </a:p>
          <a:p>
            <a:pPr marL="0" lvl="0" indent="0">
              <a:buNone/>
            </a:pPr>
            <a:r>
              <a:rPr lang="es-ES" sz="1600" dirty="0" err="1">
                <a:latin typeface="Courier"/>
              </a:rPr>
              <a:t>fwf_sample</a:t>
            </a:r>
            <a:endParaRPr lang="es-ES" sz="1600" dirty="0">
              <a:latin typeface="Courier"/>
            </a:endParaRPr>
          </a:p>
          <a:p>
            <a:pPr marL="0" lvl="0" indent="0">
              <a:buNone/>
            </a:pPr>
            <a:r>
              <a:rPr lang="es-ES" sz="1600" dirty="0">
                <a:latin typeface="Courier"/>
              </a:rPr>
              <a:t>##                   name      </a:t>
            </a:r>
            <a:r>
              <a:rPr lang="es-ES" sz="1600" dirty="0" err="1">
                <a:latin typeface="Courier"/>
              </a:rPr>
              <a:t>state</a:t>
            </a:r>
            <a:r>
              <a:rPr lang="es-ES" sz="1600" dirty="0">
                <a:latin typeface="Courier"/>
              </a:rPr>
              <a:t>          </a:t>
            </a:r>
            <a:r>
              <a:rPr lang="es-ES" sz="1600" dirty="0" err="1">
                <a:latin typeface="Courier"/>
              </a:rPr>
              <a:t>ssn</a:t>
            </a:r>
            <a:r>
              <a:rPr lang="es-ES" sz="1600" dirty="0">
                <a:latin typeface="Courier"/>
              </a:rPr>
              <a:t>
## 1 John Smith           WA         418-Y11-4111
## 2 Mary Hartford        CA         319-Z19-4341
## 3 Evan Nolan           IL         219-532-c301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Cruces de tablas.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wt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qsec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>
                <a:solidFill>
                  <a:srgbClr val="007020"/>
                </a:solidFill>
                <a:latin typeface="Courier"/>
              </a:rPr>
              <a:t>sort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2.320 2.620 2.875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b&lt;-a[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order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a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),]</a:t>
            </a:r>
            <a:br>
              <a:rPr lang="es-ES" dirty="0"/>
            </a:br>
            <a:r>
              <a:rPr lang="es-ES" sz="1800" dirty="0">
                <a:latin typeface="Courier"/>
              </a:rPr>
              <a:t>b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</a:t>
            </a:r>
            <a:r>
              <a:rPr lang="es-ES" sz="1800" dirty="0" err="1">
                <a:latin typeface="Courier"/>
              </a:rPr>
              <a:t>wt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qsec</a:t>
            </a:r>
            <a:r>
              <a:rPr lang="es-ES" sz="1800" dirty="0">
                <a:latin typeface="Courier"/>
              </a:rPr>
              <a:t>
## 3 2.320 18.61
## 1 2.620 16.46
## 2 2.875 17.02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[,1] [,2]
## [1,]    5    3
## [2,]    1    6
## [3,]    8    1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rbind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8</a:t>
            </a:r>
            <a:r>
              <a:rPr lang="es-ES" sz="1800" dirty="0">
                <a:latin typeface="Courier"/>
              </a:rPr>
              <a:t>),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[,1] [,2] [,3]
## [1,]    5    1    8
## [2,]    3    6    1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a1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ID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X1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X2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b"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"a"</a:t>
            </a:r>
            <a:r>
              <a:rPr lang="es-ES" sz="1800" dirty="0" err="1">
                <a:latin typeface="Courier"/>
              </a:rPr>
              <a:t>,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"a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br>
              <a:rPr lang="es-ES" dirty="0"/>
            </a:br>
            <a:r>
              <a:rPr lang="es-ES" sz="1800" dirty="0">
                <a:latin typeface="Courier"/>
              </a:rPr>
              <a:t>a2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ID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X1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X3 =</a:t>
            </a:r>
            <a:r>
              <a:rPr lang="es-ES" sz="1800" dirty="0"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br>
              <a:rPr lang="es-ES" dirty="0"/>
            </a:br>
            <a:r>
              <a:rPr lang="es-ES" sz="1800" dirty="0" err="1">
                <a:latin typeface="Courier"/>
              </a:rPr>
              <a:t>a_right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merge</a:t>
            </a:r>
            <a:r>
              <a:rPr lang="es-ES" sz="1800" dirty="0">
                <a:latin typeface="Courier"/>
              </a:rPr>
              <a:t>(a1, a2,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all.y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by.x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"ID"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by.y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"ID"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a_right</a:t>
            </a:r>
            <a:endParaRPr lang="es-ES" sz="1800" dirty="0"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ID X1.x   X2 X1.y    X3
## 1  2    1    a    1 FALSE
## 2  3    2    a    1  TRUE
## 3  3    2    a    2 FALSE
## 4  4   NA &lt;NA&gt;    2 FALSE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Resúmenes de agregados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summary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)])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 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   
##  Min.   :10.40   Min.   :4.000  
##  1st Qu.:15.43   1st Qu.:4.000  
##  Median :19.20   Median :6.000  
##  Mean   :20.09   Mean   :6.188  
##  3rd Qu.:22.80   3rd Qu.:8.000  
##  Max.   :33.90   Max.   :8.000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
##  4  6  8 
## 11  7 14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vs,mtcars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
##      4  6  8
##   0  1  3 14
##   1 10  4  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min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10.4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quantile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,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0.25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0.75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0%    25%    50%    75%   100% 
## 10.400 15.425 19.200 22.800 33.900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median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19.2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20.09062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max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33.9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Agregados por subgrupos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aggregate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)],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list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vs=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</a:t>
            </a:r>
            <a:r>
              <a:rPr lang="es-ES" sz="1800" dirty="0">
                <a:latin typeface="Courier"/>
              </a:rPr>
              <a:t>),mean)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vs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
## 1  0 16.61667 7.444444
## 2  1 24.55714 4.571429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mpg,mtcars</a:t>
            </a:r>
            <a:r>
              <a:rPr lang="es-ES"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s-ES" sz="1800" dirty="0" err="1">
                <a:latin typeface="Courier"/>
              </a:rPr>
              <a:t>vs,mean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 0        1 
## 16.61667 24.55714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 err="1">
                <a:latin typeface="Courier"/>
              </a:rPr>
              <a:t>class</a:t>
            </a:r>
            <a:r>
              <a:rPr lang="es-ES" sz="1800" dirty="0">
                <a:latin typeface="Courier"/>
              </a:rPr>
              <a:t>) 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tb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sz="1800" i="1" dirty="0" err="1">
                <a:solidFill>
                  <a:srgbClr val="60A0B0"/>
                </a:solidFill>
                <a:latin typeface="Courier"/>
              </a:rPr>
              <a:t>lapply</a:t>
            </a:r>
            <a:endParaRPr lang="es-ES" sz="1800" i="1" dirty="0">
              <a:solidFill>
                <a:srgbClr val="60A0B0"/>
              </a:solidFill>
              <a:latin typeface="Courier"/>
            </a:endParaRP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 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  </a:t>
            </a:r>
            <a:r>
              <a:rPr lang="es-ES" sz="1800" dirty="0" err="1">
                <a:latin typeface="Courier"/>
              </a:rPr>
              <a:t>disp</a:t>
            </a:r>
            <a:r>
              <a:rPr lang="es-ES" sz="1800" dirty="0">
                <a:latin typeface="Courier"/>
              </a:rPr>
              <a:t> 
## "numeric" "</a:t>
            </a:r>
            <a:r>
              <a:rPr lang="es-ES" sz="1800" dirty="0" err="1">
                <a:latin typeface="Courier"/>
              </a:rPr>
              <a:t>integer</a:t>
            </a:r>
            <a:r>
              <a:rPr lang="es-ES" sz="1800" dirty="0">
                <a:latin typeface="Courier"/>
              </a:rPr>
              <a:t>" "numeric"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latin typeface="Courier"/>
              </a:rPr>
              <a:t>,max)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filas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1   2   3   4   5   6 
## 160 160 108 258 360 225</a:t>
            </a:r>
          </a:p>
          <a:p>
            <a:pPr marL="0" lvl="0" indent="0">
              <a:buNone/>
            </a:pPr>
            <a:r>
              <a:rPr lang="es-ES"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[,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],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s-ES" sz="1800" dirty="0">
                <a:latin typeface="Courier"/>
              </a:rPr>
              <a:t>,max)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columnas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</a:t>
            </a:r>
            <a:r>
              <a:rPr lang="es-ES" sz="1800" dirty="0" err="1">
                <a:latin typeface="Courier"/>
              </a:rPr>
              <a:t>disp</a:t>
            </a:r>
            <a:r>
              <a:rPr lang="es-ES" sz="1800" dirty="0">
                <a:latin typeface="Courier"/>
              </a:rPr>
              <a:t> 
##  33.9   8.0 472.0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s-ES" sz="1800" dirty="0">
                <a:latin typeface="Courier"/>
              </a:rPr>
              <a:t>a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mtcars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mpg,cyl,vs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arrange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filter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br>
              <a:rPr lang="es-ES" dirty="0"/>
            </a:br>
            <a:r>
              <a:rPr lang="es-ES" sz="1800" dirty="0">
                <a:latin typeface="Courier"/>
              </a:rPr>
              <a:t>a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s-ES" sz="1800" dirty="0">
                <a:latin typeface="Courier"/>
              </a:rPr>
              <a:t>(vs)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mutate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mpg_m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ungroup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# A </a:t>
            </a:r>
            <a:r>
              <a:rPr lang="es-ES" sz="1800" dirty="0" err="1">
                <a:latin typeface="Courier"/>
              </a:rPr>
              <a:t>tibble</a:t>
            </a:r>
            <a:r>
              <a:rPr lang="es-ES" sz="1800" dirty="0">
                <a:latin typeface="Courier"/>
              </a:rPr>
              <a:t>: 3 x 4
##     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   </a:t>
            </a:r>
            <a:r>
              <a:rPr lang="es-ES" sz="1800" dirty="0" err="1">
                <a:latin typeface="Courier"/>
              </a:rPr>
              <a:t>cyl</a:t>
            </a:r>
            <a:r>
              <a:rPr lang="es-ES" sz="1800" dirty="0">
                <a:latin typeface="Courier"/>
              </a:rPr>
              <a:t>    vs </a:t>
            </a:r>
            <a:r>
              <a:rPr lang="es-ES" sz="1800" dirty="0" err="1">
                <a:latin typeface="Courier"/>
              </a:rPr>
              <a:t>mpg_m</a:t>
            </a:r>
            <a:r>
              <a:rPr lang="es-ES" sz="1800" dirty="0">
                <a:latin typeface="Courier"/>
              </a:rPr>
              <a:t>
##  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 &lt;int&gt; &lt;int&gt;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
## 1  21       6     0  20.6
## 2  21       6     0  20.6
## 3  21.4     6     1  19.1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a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s-ES" sz="1800" dirty="0">
                <a:latin typeface="Courier"/>
              </a:rPr>
              <a:t>(vs)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N=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es-ES" sz="1800" dirty="0">
                <a:latin typeface="Courier"/>
              </a:rPr>
              <a:t>(),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mpg_m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mpg</a:t>
            </a:r>
            <a:r>
              <a:rPr lang="es-ES" sz="1800"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`</a:t>
            </a:r>
            <a:r>
              <a:rPr lang="es-ES" sz="1800" dirty="0" err="1">
                <a:latin typeface="Courier"/>
              </a:rPr>
              <a:t>summarise</a:t>
            </a:r>
            <a:r>
              <a:rPr lang="es-ES" sz="1800" dirty="0">
                <a:latin typeface="Courier"/>
              </a:rPr>
              <a:t>()` </a:t>
            </a:r>
            <a:r>
              <a:rPr lang="es-ES" sz="1800" dirty="0" err="1">
                <a:latin typeface="Courier"/>
              </a:rPr>
              <a:t>ungrouping</a:t>
            </a:r>
            <a:r>
              <a:rPr lang="es-ES" sz="1800" dirty="0">
                <a:latin typeface="Courier"/>
              </a:rPr>
              <a:t> output (</a:t>
            </a:r>
            <a:r>
              <a:rPr lang="es-ES" sz="1800" dirty="0" err="1">
                <a:latin typeface="Courier"/>
              </a:rPr>
              <a:t>override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 err="1">
                <a:latin typeface="Courier"/>
              </a:rPr>
              <a:t>with</a:t>
            </a:r>
            <a:r>
              <a:rPr lang="es-ES" sz="1800" dirty="0">
                <a:latin typeface="Courier"/>
              </a:rPr>
              <a:t> `.</a:t>
            </a:r>
            <a:r>
              <a:rPr lang="es-ES" sz="1800" dirty="0" err="1">
                <a:latin typeface="Courier"/>
              </a:rPr>
              <a:t>groups</a:t>
            </a:r>
            <a:r>
              <a:rPr lang="es-ES" sz="1800" dirty="0">
                <a:latin typeface="Courier"/>
              </a:rPr>
              <a:t>` </a:t>
            </a:r>
            <a:r>
              <a:rPr lang="es-ES" sz="1800" dirty="0" err="1">
                <a:latin typeface="Courier"/>
              </a:rPr>
              <a:t>argument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# A </a:t>
            </a:r>
            <a:r>
              <a:rPr lang="es-ES" sz="1800" dirty="0" err="1">
                <a:latin typeface="Courier"/>
              </a:rPr>
              <a:t>tibble</a:t>
            </a:r>
            <a:r>
              <a:rPr lang="es-ES" sz="1800" dirty="0">
                <a:latin typeface="Courier"/>
              </a:rPr>
              <a:t>: 2 x 3
##      vs     N </a:t>
            </a:r>
            <a:r>
              <a:rPr lang="es-ES" sz="1800" dirty="0" err="1">
                <a:latin typeface="Courier"/>
              </a:rPr>
              <a:t>mpg_m</a:t>
            </a:r>
            <a:r>
              <a:rPr lang="es-ES" sz="1800" dirty="0">
                <a:latin typeface="Courier"/>
              </a:rPr>
              <a:t>
##   &lt;int&gt; &lt;int&gt; &lt;</a:t>
            </a:r>
            <a:r>
              <a:rPr lang="es-ES" sz="1800" dirty="0" err="1">
                <a:latin typeface="Courier"/>
              </a:rPr>
              <a:t>dbl</a:t>
            </a:r>
            <a:r>
              <a:rPr lang="es-ES" sz="1800" dirty="0">
                <a:latin typeface="Courier"/>
              </a:rPr>
              <a:t>&gt;
## 1     0     3  20.6
## 2     1     4  19.1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5. Gestión de datos. </a:t>
            </a:r>
            <a:r>
              <a:rPr lang="es-ES" dirty="0" err="1"/>
              <a:t>Lubridate</a:t>
            </a:r>
            <a:r>
              <a:rPr lang="es-E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library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lubridate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"2017-01-31"</a:t>
            </a:r>
            <a:r>
              <a:rPr lang="es-ES" sz="1800" dirty="0">
                <a:latin typeface="Courier"/>
              </a:rPr>
              <a:t>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Días des de texto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"2017-01-31"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"2017-01-31 20:11:59"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"2017-01-31 20:11:59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make_datetime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2020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08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36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"2020-08-24 15:36:00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as_datetime</a:t>
            </a:r>
            <a:r>
              <a:rPr lang="es-ES" sz="1800" dirty="0">
                <a:latin typeface="Courier"/>
              </a:rPr>
              <a:t>(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today</a:t>
            </a:r>
            <a:r>
              <a:rPr lang="es-ES" sz="1800" dirty="0">
                <a:latin typeface="Courier"/>
              </a:rPr>
              <a:t>()) </a:t>
            </a:r>
            <a:r>
              <a:rPr lang="es-ES" sz="1800" i="1" dirty="0">
                <a:solidFill>
                  <a:srgbClr val="60A0B0"/>
                </a:solidFill>
                <a:latin typeface="Courier"/>
              </a:rPr>
              <a:t># Conversión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"2020-10-18 UTC"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Sys.setlocale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locale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"es_ES.UTF-8"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"2019-03-28 15:11:23"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year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2019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month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mar
## 12 </a:t>
            </a:r>
            <a:r>
              <a:rPr lang="es-ES" sz="1800" dirty="0" err="1"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: ene &lt; feb &lt; mar &lt; abr &lt; </a:t>
            </a:r>
            <a:r>
              <a:rPr lang="es-ES" sz="1800" dirty="0" err="1">
                <a:latin typeface="Courier"/>
              </a:rPr>
              <a:t>may</a:t>
            </a:r>
            <a:r>
              <a:rPr lang="es-ES" sz="1800" dirty="0">
                <a:latin typeface="Courier"/>
              </a:rPr>
              <a:t> &lt; jun &lt; jul &lt; </a:t>
            </a:r>
            <a:r>
              <a:rPr lang="es-ES" sz="1800" dirty="0" err="1">
                <a:latin typeface="Courier"/>
              </a:rPr>
              <a:t>ago</a:t>
            </a:r>
            <a:r>
              <a:rPr lang="es-ES" sz="1800" dirty="0">
                <a:latin typeface="Courier"/>
              </a:rPr>
              <a:t> &lt; </a:t>
            </a:r>
            <a:r>
              <a:rPr lang="es-ES" sz="1800" dirty="0" err="1">
                <a:latin typeface="Courier"/>
              </a:rPr>
              <a:t>sep</a:t>
            </a:r>
            <a:r>
              <a:rPr lang="es-ES" sz="1800" dirty="0">
                <a:latin typeface="Courier"/>
              </a:rPr>
              <a:t> &lt; ... &lt; dic</a:t>
            </a:r>
          </a:p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wday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abbr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s-ES" sz="1800" dirty="0">
                <a:latin typeface="Courier"/>
              </a:rPr>
              <a:t>) 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jueves
## 7 </a:t>
            </a:r>
            <a:r>
              <a:rPr lang="es-ES" sz="1800" dirty="0" err="1">
                <a:latin typeface="Courier"/>
              </a:rPr>
              <a:t>Levels</a:t>
            </a:r>
            <a:r>
              <a:rPr lang="es-ES" sz="1800" dirty="0">
                <a:latin typeface="Courier"/>
              </a:rPr>
              <a:t>: domingo &lt; lunes &lt; martes &lt; miércoles &lt; jueves &lt; ... &lt; sábado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year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)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2020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floor_date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month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"2020-03-01 UTC"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edad_h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today</a:t>
            </a:r>
            <a:r>
              <a:rPr lang="es-ES" sz="1800" dirty="0">
                <a:latin typeface="Courier"/>
              </a:rPr>
              <a:t>()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19760623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as.duration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 err="1">
                <a:latin typeface="Courier"/>
              </a:rPr>
              <a:t>edad_h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"1398643200s (~44.32 </a:t>
            </a:r>
            <a:r>
              <a:rPr lang="es-ES" sz="1800" dirty="0" err="1">
                <a:latin typeface="Courier"/>
              </a:rPr>
              <a:t>years</a:t>
            </a:r>
            <a:r>
              <a:rPr lang="es-ES" sz="1800" dirty="0">
                <a:latin typeface="Courier"/>
              </a:rPr>
              <a:t>)"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&lt;-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ymd_hms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"2020-03-28 15:11:23"</a:t>
            </a:r>
            <a:r>
              <a:rPr lang="es-ES" sz="1800" dirty="0">
                <a:latin typeface="Courier"/>
              </a:rPr>
              <a:t>, </a:t>
            </a:r>
            <a:r>
              <a:rPr lang="es-ES" sz="1800" dirty="0" err="1">
                <a:solidFill>
                  <a:srgbClr val="902000"/>
                </a:solidFill>
                <a:latin typeface="Courier"/>
              </a:rPr>
              <a:t>tz</a:t>
            </a:r>
            <a:r>
              <a:rPr lang="es-E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sz="1800" dirty="0" err="1">
                <a:solidFill>
                  <a:srgbClr val="4070A0"/>
                </a:solidFill>
                <a:latin typeface="Courier"/>
              </a:rPr>
              <a:t>Europe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/Madrid"</a:t>
            </a:r>
            <a:r>
              <a:rPr lang="es-ES" sz="1800" dirty="0">
                <a:latin typeface="Courier"/>
              </a:rPr>
              <a:t>)</a:t>
            </a:r>
            <a:br>
              <a:rPr lang="es-ES" dirty="0"/>
            </a:b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dhours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"2020-03-29 16:11:23 CEST"</a:t>
            </a:r>
          </a:p>
          <a:p>
            <a:pPr marL="0" lvl="0" indent="0">
              <a:buNone/>
            </a:pPr>
            <a:r>
              <a:rPr lang="es-ES" sz="1800" dirty="0" err="1">
                <a:latin typeface="Courier"/>
              </a:rPr>
              <a:t>fechahora</a:t>
            </a:r>
            <a:r>
              <a:rPr lang="es-ES" sz="1800" dirty="0">
                <a:latin typeface="Courier"/>
              </a:rPr>
              <a:t> </a:t>
            </a:r>
            <a:r>
              <a:rPr lang="es-E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s-E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s-ES" sz="1800" b="1" dirty="0" err="1">
                <a:solidFill>
                  <a:srgbClr val="007020"/>
                </a:solidFill>
                <a:latin typeface="Courier"/>
              </a:rPr>
              <a:t>hours</a:t>
            </a:r>
            <a:r>
              <a:rPr lang="es-ES" sz="1800" dirty="0">
                <a:latin typeface="Courier"/>
              </a:rPr>
              <a:t>(</a:t>
            </a:r>
            <a:r>
              <a:rPr lang="es-ES"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s-ES"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"/>
              </a:rPr>
              <a:t>## [1] "2020-03-29 15:11:23 CEST"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Conclusiones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R cubre todo el espectro de trabajo con datos.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Es un lenguaje rápido de implementar y de ejecución óptima.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Aporta una gran facilidad para la visualización de datos.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es-ES" dirty="0"/>
              <a:t>Que la fuerza te acompañe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Objetivos específicos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Realizar operaciones de lectura y escritura de datos con R.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Saber escoger la estructura de datos de R adecuada para cada problema.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Tener las bases para realizar análisis descriptivo mediante tablas y gráficos en R.</a:t>
            </a:r>
          </a:p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Desarrollar pequeñas piezas de código en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Actividad guiada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Objetivo</a:t>
            </a:r>
          </a:p>
          <a:p>
            <a:pPr marL="0" lvl="0" indent="0">
              <a:buNone/>
            </a:pPr>
            <a:endParaRPr lang="es-ES" b="1" dirty="0"/>
          </a:p>
          <a:p>
            <a:pPr marL="0" lvl="0" indent="0">
              <a:buNone/>
            </a:pPr>
            <a:r>
              <a:rPr lang="es-ES" dirty="0"/>
              <a:t>Comprender la evolución de la riqueza y la esperanza de vida de las personas a nivel de país y continente.</a:t>
            </a:r>
          </a:p>
          <a:p>
            <a:pPr marL="0" lvl="0" indent="0">
              <a:buNone/>
            </a:pPr>
            <a:endParaRPr lang="es-ES" dirty="0"/>
          </a:p>
          <a:p>
            <a:pPr lvl="0">
              <a:buFontTx/>
              <a:buChar char="-"/>
            </a:pPr>
            <a:r>
              <a:rPr lang="es-ES" dirty="0"/>
              <a:t>Se desarrolla en 5 actividades:</a:t>
            </a:r>
          </a:p>
          <a:p>
            <a:pPr lvl="1">
              <a:buFontTx/>
              <a:buChar char="-"/>
            </a:pPr>
            <a:r>
              <a:rPr lang="es-ES" dirty="0">
                <a:hlinkClick r:id="rId2"/>
              </a:rPr>
              <a:t>https://github.com/griu/mbdds_fc20/tree/master/R/actividades</a:t>
            </a:r>
            <a:r>
              <a:rPr lang="es-ES" dirty="0"/>
              <a:t> </a:t>
            </a:r>
          </a:p>
        </p:txBody>
      </p:sp>
      <p:pic>
        <p:nvPicPr>
          <p:cNvPr id="2" name="Picture 1" descr="www/gapmind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828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Fuente: </a:t>
            </a:r>
            <a:r>
              <a:rPr>
                <a:hlinkClick r:id="rId4"/>
              </a:rPr>
              <a:t>GAPMINDER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Evaluación de la programación en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5644342" cy="4857924"/>
          </a:xfrm>
        </p:spPr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b="1" dirty="0"/>
              <a:t>Durante el tema:</a:t>
            </a:r>
          </a:p>
          <a:p>
            <a:pPr marL="0" lvl="0" indent="0">
              <a:buNone/>
            </a:pPr>
            <a:endParaRPr lang="es-ES" b="1" dirty="0"/>
          </a:p>
          <a:p>
            <a:pPr lvl="0">
              <a:buFontTx/>
              <a:buChar char="-"/>
            </a:pPr>
            <a:r>
              <a:rPr lang="es-ES" dirty="0"/>
              <a:t>2 Micro actividades individuales</a:t>
            </a:r>
          </a:p>
          <a:p>
            <a:pPr lvl="1">
              <a:buFontTx/>
              <a:buChar char="-"/>
            </a:pPr>
            <a:r>
              <a:rPr lang="es-ES" dirty="0"/>
              <a:t>Cada una formada por 10 ejercicios prácticos</a:t>
            </a:r>
          </a:p>
          <a:p>
            <a:pPr lvl="0"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Al finalizar el tema:</a:t>
            </a:r>
          </a:p>
          <a:p>
            <a:pPr lvl="0">
              <a:buFontTx/>
              <a:buChar char="-"/>
            </a:pPr>
            <a:endParaRPr lang="es-ES" dirty="0"/>
          </a:p>
          <a:p>
            <a:pPr lvl="0">
              <a:buFontTx/>
              <a:buChar char="-"/>
            </a:pPr>
            <a:r>
              <a:rPr lang="es-ES" dirty="0"/>
              <a:t>Test de conceptos de R</a:t>
            </a:r>
          </a:p>
          <a:p>
            <a:pPr lvl="1">
              <a:buFontTx/>
              <a:buChar char="-"/>
            </a:pPr>
            <a:r>
              <a:rPr lang="es-ES" dirty="0"/>
              <a:t>7 preguntas tipo test</a:t>
            </a:r>
          </a:p>
        </p:txBody>
      </p:sp>
    </p:spTree>
    <p:extLst>
      <p:ext uri="{BB962C8B-B14F-4D97-AF65-F5344CB8AC3E}">
        <p14:creationId xmlns:p14="http://schemas.microsoft.com/office/powerpoint/2010/main" val="29218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/>
          <a:lstStyle/>
          <a:p>
            <a:pPr marL="0" lvl="0" indent="0">
              <a:buNone/>
            </a:pPr>
            <a:r>
              <a:rPr lang="pt-BR" dirty="0"/>
              <a:t>1. Elementos básicos de 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69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 Elementos básicos de 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Entorno </a:t>
            </a:r>
            <a:r>
              <a:rPr lang="es-ES" dirty="0" err="1"/>
              <a:t>Rstudio</a:t>
            </a:r>
            <a:r>
              <a:rPr lang="es-ES" dirty="0"/>
              <a:t>: </a:t>
            </a:r>
          </a:p>
          <a:p>
            <a:pPr lvl="2"/>
            <a:r>
              <a:rPr lang="es-ES" dirty="0"/>
              <a:t>Crear proyecto</a:t>
            </a:r>
          </a:p>
          <a:p>
            <a:pPr lvl="2"/>
            <a:r>
              <a:rPr lang="es-ES" dirty="0"/>
              <a:t>Instalar </a:t>
            </a:r>
            <a:r>
              <a:rPr lang="es-ES" dirty="0" err="1"/>
              <a:t>packages</a:t>
            </a:r>
            <a:r>
              <a:rPr lang="es-ES" dirty="0"/>
              <a:t> des de R</a:t>
            </a:r>
          </a:p>
          <a:p>
            <a:pPr lvl="2"/>
            <a:r>
              <a:rPr lang="es-ES" dirty="0"/>
              <a:t>4 nociones de </a:t>
            </a:r>
            <a:r>
              <a:rPr lang="es-ES" dirty="0" err="1"/>
              <a:t>RMarkdown</a:t>
            </a:r>
            <a:endParaRPr lang="es-ES" dirty="0"/>
          </a:p>
          <a:p>
            <a:pPr lvl="2"/>
            <a:r>
              <a:rPr lang="es-ES" dirty="0" err="1"/>
              <a:t>Cheatsheet</a:t>
            </a:r>
            <a:r>
              <a:rPr lang="es-ES" dirty="0"/>
              <a:t> de R</a:t>
            </a:r>
            <a:endParaRPr lang="es-ES" dirty="0">
              <a:hlinkClick r:id="rId2"/>
            </a:endParaRPr>
          </a:p>
        </p:txBody>
      </p:sp>
      <p:pic>
        <p:nvPicPr>
          <p:cNvPr id="2" name="Picture 1" descr="www/rstudi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4257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1.1. Crear proyecto Git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ES" dirty="0"/>
          </a:p>
          <a:p>
            <a:pPr lvl="1"/>
            <a:r>
              <a:rPr lang="es-ES" dirty="0"/>
              <a:t>File &gt; New Project…</a:t>
            </a:r>
          </a:p>
          <a:p>
            <a:pPr lvl="1"/>
            <a:r>
              <a:rPr lang="es-ES" dirty="0"/>
              <a:t>Versión Control &gt; Git</a:t>
            </a:r>
          </a:p>
          <a:p>
            <a:pPr lvl="1"/>
            <a:r>
              <a:rPr lang="es-ES" dirty="0" err="1"/>
              <a:t>Repository</a:t>
            </a:r>
            <a:r>
              <a:rPr lang="es-ES" dirty="0"/>
              <a:t> URL:</a:t>
            </a:r>
          </a:p>
          <a:p>
            <a:pPr lvl="2"/>
            <a:r>
              <a:rPr lang="es-ES" dirty="0">
                <a:hlinkClick r:id="rId2"/>
              </a:rPr>
              <a:t>https://github.com/griu/mbdds_fc20.git</a:t>
            </a:r>
          </a:p>
        </p:txBody>
      </p:sp>
      <p:pic>
        <p:nvPicPr>
          <p:cNvPr id="2" name="Picture 1" descr="www/gitRStudi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60600"/>
            <a:ext cx="4038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3385</Words>
  <Application>Microsoft Office PowerPoint</Application>
  <PresentationFormat>Presentación en pantalla (4:3)</PresentationFormat>
  <Paragraphs>351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Courier</vt:lpstr>
      <vt:lpstr>Office Theme</vt:lpstr>
      <vt:lpstr>Tema: Programación en R</vt:lpstr>
      <vt:lpstr>Bienvenido Padawan</vt:lpstr>
      <vt:lpstr>Índice</vt:lpstr>
      <vt:lpstr>Objetivos específicos</vt:lpstr>
      <vt:lpstr>Actividad guiada</vt:lpstr>
      <vt:lpstr>Evaluación de la programación en R</vt:lpstr>
      <vt:lpstr>1. Elementos básicos de R</vt:lpstr>
      <vt:lpstr>1. Elementos básicos de R</vt:lpstr>
      <vt:lpstr>1.1. Crear proyecto Git</vt:lpstr>
      <vt:lpstr>1.2. Instalar packages des de R</vt:lpstr>
      <vt:lpstr>1.3. R Markdown y Cheatsheets de R</vt:lpstr>
      <vt:lpstr>2. Gráficos con GGPLOT2</vt:lpstr>
      <vt:lpstr>2. Gráficos con GGPLOT2</vt:lpstr>
      <vt:lpstr>2. Gráficos con GGPLOT2. geom_point()</vt:lpstr>
      <vt:lpstr>2. Gráficos con GGPLOT2. facet_wrap()</vt:lpstr>
      <vt:lpstr>2. Gráficos con GGPLOT2. geom_label()</vt:lpstr>
      <vt:lpstr>2. Gráficos con GGPLOT2. scale_colour_brewer()</vt:lpstr>
      <vt:lpstr>2. Gráficos con GGPLOT2. coord_cartesian()</vt:lpstr>
      <vt:lpstr>2. Gráficos con GGPLOT2. theme_bw()</vt:lpstr>
      <vt:lpstr>2. Gráficos con GGPLOT2. ggplotly()</vt:lpstr>
      <vt:lpstr>3. Colecciones de objetos Y control de flujo</vt:lpstr>
      <vt:lpstr>3. Colecciones de objetos y Control de Flujo</vt:lpstr>
      <vt:lpstr>3. Colecciones de objetos. Vectores.</vt:lpstr>
      <vt:lpstr>3. Colecciones de objetos. Matrices.</vt:lpstr>
      <vt:lpstr>3. Colecciones de objetos. Listas y Data frames.</vt:lpstr>
      <vt:lpstr>3. Colecciones de objetos. Filtros y modificación valores.</vt:lpstr>
      <vt:lpstr>4. Control de flujo</vt:lpstr>
      <vt:lpstr>5. Gestión de datos</vt:lpstr>
      <vt:lpstr>5. Gestión de datos</vt:lpstr>
      <vt:lpstr>5. Gestión de datos. Lectura, escritura de datos.</vt:lpstr>
      <vt:lpstr>5. Gestión de datos. Cruces de tablas.</vt:lpstr>
      <vt:lpstr>5. Gestión de datos. Resúmenes de agregados</vt:lpstr>
      <vt:lpstr>5. Gestión de datos. Agregados por subgrupos</vt:lpstr>
      <vt:lpstr>5. Gestión de datos. Lubridate.</vt:lpstr>
      <vt:lpstr>Conclusiones</vt:lpstr>
      <vt:lpstr>Que la fuerza te acompañe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Programación en R</dc:title>
  <dc:creator>Ferran Carrascosa Mallafrè</dc:creator>
  <cp:keywords/>
  <cp:lastModifiedBy>ferran carrascosa mallafrè</cp:lastModifiedBy>
  <cp:revision>24</cp:revision>
  <dcterms:created xsi:type="dcterms:W3CDTF">2020-10-18T20:54:28Z</dcterms:created>
  <dcterms:modified xsi:type="dcterms:W3CDTF">2020-10-25T17:36:04Z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11/10/2020</vt:lpwstr>
  </property>
  <property fmtid="{D5CDD505-2E9C-101B-9397-08002B2CF9AE}" pid="3" name="output">
    <vt:lpwstr/>
  </property>
</Properties>
</file>