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1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9" d="100"/>
          <a:sy n="89" d="100"/>
        </p:scale>
        <p:origin x="85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3 Imagen">
            <a:extLst>
              <a:ext uri="{FF2B5EF4-FFF2-40B4-BE49-F238E27FC236}">
                <a16:creationId xmlns:a16="http://schemas.microsoft.com/office/drawing/2014/main" id="{8D3A643E-7957-494A-8884-20BF10246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08915"/>
            <a:ext cx="6608763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4 CuadroTexto">
            <a:extLst>
              <a:ext uri="{FF2B5EF4-FFF2-40B4-BE49-F238E27FC236}">
                <a16:creationId xmlns:a16="http://schemas.microsoft.com/office/drawing/2014/main" id="{D81BE427-2482-4764-8ADE-F5F6F8DA9527}"/>
              </a:ext>
            </a:extLst>
          </p:cNvPr>
          <p:cNvSpPr txBox="1"/>
          <p:nvPr userDrawn="1"/>
        </p:nvSpPr>
        <p:spPr>
          <a:xfrm>
            <a:off x="512763" y="1690053"/>
            <a:ext cx="8091487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4500" b="1" dirty="0">
              <a:solidFill>
                <a:srgbClr val="004CA8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700" dirty="0">
                <a:latin typeface="+mj-lt"/>
                <a:ea typeface="Verdana" pitchFamily="34" charset="0"/>
                <a:cs typeface="Verdana" pitchFamily="34" charset="0"/>
              </a:rPr>
              <a:t>INSTITUT DE FORMACIÓ CONTÍNUA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latin typeface="+mn-lt"/>
                <a:ea typeface="Verdana" pitchFamily="34" charset="0"/>
                <a:cs typeface="Verdana" pitchFamily="34" charset="0"/>
              </a:rPr>
              <a:t>UNIVERSITAT DE BARCELONA</a:t>
            </a:r>
            <a:endParaRPr lang="es-ES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6 Rectángulo">
            <a:extLst>
              <a:ext uri="{FF2B5EF4-FFF2-40B4-BE49-F238E27FC236}">
                <a16:creationId xmlns:a16="http://schemas.microsoft.com/office/drawing/2014/main" id="{B3A76CE6-2625-46E2-871B-6B8D0E622AC4}"/>
              </a:ext>
            </a:extLst>
          </p:cNvPr>
          <p:cNvSpPr/>
          <p:nvPr userDrawn="1"/>
        </p:nvSpPr>
        <p:spPr>
          <a:xfrm flipV="1">
            <a:off x="611188" y="4883150"/>
            <a:ext cx="8208962" cy="58738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" name="7 Rectángulo">
            <a:extLst>
              <a:ext uri="{FF2B5EF4-FFF2-40B4-BE49-F238E27FC236}">
                <a16:creationId xmlns:a16="http://schemas.microsoft.com/office/drawing/2014/main" id="{D49E2577-9EF4-432D-ACE0-396BAA27B6D3}"/>
              </a:ext>
            </a:extLst>
          </p:cNvPr>
          <p:cNvSpPr/>
          <p:nvPr userDrawn="1"/>
        </p:nvSpPr>
        <p:spPr>
          <a:xfrm>
            <a:off x="2555875" y="1341438"/>
            <a:ext cx="1008063" cy="71437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15 Rectángulo">
            <a:extLst>
              <a:ext uri="{FF2B5EF4-FFF2-40B4-BE49-F238E27FC236}">
                <a16:creationId xmlns:a16="http://schemas.microsoft.com/office/drawing/2014/main" id="{82ED3A63-6954-49BF-8A6A-F7984DABB0D2}"/>
              </a:ext>
            </a:extLst>
          </p:cNvPr>
          <p:cNvSpPr/>
          <p:nvPr userDrawn="1"/>
        </p:nvSpPr>
        <p:spPr>
          <a:xfrm>
            <a:off x="3635375" y="1341438"/>
            <a:ext cx="5184775" cy="71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" name="16 Rectángulo">
            <a:extLst>
              <a:ext uri="{FF2B5EF4-FFF2-40B4-BE49-F238E27FC236}">
                <a16:creationId xmlns:a16="http://schemas.microsoft.com/office/drawing/2014/main" id="{7262E1FB-CEFD-496D-A2A1-1A551C38B165}"/>
              </a:ext>
            </a:extLst>
          </p:cNvPr>
          <p:cNvSpPr/>
          <p:nvPr userDrawn="1"/>
        </p:nvSpPr>
        <p:spPr>
          <a:xfrm>
            <a:off x="611188" y="1341438"/>
            <a:ext cx="1873250" cy="71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2" name="18 Rectángulo">
            <a:extLst>
              <a:ext uri="{FF2B5EF4-FFF2-40B4-BE49-F238E27FC236}">
                <a16:creationId xmlns:a16="http://schemas.microsoft.com/office/drawing/2014/main" id="{29AD1DDB-C8E2-4FEB-B432-2F6C6E7DE867}"/>
              </a:ext>
            </a:extLst>
          </p:cNvPr>
          <p:cNvSpPr/>
          <p:nvPr userDrawn="1"/>
        </p:nvSpPr>
        <p:spPr>
          <a:xfrm flipV="1">
            <a:off x="593725" y="6547485"/>
            <a:ext cx="8226425" cy="60325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28" y="6087745"/>
            <a:ext cx="213360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80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buFont typeface="Arial"/>
              <a:buNone/>
            </a:pPr>
            <a:fld id="{241EB5C9-1307-BA42-ABA2-0BC069CD8E7F}" type="datetimeFigureOut">
              <a:rPr lang="es-ES" smtClean="0"/>
              <a:pPr>
                <a:buFont typeface="Arial"/>
                <a:buNone/>
              </a:pPr>
              <a:t>28/10/2020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2434B7-EB29-46A2-9BB0-F2B8C10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3" y="1539241"/>
            <a:ext cx="8091487" cy="1031239"/>
          </a:xfrm>
        </p:spPr>
        <p:txBody>
          <a:bodyPr>
            <a:normAutofit/>
          </a:bodyPr>
          <a:lstStyle>
            <a:lvl1pPr algn="l">
              <a:defRPr sz="4500">
                <a:solidFill>
                  <a:srgbClr val="004CA8"/>
                </a:solidFill>
              </a:defRPr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349EFD-9F3E-4F8E-835A-BF825104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28" y="5171122"/>
            <a:ext cx="798417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lang="en-US" sz="1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subtitle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874"/>
            <a:ext cx="8229600" cy="48462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pic>
        <p:nvPicPr>
          <p:cNvPr id="8" name="3 Imagen">
            <a:extLst>
              <a:ext uri="{FF2B5EF4-FFF2-40B4-BE49-F238E27FC236}">
                <a16:creationId xmlns:a16="http://schemas.microsoft.com/office/drawing/2014/main" id="{6A83F6C0-4147-4AA2-A196-0412277D82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30969"/>
            <a:ext cx="39798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 Rectángulo">
            <a:extLst>
              <a:ext uri="{FF2B5EF4-FFF2-40B4-BE49-F238E27FC236}">
                <a16:creationId xmlns:a16="http://schemas.microsoft.com/office/drawing/2014/main" id="{0A728E87-226F-4A5B-B323-4A671DE19BC4}"/>
              </a:ext>
            </a:extLst>
          </p:cNvPr>
          <p:cNvSpPr/>
          <p:nvPr userDrawn="1"/>
        </p:nvSpPr>
        <p:spPr>
          <a:xfrm>
            <a:off x="322263" y="819150"/>
            <a:ext cx="8497887" cy="57150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46 Rectángulo">
            <a:extLst>
              <a:ext uri="{FF2B5EF4-FFF2-40B4-BE49-F238E27FC236}">
                <a16:creationId xmlns:a16="http://schemas.microsoft.com/office/drawing/2014/main" id="{09522126-1FC1-4773-AF01-CE5B396CB1DF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cxnSp>
        <p:nvCxnSpPr>
          <p:cNvPr id="12" name="8 Conector recto">
            <a:extLst>
              <a:ext uri="{FF2B5EF4-FFF2-40B4-BE49-F238E27FC236}">
                <a16:creationId xmlns:a16="http://schemas.microsoft.com/office/drawing/2014/main" id="{91B3044A-6203-4A77-AB06-CB19F410A69E}"/>
              </a:ext>
            </a:extLst>
          </p:cNvPr>
          <p:cNvCxnSpPr/>
          <p:nvPr userDrawn="1"/>
        </p:nvCxnSpPr>
        <p:spPr>
          <a:xfrm>
            <a:off x="322263" y="6464300"/>
            <a:ext cx="8497887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1 CuadroTexto">
            <a:extLst>
              <a:ext uri="{FF2B5EF4-FFF2-40B4-BE49-F238E27FC236}">
                <a16:creationId xmlns:a16="http://schemas.microsoft.com/office/drawing/2014/main" id="{44677B48-9C74-4D9E-902D-6B2689FC476B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  <p:cxnSp>
        <p:nvCxnSpPr>
          <p:cNvPr id="14" name="47 Conector recto">
            <a:extLst>
              <a:ext uri="{FF2B5EF4-FFF2-40B4-BE49-F238E27FC236}">
                <a16:creationId xmlns:a16="http://schemas.microsoft.com/office/drawing/2014/main" id="{784ED6F5-6EF5-4998-9CE6-452EE6272D2E}"/>
              </a:ext>
            </a:extLst>
          </p:cNvPr>
          <p:cNvCxnSpPr/>
          <p:nvPr userDrawn="1"/>
        </p:nvCxnSpPr>
        <p:spPr>
          <a:xfrm>
            <a:off x="323850" y="6124575"/>
            <a:ext cx="8496300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F747D4C-7915-47D6-80DF-DFFB63494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909" b="198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465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s-ES" noProof="0" smtClean="0"/>
              <a:t>28/10/2020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sz="1700" dirty="0"/>
            </a:lvl2pPr>
            <a:lvl3pPr>
              <a:defRPr lang="en-US" sz="1600" dirty="0"/>
            </a:lvl3pPr>
            <a:lvl4pPr>
              <a:defRPr lang="en-US" sz="1500" dirty="0"/>
            </a:lvl4pPr>
            <a:lvl5pPr>
              <a:defRPr lang="en-US" sz="1400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pic>
        <p:nvPicPr>
          <p:cNvPr id="10" name="3 Imagen">
            <a:extLst>
              <a:ext uri="{FF2B5EF4-FFF2-40B4-BE49-F238E27FC236}">
                <a16:creationId xmlns:a16="http://schemas.microsoft.com/office/drawing/2014/main" id="{42696A20-6985-40C4-9385-384002090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30969"/>
            <a:ext cx="39798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5 Rectángulo">
            <a:extLst>
              <a:ext uri="{FF2B5EF4-FFF2-40B4-BE49-F238E27FC236}">
                <a16:creationId xmlns:a16="http://schemas.microsoft.com/office/drawing/2014/main" id="{4973057E-30E8-41EB-B27E-C49C756D95C8}"/>
              </a:ext>
            </a:extLst>
          </p:cNvPr>
          <p:cNvSpPr/>
          <p:nvPr userDrawn="1"/>
        </p:nvSpPr>
        <p:spPr>
          <a:xfrm>
            <a:off x="322263" y="819150"/>
            <a:ext cx="8497887" cy="57150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46 Rectángulo">
            <a:extLst>
              <a:ext uri="{FF2B5EF4-FFF2-40B4-BE49-F238E27FC236}">
                <a16:creationId xmlns:a16="http://schemas.microsoft.com/office/drawing/2014/main" id="{B843D130-D5A7-4FE3-8700-760F40384057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 dirty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cxnSp>
        <p:nvCxnSpPr>
          <p:cNvPr id="14" name="8 Conector recto">
            <a:extLst>
              <a:ext uri="{FF2B5EF4-FFF2-40B4-BE49-F238E27FC236}">
                <a16:creationId xmlns:a16="http://schemas.microsoft.com/office/drawing/2014/main" id="{54632F93-E36B-45BC-82E4-10BE1182888F}"/>
              </a:ext>
            </a:extLst>
          </p:cNvPr>
          <p:cNvCxnSpPr/>
          <p:nvPr userDrawn="1"/>
        </p:nvCxnSpPr>
        <p:spPr>
          <a:xfrm>
            <a:off x="322263" y="6464300"/>
            <a:ext cx="8497887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 CuadroTexto">
            <a:extLst>
              <a:ext uri="{FF2B5EF4-FFF2-40B4-BE49-F238E27FC236}">
                <a16:creationId xmlns:a16="http://schemas.microsoft.com/office/drawing/2014/main" id="{3F12EAA0-9FC8-49A6-B46E-C6BE20DFA374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  <p:cxnSp>
        <p:nvCxnSpPr>
          <p:cNvPr id="16" name="47 Conector recto">
            <a:extLst>
              <a:ext uri="{FF2B5EF4-FFF2-40B4-BE49-F238E27FC236}">
                <a16:creationId xmlns:a16="http://schemas.microsoft.com/office/drawing/2014/main" id="{E910BF1F-3368-4A71-A340-637BFC3D0B2D}"/>
              </a:ext>
            </a:extLst>
          </p:cNvPr>
          <p:cNvCxnSpPr/>
          <p:nvPr userDrawn="1"/>
        </p:nvCxnSpPr>
        <p:spPr>
          <a:xfrm>
            <a:off x="323850" y="6124575"/>
            <a:ext cx="8496300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s-ES" noProof="0" smtClean="0"/>
              <a:t>28/10/2020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000" b="1" kern="1200" dirty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defTabSz="457200" rtl="0" eaLnBrk="1" latinLnBrk="0" hangingPunct="1">
        <a:spcBef>
          <a:spcPct val="20000"/>
        </a:spcBef>
        <a:buFont typeface="Arial"/>
        <a:buChar char="–"/>
        <a:defRPr lang="en-US" sz="17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defTabSz="457200" rtl="0" eaLnBrk="1" latinLnBrk="0" hangingPunct="1">
        <a:spcBef>
          <a:spcPct val="20000"/>
        </a:spcBef>
        <a:buFont typeface="Arial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457200" rtl="0" eaLnBrk="1" latinLnBrk="0" hangingPunct="1">
        <a:spcBef>
          <a:spcPct val="20000"/>
        </a:spcBef>
        <a:buFont typeface="Arial"/>
        <a:buChar char="–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7800" algn="l" defTabSz="457200" rtl="0" eaLnBrk="1" latinLnBrk="0" hangingPunct="1">
        <a:spcBef>
          <a:spcPct val="20000"/>
        </a:spcBef>
        <a:buFont typeface="Arial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3.2/api/_as_gen/matplotlib.pyplot.scatt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math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riu/mbdds_fc20/blob/master/Python/README.md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wapi.dev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iu/mbdds_fc20/blob/master/Python/README.md" TargetMode="External"/><Relationship Id="rId2" Type="http://schemas.openxmlformats.org/officeDocument/2006/relationships/hyperlink" Target="https://colab.research.google.com/github/griu/mbdds_fc20/blob/master/Python/modulo1_tema4_Py_10_elem_bas.ipynb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2434B7-EB29-46A2-9BB0-F2B8C10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3" y="1539241"/>
            <a:ext cx="8091487" cy="1031239"/>
          </a:xfrm>
        </p:spPr>
        <p:txBody>
          <a:bodyPr/>
          <a:lstStyle/>
          <a:p>
            <a:pPr marL="0" lvl="0" indent="0">
              <a:buNone/>
            </a:pPr>
            <a:r>
              <a:t>Tema: Programación en Python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349EFD-9F3E-4F8E-835A-BF825104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28" y="5171122"/>
            <a:ext cx="7984172" cy="369332"/>
          </a:xfrm>
          <a:noFill/>
        </p:spPr>
        <p:txBody>
          <a:bodyPr/>
          <a:lstStyle/>
          <a:p>
            <a:pPr marL="0" lvl="0" indent="0">
              <a:buNone/>
            </a:pPr>
            <a:br/>
            <a:br/>
            <a:r>
              <a:t>Ferran Carrascosa Mallafrè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28" y="6087745"/>
            <a:ext cx="213360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24/10/2020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</a:t>
            </a:r>
            <a:r>
              <a:rPr dirty="0"/>
              <a:t>GRÁFICOS CON MATPLOTLIB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69A7EAA-0F43-4962-B585-17AFABC6D576}"/>
              </a:ext>
            </a:extLst>
          </p:cNvPr>
          <p:cNvSpPr/>
          <p:nvPr/>
        </p:nvSpPr>
        <p:spPr>
          <a:xfrm>
            <a:off x="263563" y="5389579"/>
            <a:ext cx="4114800" cy="4410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2. Gráficos con Matplotlib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import </a:t>
            </a:r>
            <a:r>
              <a:rPr lang="es-ES" sz="1800" dirty="0" err="1">
                <a:latin typeface="Courier"/>
              </a:rPr>
              <a:t>matplotlib.pyplot</a:t>
            </a:r>
            <a:r>
              <a:rPr lang="es-ES" sz="1800" dirty="0">
                <a:latin typeface="Courier"/>
              </a:rPr>
              <a:t> as plt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import numpy as </a:t>
            </a:r>
            <a:r>
              <a:rPr lang="es-ES" sz="1800" dirty="0" err="1">
                <a:latin typeface="Courier"/>
              </a:rPr>
              <a:t>np</a:t>
            </a:r>
            <a:br>
              <a:rPr lang="es-ES" dirty="0"/>
            </a:br>
            <a:r>
              <a:rPr lang="es-ES" sz="1800" dirty="0">
                <a:latin typeface="Courier"/>
              </a:rPr>
              <a:t>import pandas as </a:t>
            </a:r>
            <a:r>
              <a:rPr lang="es-ES" sz="1800" dirty="0" err="1">
                <a:latin typeface="Courier"/>
              </a:rPr>
              <a:t>pd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entidades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[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planets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starships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vehicles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people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species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]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entidades_df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{x: </a:t>
            </a:r>
            <a:r>
              <a:rPr lang="es-ES" sz="1800" dirty="0" err="1">
                <a:latin typeface="Courier"/>
              </a:rPr>
              <a:t>pd.read_pickle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'../www/'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latin typeface="Courier"/>
              </a:rPr>
              <a:t> x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'_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df.pkl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)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s-ES" sz="1800" dirty="0">
                <a:latin typeface="Courier"/>
              </a:rPr>
              <a:t> x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s-ES" sz="1800" dirty="0">
                <a:latin typeface="Courier"/>
              </a:rPr>
              <a:t> entidades}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entidades_df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species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][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num_peliculas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]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entidades_df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species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].</a:t>
            </a:r>
            <a:r>
              <a:rPr lang="es-ES" sz="1800" dirty="0" err="1">
                <a:latin typeface="Courier"/>
              </a:rPr>
              <a:t>films.apply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lambda</a:t>
            </a:r>
            <a:r>
              <a:rPr lang="es-ES" sz="1800" dirty="0">
                <a:latin typeface="Courier"/>
              </a:rPr>
              <a:t> x: len(x))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species_df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entidades_df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species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][[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"classification"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"average_height"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"average_lifespan"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"num_peliculas"</a:t>
            </a:r>
            <a:r>
              <a:rPr lang="es-ES" sz="1800" dirty="0">
                <a:latin typeface="Courier"/>
              </a:rPr>
              <a:t>]].</a:t>
            </a:r>
            <a:r>
              <a:rPr lang="es-ES" sz="1800" dirty="0" err="1">
                <a:latin typeface="Courier"/>
              </a:rPr>
              <a:t>dropna</a:t>
            </a:r>
            <a:r>
              <a:rPr lang="es-ES" sz="1800" dirty="0">
                <a:latin typeface="Courier"/>
              </a:rPr>
              <a:t>()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nombre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species_df.index.values</a:t>
            </a:r>
            <a:r>
              <a:rPr lang="es-ES" sz="1800" dirty="0">
                <a:latin typeface="Courier"/>
              </a:rPr>
              <a:t> 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prepara datos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clasificacion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species_df.classification.values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altura_media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species_df.average_height.values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vida_media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species_df.average_lifespan.values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num_peliculas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species_df.num_peliculas.values</a:t>
            </a:r>
            <a:br>
              <a:rPr lang="es-ES" dirty="0"/>
            </a:br>
            <a:br>
              <a:rPr lang="es-ES" dirty="0"/>
            </a:br>
            <a:r>
              <a:rPr lang="es-ES" sz="1800" dirty="0" err="1">
                <a:latin typeface="Courier"/>
              </a:rPr>
              <a:t>plt.style.use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seaborn-whitegrid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br>
              <a:rPr lang="es-ES" dirty="0"/>
            </a:br>
            <a:r>
              <a:rPr lang="es-ES" sz="1800" dirty="0" err="1">
                <a:latin typeface="Courier"/>
              </a:rPr>
              <a:t>plt.scatter</a:t>
            </a:r>
            <a:r>
              <a:rPr lang="es-ES" sz="1800" dirty="0">
                <a:latin typeface="Courier"/>
              </a:rPr>
              <a:t>(x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 err="1">
                <a:latin typeface="Courier"/>
              </a:rPr>
              <a:t>altura_media,y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 err="1">
                <a:latin typeface="Courier"/>
              </a:rPr>
              <a:t>vida_media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plt.show</a:t>
            </a:r>
            <a:r>
              <a:rPr lang="es-ES" sz="1800" dirty="0">
                <a:latin typeface="Courier"/>
              </a:rPr>
              <a:t>()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id="2" name="Picture 1" descr="modulo1_tema4_Py_ppt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hlinkClick r:id="rId3"/>
              </a:rPr>
              <a:t>plt.scatter()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2. Gráficos con Matplotlib. Interfaz estilo Matlab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plt.figure</a:t>
            </a:r>
            <a:r>
              <a:rPr lang="es-ES" sz="1800" dirty="0">
                <a:latin typeface="Courier"/>
              </a:rPr>
              <a:t>()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r>
              <a:rPr lang="es-ES" sz="1800" dirty="0">
                <a:latin typeface="Courier"/>
              </a:rPr>
              <a:t> 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crea la figura del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plot</a:t>
            </a:r>
            <a:br>
              <a:rPr lang="es-ES" dirty="0"/>
            </a:br>
            <a:br>
              <a:rPr lang="es-ES" dirty="0"/>
            </a:br>
            <a:r>
              <a:rPr lang="es-ES" sz="1800" i="1" dirty="0">
                <a:solidFill>
                  <a:srgbClr val="60A0B0"/>
                </a:solidFill>
                <a:latin typeface="Courier"/>
              </a:rPr>
              <a:t># crea el primer panel y lo configura lo ejes.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plt.subplot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r>
              <a:rPr lang="es-ES" sz="1800" dirty="0">
                <a:latin typeface="Courier"/>
              </a:rPr>
              <a:t>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filas, columnas, numero de panel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plt.hist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altura_media</a:t>
            </a:r>
            <a:r>
              <a:rPr lang="es-ES" sz="1800" dirty="0">
                <a:latin typeface="Courier"/>
              </a:rPr>
              <a:t>, color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"blue"</a:t>
            </a:r>
            <a:r>
              <a:rPr lang="es-ES" sz="1800" dirty="0">
                <a:latin typeface="Courier"/>
              </a:rPr>
              <a:t>, label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"Altura media"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plt.xlabel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"cm"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 err="1">
                <a:latin typeface="Courier"/>
              </a:rPr>
              <a:t>labelpad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=-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r>
              <a:rPr lang="es-ES" sz="1800" dirty="0">
                <a:latin typeface="Courier"/>
              </a:rPr>
              <a:t> 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labelpad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desplaza el titulo arriba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plt.ylabel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"N"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plt.legend</a:t>
            </a:r>
            <a:r>
              <a:rPr lang="es-ES" sz="1800" dirty="0">
                <a:latin typeface="Courier"/>
              </a:rPr>
              <a:t>()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br>
              <a:rPr lang="es-ES" dirty="0"/>
            </a:br>
            <a:r>
              <a:rPr lang="es-ES" sz="1800" i="1" dirty="0">
                <a:solidFill>
                  <a:srgbClr val="60A0B0"/>
                </a:solidFill>
                <a:latin typeface="Courier"/>
              </a:rPr>
              <a:t># crea el segundo panel y lo configura lo ejes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plt.subplot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plt.hist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vida_media</a:t>
            </a:r>
            <a:r>
              <a:rPr lang="es-ES" sz="1800" dirty="0">
                <a:latin typeface="Courier"/>
              </a:rPr>
              <a:t>, color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green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, label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"Vida media"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plt.xlabel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anyos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plt.ylabel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"N"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plt.legend</a:t>
            </a:r>
            <a:r>
              <a:rPr lang="es-ES" sz="1800" dirty="0">
                <a:latin typeface="Courier"/>
              </a:rPr>
              <a:t>()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plt.show</a:t>
            </a:r>
            <a:r>
              <a:rPr lang="es-ES" sz="1800" dirty="0">
                <a:latin typeface="Courier"/>
              </a:rPr>
              <a:t>()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id="2" name="Picture 1" descr="modulo1_tema4_Py_ppt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Interfaz estilo Matlab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2. Gráficos con Matplotlib. Interfaz orientada a objetos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s-ES" sz="1800" i="1" dirty="0">
                <a:solidFill>
                  <a:srgbClr val="60A0B0"/>
                </a:solidFill>
                <a:latin typeface="Courier"/>
              </a:rPr>
              <a:t># Se crea la parrilla de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plots</a:t>
            </a:r>
            <a:br>
              <a:rPr lang="es-ES" dirty="0"/>
            </a:br>
            <a:r>
              <a:rPr lang="es-ES"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ax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sera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un vector de 2 objetos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Axes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fig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latin typeface="Courier"/>
              </a:rPr>
              <a:t>ax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plt.subplots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sz="1800" i="1" dirty="0">
                <a:solidFill>
                  <a:srgbClr val="60A0B0"/>
                </a:solidFill>
                <a:latin typeface="Courier"/>
              </a:rPr>
              <a:t># Llama el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metodo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plot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() sobre el objeto apropiado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ax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800" dirty="0">
                <a:latin typeface="Courier"/>
              </a:rPr>
              <a:t>].</a:t>
            </a:r>
            <a:r>
              <a:rPr lang="es-ES" sz="1800" dirty="0" err="1">
                <a:latin typeface="Courier"/>
              </a:rPr>
              <a:t>boxplot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altura_media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latin typeface="Courier"/>
              </a:rPr>
              <a:t>vert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19177C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ax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].</a:t>
            </a:r>
            <a:r>
              <a:rPr lang="es-ES" sz="1800" dirty="0" err="1">
                <a:latin typeface="Courier"/>
              </a:rPr>
              <a:t>boxplot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vida_media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latin typeface="Courier"/>
              </a:rPr>
              <a:t>vert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19177C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br>
              <a:rPr lang="es-ES" dirty="0"/>
            </a:br>
            <a:r>
              <a:rPr lang="es-ES" sz="1800" dirty="0" err="1">
                <a:latin typeface="Courier"/>
              </a:rPr>
              <a:t>ax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800" dirty="0">
                <a:latin typeface="Courier"/>
              </a:rPr>
              <a:t>].set(</a:t>
            </a:r>
            <a:r>
              <a:rPr lang="es-ES" sz="1800" dirty="0" err="1">
                <a:latin typeface="Courier"/>
              </a:rPr>
              <a:t>xlim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150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250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 err="1">
                <a:latin typeface="Courier"/>
              </a:rPr>
              <a:t>ylabel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'Altura media (cm)'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 err="1">
                <a:latin typeface="Courier"/>
              </a:rPr>
              <a:t>title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Boxplot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ax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].set(</a:t>
            </a:r>
            <a:r>
              <a:rPr lang="es-ES" sz="1800" dirty="0" err="1">
                <a:latin typeface="Courier"/>
              </a:rPr>
              <a:t>xlim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300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 err="1">
                <a:latin typeface="Courier"/>
              </a:rPr>
              <a:t>ylabel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'Vida media (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anyos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)'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plt.show</a:t>
            </a:r>
            <a:r>
              <a:rPr lang="es-ES" sz="1800" dirty="0">
                <a:latin typeface="Courier"/>
              </a:rPr>
              <a:t>()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id="2" name="Picture 1" descr="modulo1_tema4_Py_ppt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Interfaz orientada a objetos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2. Gráficos con Matplotlib. Personalización.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s-ES" sz="1800" i="1" dirty="0">
                <a:solidFill>
                  <a:srgbClr val="60A0B0"/>
                </a:solidFill>
                <a:latin typeface="Courier"/>
              </a:rPr>
              <a:t># Recuperamos el grafico de especies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plt.scatter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altura_media</a:t>
            </a:r>
            <a:r>
              <a:rPr lang="es-ES" sz="1800" dirty="0">
                <a:latin typeface="Courier"/>
              </a:rPr>
              <a:t>, np.log(</a:t>
            </a:r>
            <a:r>
              <a:rPr lang="es-ES" sz="1800" dirty="0" err="1">
                <a:latin typeface="Courier"/>
              </a:rPr>
              <a:t>vida_media</a:t>
            </a:r>
            <a:r>
              <a:rPr lang="es-ES" sz="1800" dirty="0">
                <a:latin typeface="Courier"/>
              </a:rPr>
              <a:t>), c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 err="1">
                <a:latin typeface="Courier"/>
              </a:rPr>
              <a:t>num_peliculas</a:t>
            </a:r>
            <a:r>
              <a:rPr lang="es-ES" sz="1800" dirty="0">
                <a:latin typeface="Courier"/>
              </a:rPr>
              <a:t>, s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s-ES" sz="1800" dirty="0" err="1">
                <a:latin typeface="Courier"/>
              </a:rPr>
              <a:t>num_peliculas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latin typeface="Courier"/>
              </a:rPr>
              <a:t>alpha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0.3</a:t>
            </a:r>
            <a:r>
              <a:rPr lang="es-ES" sz="1800" dirty="0">
                <a:latin typeface="Courier"/>
              </a:rPr>
              <a:t>,cmap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viridis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i="1" dirty="0">
                <a:solidFill>
                  <a:srgbClr val="60A0B0"/>
                </a:solidFill>
                <a:latin typeface="Courier"/>
              </a:rPr>
              <a:t># leyenda del color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cbar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plt.colorbar</a:t>
            </a:r>
            <a:r>
              <a:rPr lang="es-ES" sz="1800" dirty="0">
                <a:latin typeface="Courier"/>
              </a:rPr>
              <a:t>()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r>
              <a:rPr lang="es-ES" sz="1800" dirty="0">
                <a:latin typeface="Courier"/>
              </a:rPr>
              <a:t> 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Muestra la paleta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cbar.ax.get_yaxis</a:t>
            </a:r>
            <a:r>
              <a:rPr lang="es-ES" sz="1800" dirty="0">
                <a:latin typeface="Courier"/>
              </a:rPr>
              <a:t>().</a:t>
            </a:r>
            <a:r>
              <a:rPr lang="es-ES" sz="1800" dirty="0" err="1">
                <a:latin typeface="Courier"/>
              </a:rPr>
              <a:t>labelpad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15</a:t>
            </a:r>
            <a:r>
              <a:rPr lang="es-ES" sz="1800" dirty="0">
                <a:latin typeface="Courier"/>
              </a:rPr>
              <a:t>  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da espacio al titulo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cbar.ax.set_ylabel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'# de 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peliculas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latin typeface="Courier"/>
              </a:rPr>
              <a:t>rotation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270</a:t>
            </a:r>
            <a:r>
              <a:rPr lang="es-ES" sz="1800" dirty="0">
                <a:latin typeface="Courier"/>
              </a:rPr>
              <a:t>)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anyade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titulo</a:t>
            </a:r>
            <a:br>
              <a:rPr lang="es-ES" dirty="0"/>
            </a:br>
            <a:br>
              <a:rPr lang="es-ES" dirty="0"/>
            </a:br>
            <a:r>
              <a:rPr lang="es-ES" sz="1800" dirty="0" err="1">
                <a:latin typeface="Courier"/>
              </a:rPr>
              <a:t>plt.title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"N 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peliculas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aparece cada especies de 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Star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Wars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plt.xlabel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"Altura media (cm)"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plt.ylabel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"log(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anyos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de vida media)"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br>
              <a:rPr lang="es-ES" dirty="0"/>
            </a:br>
            <a:r>
              <a:rPr lang="es-ES"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Add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labels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to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the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plot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style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dict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size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s-ES" sz="1800" dirty="0">
                <a:latin typeface="Courier"/>
              </a:rPr>
              <a:t>, color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'grey'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dirty="0" err="1">
                <a:latin typeface="Courier"/>
              </a:rPr>
              <a:t>plt.text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300</a:t>
            </a:r>
            <a:r>
              <a:rPr lang="es-ES" sz="1800" dirty="0">
                <a:latin typeface="Courier"/>
              </a:rPr>
              <a:t>, np.log(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"Hutt"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**</a:t>
            </a:r>
            <a:r>
              <a:rPr lang="es-ES" sz="1800" dirty="0" err="1">
                <a:latin typeface="Courier"/>
              </a:rPr>
              <a:t>style</a:t>
            </a:r>
            <a:r>
              <a:rPr lang="es-ES" sz="1800" dirty="0">
                <a:latin typeface="Courier"/>
              </a:rPr>
              <a:t>, ha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right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plt.text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66</a:t>
            </a:r>
            <a:r>
              <a:rPr lang="es-ES" sz="1800" dirty="0">
                <a:latin typeface="Courier"/>
              </a:rPr>
              <a:t>, np.log(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900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Yoda's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species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**</a:t>
            </a:r>
            <a:r>
              <a:rPr lang="es-ES" sz="1800" dirty="0" err="1">
                <a:latin typeface="Courier"/>
              </a:rPr>
              <a:t>style</a:t>
            </a:r>
            <a:r>
              <a:rPr lang="es-ES" sz="1800" dirty="0">
                <a:latin typeface="Courier"/>
              </a:rPr>
              <a:t>, ha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'left'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plt.text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190</a:t>
            </a:r>
            <a:r>
              <a:rPr lang="es-ES" sz="1800" dirty="0">
                <a:latin typeface="Courier"/>
              </a:rPr>
              <a:t>, np.log(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700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Pau'an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**</a:t>
            </a:r>
            <a:r>
              <a:rPr lang="es-ES" sz="1800" dirty="0" err="1">
                <a:latin typeface="Courier"/>
              </a:rPr>
              <a:t>style</a:t>
            </a:r>
            <a:r>
              <a:rPr lang="es-ES" sz="1800" dirty="0">
                <a:latin typeface="Courier"/>
              </a:rPr>
              <a:t>, ha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'center'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plt.text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210</a:t>
            </a:r>
            <a:r>
              <a:rPr lang="es-ES" sz="1800" dirty="0">
                <a:latin typeface="Courier"/>
              </a:rPr>
              <a:t>, np.log(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400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Wookie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**</a:t>
            </a:r>
            <a:r>
              <a:rPr lang="es-ES" sz="1800" dirty="0" err="1">
                <a:latin typeface="Courier"/>
              </a:rPr>
              <a:t>style</a:t>
            </a:r>
            <a:r>
              <a:rPr lang="es-ES" sz="1800" dirty="0">
                <a:latin typeface="Courier"/>
              </a:rPr>
              <a:t>, ha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'center'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plt.text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180</a:t>
            </a:r>
            <a:r>
              <a:rPr lang="es-ES" sz="1800" dirty="0">
                <a:latin typeface="Courier"/>
              </a:rPr>
              <a:t>, np.log(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120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"Human"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**</a:t>
            </a:r>
            <a:r>
              <a:rPr lang="es-ES" sz="1800" dirty="0" err="1">
                <a:latin typeface="Courier"/>
              </a:rPr>
              <a:t>style</a:t>
            </a:r>
            <a:r>
              <a:rPr lang="es-ES" sz="1800" dirty="0">
                <a:latin typeface="Courier"/>
              </a:rPr>
              <a:t>, ha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'center'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plt.show</a:t>
            </a:r>
            <a:r>
              <a:rPr lang="es-ES" sz="1800" dirty="0">
                <a:latin typeface="Courier"/>
              </a:rPr>
              <a:t>()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id="2" name="Picture 1" descr="modulo1_tema4_Py_ppt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Personalización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2. Gráficos con Matplotlib. Seaborn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400" dirty="0">
                <a:latin typeface="Courier"/>
              </a:rPr>
              <a:t>import </a:t>
            </a:r>
            <a:r>
              <a:rPr lang="es-ES" sz="1400" dirty="0" err="1">
                <a:latin typeface="Courier"/>
              </a:rPr>
              <a:t>seaborn</a:t>
            </a:r>
            <a:r>
              <a:rPr lang="es-ES" sz="1400" dirty="0">
                <a:latin typeface="Courier"/>
              </a:rPr>
              <a:t> as </a:t>
            </a:r>
            <a:r>
              <a:rPr lang="es-ES" sz="1400" dirty="0" err="1">
                <a:latin typeface="Courier"/>
              </a:rPr>
              <a:t>sns</a:t>
            </a:r>
            <a:br>
              <a:rPr lang="es-ES" sz="1400" dirty="0"/>
            </a:br>
            <a:r>
              <a:rPr lang="es-ES" sz="1400" dirty="0">
                <a:latin typeface="Courier"/>
              </a:rPr>
              <a:t>import </a:t>
            </a:r>
            <a:r>
              <a:rPr lang="es-ES" sz="1400" dirty="0" err="1">
                <a:latin typeface="Courier"/>
              </a:rPr>
              <a:t>warnings</a:t>
            </a:r>
            <a:br>
              <a:rPr lang="es-ES" sz="1400" dirty="0"/>
            </a:br>
            <a:br>
              <a:rPr lang="es-ES" sz="1400" dirty="0"/>
            </a:br>
            <a:r>
              <a:rPr lang="es-ES" sz="1400" dirty="0" err="1">
                <a:latin typeface="Courier"/>
              </a:rPr>
              <a:t>sns.set</a:t>
            </a:r>
            <a:r>
              <a:rPr lang="es-ES" sz="1400" dirty="0">
                <a:latin typeface="Courier"/>
              </a:rPr>
              <a:t>()</a:t>
            </a:r>
            <a:br>
              <a:rPr lang="es-ES" sz="1400" dirty="0"/>
            </a:br>
            <a:r>
              <a:rPr lang="es-ES" sz="1400" dirty="0" err="1">
                <a:latin typeface="Courier"/>
              </a:rPr>
              <a:t>warnings.filterwarnings</a:t>
            </a:r>
            <a:r>
              <a:rPr lang="es-ES" sz="1400" dirty="0">
                <a:latin typeface="Courier"/>
              </a:rPr>
              <a:t>(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'ignore'</a:t>
            </a:r>
            <a:r>
              <a:rPr lang="es-ES" sz="1400" dirty="0">
                <a:latin typeface="Courier"/>
              </a:rPr>
              <a:t>)</a:t>
            </a:r>
            <a:br>
              <a:rPr lang="es-ES" sz="1400" dirty="0"/>
            </a:br>
            <a:br>
              <a:rPr lang="es-ES" sz="1400" dirty="0"/>
            </a:br>
            <a:r>
              <a:rPr lang="es-ES" sz="1400" i="1" dirty="0">
                <a:solidFill>
                  <a:srgbClr val="60A0B0"/>
                </a:solidFill>
                <a:latin typeface="Courier"/>
              </a:rPr>
              <a:t># Especies de mas de un individuo</a:t>
            </a:r>
            <a:br>
              <a:rPr lang="es-ES" sz="1400" dirty="0"/>
            </a:br>
            <a:r>
              <a:rPr lang="es-ES" sz="1400" dirty="0" err="1">
                <a:latin typeface="Courier"/>
              </a:rPr>
              <a:t>sns.pairplot</a:t>
            </a:r>
            <a:r>
              <a:rPr lang="es-ES" sz="1400" dirty="0">
                <a:latin typeface="Courier"/>
              </a:rPr>
              <a:t>(</a:t>
            </a:r>
            <a:r>
              <a:rPr lang="es-ES" sz="1400" dirty="0" err="1">
                <a:latin typeface="Courier"/>
              </a:rPr>
              <a:t>species_df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 err="1">
                <a:latin typeface="Courier"/>
              </a:rPr>
              <a:t>hue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400" dirty="0" err="1">
                <a:solidFill>
                  <a:srgbClr val="4070A0"/>
                </a:solidFill>
                <a:latin typeface="Courier"/>
              </a:rPr>
              <a:t>classification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 err="1">
                <a:latin typeface="Courier"/>
              </a:rPr>
              <a:t>height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2.5</a:t>
            </a:r>
            <a:r>
              <a:rPr lang="es-ES" sz="1400" dirty="0">
                <a:latin typeface="Courier"/>
              </a:rPr>
              <a:t>)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;</a:t>
            </a:r>
            <a:br>
              <a:rPr lang="es-ES" sz="1400" dirty="0"/>
            </a:br>
            <a:br>
              <a:rPr lang="es-ES" sz="1400" dirty="0"/>
            </a:br>
            <a:r>
              <a:rPr lang="es-ES" sz="1400" dirty="0" err="1">
                <a:latin typeface="Courier"/>
              </a:rPr>
              <a:t>plt.gcf</a:t>
            </a:r>
            <a:r>
              <a:rPr lang="es-ES" sz="1400" dirty="0">
                <a:latin typeface="Courier"/>
              </a:rPr>
              <a:t>().</a:t>
            </a:r>
            <a:r>
              <a:rPr lang="es-ES" sz="1400" dirty="0" err="1">
                <a:latin typeface="Courier"/>
              </a:rPr>
              <a:t>subplots_adjust</a:t>
            </a:r>
            <a:r>
              <a:rPr lang="es-ES" sz="1400" dirty="0">
                <a:latin typeface="Courier"/>
              </a:rPr>
              <a:t>(top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0.95</a:t>
            </a:r>
            <a:r>
              <a:rPr lang="es-ES" sz="1400" dirty="0">
                <a:latin typeface="Courier"/>
              </a:rPr>
              <a:t>)</a:t>
            </a:r>
            <a:br>
              <a:rPr lang="es-ES" sz="1400" dirty="0"/>
            </a:br>
            <a:r>
              <a:rPr lang="es-ES" sz="1400" dirty="0" err="1">
                <a:latin typeface="Courier"/>
              </a:rPr>
              <a:t>plt.suptitle</a:t>
            </a:r>
            <a:r>
              <a:rPr lang="es-ES" sz="1400" dirty="0">
                <a:latin typeface="Courier"/>
              </a:rPr>
              <a:t>(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'Matriz de </a:t>
            </a:r>
            <a:r>
              <a:rPr lang="es-ES" sz="1400" dirty="0" err="1">
                <a:solidFill>
                  <a:srgbClr val="4070A0"/>
                </a:solidFill>
                <a:latin typeface="Courier"/>
              </a:rPr>
              <a:t>graficos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 de </a:t>
            </a:r>
            <a:r>
              <a:rPr lang="es-ES" sz="1400" dirty="0" err="1">
                <a:solidFill>
                  <a:srgbClr val="4070A0"/>
                </a:solidFill>
                <a:latin typeface="Courier"/>
              </a:rPr>
              <a:t>dispersion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 2 a 2'</a:t>
            </a:r>
            <a:r>
              <a:rPr lang="es-ES" sz="1400" dirty="0">
                <a:latin typeface="Courier"/>
              </a:rPr>
              <a:t>)</a:t>
            </a:r>
            <a:br>
              <a:rPr lang="es-ES" sz="1400" dirty="0"/>
            </a:br>
            <a:br>
              <a:rPr lang="es-ES" sz="1400" dirty="0"/>
            </a:br>
            <a:r>
              <a:rPr lang="es-ES" sz="1400" dirty="0" err="1">
                <a:latin typeface="Courier"/>
              </a:rPr>
              <a:t>plt.show</a:t>
            </a:r>
            <a:r>
              <a:rPr lang="es-ES" sz="1400" dirty="0">
                <a:latin typeface="Courier"/>
              </a:rPr>
              <a:t>()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id="2" name="Picture 1" descr="modulo1_tema4_Py_ppt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01800"/>
            <a:ext cx="40386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Librearia Seaborn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132343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3. COLECCIONES DE OBJETOS Y CONTROL DE FLUJO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3. Colecciones de objetos. Tipos básicos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030222"/>
              </p:ext>
            </p:extLst>
          </p:nvPr>
        </p:nvGraphicFramePr>
        <p:xfrm>
          <a:off x="457200" y="2489052"/>
          <a:ext cx="4038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Constructores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Tipo de dato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x = “Hola Mundo”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 dirty="0"/>
                        <a:t>x = str(“Hello World”)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x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x = int(20)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x = 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x = float(20.5)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x =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/>
                        <a:t>x = bool(5)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r>
              <a:rPr lang="es-ES" sz="1600" dirty="0"/>
              <a:t>Para saber el tipo del objeto utiliza type()</a:t>
            </a:r>
          </a:p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r>
              <a:rPr lang="es-ES" sz="1600" dirty="0"/>
              <a:t>Operaciones con booleanos: </a:t>
            </a:r>
            <a:r>
              <a:rPr lang="es-ES" sz="1600" dirty="0">
                <a:latin typeface="Courier"/>
              </a:rPr>
              <a:t>and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or</a:t>
            </a:r>
            <a:r>
              <a:rPr lang="es-ES" sz="1600" dirty="0"/>
              <a:t> y </a:t>
            </a:r>
            <a:r>
              <a:rPr lang="es-ES" sz="1600" dirty="0">
                <a:latin typeface="Courier"/>
              </a:rPr>
              <a:t>not</a:t>
            </a:r>
          </a:p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r>
              <a:rPr lang="es-ES" sz="1600" dirty="0"/>
              <a:t>Comparadores booleanos: </a:t>
            </a:r>
            <a:r>
              <a:rPr lang="es-ES" sz="1600" dirty="0">
                <a:latin typeface="Courier"/>
              </a:rPr>
              <a:t>&lt;</a:t>
            </a:r>
            <a:r>
              <a:rPr lang="es-ES" sz="1600" dirty="0"/>
              <a:t>, </a:t>
            </a:r>
            <a:r>
              <a:rPr lang="es-ES" sz="1600" dirty="0">
                <a:latin typeface="Courier"/>
              </a:rPr>
              <a:t>&lt;=</a:t>
            </a:r>
            <a:r>
              <a:rPr lang="es-ES" sz="1600" dirty="0"/>
              <a:t>, </a:t>
            </a:r>
            <a:r>
              <a:rPr lang="es-ES" sz="1600" dirty="0">
                <a:latin typeface="Courier"/>
              </a:rPr>
              <a:t>&gt;</a:t>
            </a:r>
            <a:r>
              <a:rPr lang="es-ES" sz="1600" dirty="0"/>
              <a:t>, </a:t>
            </a:r>
            <a:r>
              <a:rPr lang="es-ES" sz="1600" dirty="0">
                <a:latin typeface="Courier"/>
              </a:rPr>
              <a:t>&gt;=</a:t>
            </a:r>
            <a:r>
              <a:rPr lang="es-ES" sz="1600" dirty="0"/>
              <a:t>, </a:t>
            </a:r>
            <a:r>
              <a:rPr lang="es-ES" sz="1600" dirty="0">
                <a:latin typeface="Courier"/>
              </a:rPr>
              <a:t>==</a:t>
            </a:r>
            <a:r>
              <a:rPr lang="es-ES" sz="1600" dirty="0"/>
              <a:t> y </a:t>
            </a:r>
            <a:r>
              <a:rPr lang="es-ES" sz="1600" dirty="0">
                <a:latin typeface="Courier"/>
              </a:rPr>
              <a:t>!=</a:t>
            </a:r>
          </a:p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r>
              <a:rPr lang="es-ES" sz="1600" dirty="0"/>
              <a:t>Casting: </a:t>
            </a:r>
            <a:r>
              <a:rPr lang="es-ES" sz="1600" dirty="0">
                <a:latin typeface="Courier"/>
              </a:rPr>
              <a:t>str</a:t>
            </a:r>
            <a:r>
              <a:rPr lang="es-ES" sz="1600" dirty="0"/>
              <a:t>, </a:t>
            </a:r>
            <a:r>
              <a:rPr lang="es-ES" sz="1600" dirty="0">
                <a:latin typeface="Courier"/>
              </a:rPr>
              <a:t>int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float</a:t>
            </a:r>
            <a:r>
              <a:rPr lang="es-ES" sz="1600" dirty="0"/>
              <a:t> y </a:t>
            </a:r>
            <a:r>
              <a:rPr lang="es-ES" sz="1600" dirty="0" err="1">
                <a:latin typeface="Courier"/>
              </a:rPr>
              <a:t>bool</a:t>
            </a:r>
            <a:r>
              <a:rPr lang="es-ES" sz="16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3. Colecciones de objetos. Listas, texto, tuplas y rangos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400" i="1" dirty="0">
                <a:solidFill>
                  <a:srgbClr val="60A0B0"/>
                </a:solidFill>
                <a:latin typeface="Courier"/>
              </a:rPr>
              <a:t># Listas</a:t>
            </a:r>
            <a:br>
              <a:rPr lang="es-ES" sz="1400" dirty="0"/>
            </a:br>
            <a:r>
              <a:rPr lang="es-ES" sz="1400" dirty="0">
                <a:latin typeface="Courier"/>
              </a:rPr>
              <a:t>lista1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400" dirty="0">
                <a:latin typeface="Courier"/>
              </a:rPr>
              <a:t> [</a:t>
            </a:r>
            <a:r>
              <a:rPr lang="es-ES" sz="1400" dirty="0">
                <a:solidFill>
                  <a:srgbClr val="19177C"/>
                </a:solidFill>
                <a:latin typeface="Courier"/>
              </a:rPr>
              <a:t>True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'Texto'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3.1416</a:t>
            </a:r>
            <a:r>
              <a:rPr lang="es-ES" sz="1400" dirty="0">
                <a:latin typeface="Courier"/>
              </a:rPr>
              <a:t>]</a:t>
            </a:r>
            <a:br>
              <a:rPr lang="es-ES" sz="1400" dirty="0"/>
            </a:br>
            <a:r>
              <a:rPr lang="es-ES" sz="1400" dirty="0">
                <a:latin typeface="Courier"/>
              </a:rPr>
              <a:t>len(lista1)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3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[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400" dirty="0">
                <a:latin typeface="Courier"/>
              </a:rPr>
              <a:t>]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400" dirty="0">
                <a:latin typeface="Courier"/>
              </a:rPr>
              <a:t> [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400" dirty="0"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[1, 2, 3, 4, 5, 6]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[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400" dirty="0">
                <a:latin typeface="Courier"/>
              </a:rPr>
              <a:t>]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</a:t>
            </a:r>
            <a:br>
              <a:rPr lang="es-ES" sz="1400" dirty="0"/>
            </a:br>
            <a:r>
              <a:rPr lang="es-ES" sz="1400" i="1" dirty="0">
                <a:solidFill>
                  <a:srgbClr val="60A0B0"/>
                </a:solidFill>
                <a:latin typeface="Courier"/>
              </a:rPr>
              <a:t>#'Texto' in lista1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[1, 2, 3, 1, 2, 3]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max</a:t>
            </a:r>
            <a:r>
              <a:rPr lang="es-ES" sz="1400" dirty="0">
                <a:latin typeface="Courier"/>
              </a:rPr>
              <a:t>([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7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400" dirty="0">
                <a:latin typeface="Courier"/>
              </a:rPr>
              <a:t>])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7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len(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400" dirty="0" err="1">
                <a:solidFill>
                  <a:srgbClr val="4070A0"/>
                </a:solidFill>
                <a:latin typeface="Courier"/>
              </a:rPr>
              <a:t>abcd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'</a:t>
            </a:r>
            <a:r>
              <a:rPr lang="es-ES" sz="1400" dirty="0">
                <a:latin typeface="Courier"/>
              </a:rPr>
              <a:t>)  </a:t>
            </a:r>
            <a:r>
              <a:rPr lang="es-ES" sz="1400" i="1" dirty="0">
                <a:solidFill>
                  <a:srgbClr val="60A0B0"/>
                </a:solidFill>
                <a:latin typeface="Courier"/>
              </a:rPr>
              <a:t># Texto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4</a:t>
            </a:r>
          </a:p>
          <a:p>
            <a:pPr marL="0" lvl="0" indent="0">
              <a:buNone/>
            </a:pPr>
            <a:r>
              <a:rPr lang="es-ES" sz="1400" i="1" dirty="0">
                <a:solidFill>
                  <a:srgbClr val="60A0B0"/>
                </a:solidFill>
                <a:latin typeface="Courier"/>
              </a:rPr>
              <a:t>"ab"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"cd"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'</a:t>
            </a:r>
            <a:r>
              <a:rPr lang="es-ES" sz="1400" dirty="0" err="1">
                <a:latin typeface="Courier"/>
              </a:rPr>
              <a:t>abcd</a:t>
            </a:r>
            <a:r>
              <a:rPr lang="es-ES" sz="1400" dirty="0">
                <a:latin typeface="Courier"/>
              </a:rPr>
              <a:t>'</a:t>
            </a:r>
          </a:p>
          <a:p>
            <a:pPr marL="0" lvl="0" indent="0">
              <a:buNone/>
            </a:pPr>
            <a:r>
              <a:rPr lang="es-ES" sz="1400" i="1" dirty="0">
                <a:solidFill>
                  <a:srgbClr val="60A0B0"/>
                </a:solidFill>
                <a:latin typeface="Courier"/>
              </a:rPr>
              <a:t>"</a:t>
            </a:r>
            <a:r>
              <a:rPr lang="es-ES" sz="1400" i="1" dirty="0" err="1">
                <a:solidFill>
                  <a:srgbClr val="60A0B0"/>
                </a:solidFill>
                <a:latin typeface="Courier"/>
              </a:rPr>
              <a:t>abc</a:t>
            </a:r>
            <a:r>
              <a:rPr lang="es-ES" sz="1400" i="1" dirty="0">
                <a:solidFill>
                  <a:srgbClr val="60A0B0"/>
                </a:solidFill>
                <a:latin typeface="Courier"/>
              </a:rPr>
              <a:t>"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'</a:t>
            </a:r>
            <a:r>
              <a:rPr lang="es-ES" sz="1400" dirty="0" err="1">
                <a:latin typeface="Courier"/>
              </a:rPr>
              <a:t>abcabc</a:t>
            </a:r>
            <a:r>
              <a:rPr lang="es-ES" sz="1400" dirty="0">
                <a:latin typeface="Courier"/>
              </a:rPr>
              <a:t>'</a:t>
            </a:r>
          </a:p>
          <a:p>
            <a:pPr marL="0" lvl="0" indent="0">
              <a:buNone/>
            </a:pPr>
            <a:r>
              <a:rPr lang="es-ES" sz="1400" i="1" dirty="0">
                <a:solidFill>
                  <a:srgbClr val="60A0B0"/>
                </a:solidFill>
                <a:latin typeface="Courier"/>
              </a:rPr>
              <a:t>' '</a:t>
            </a:r>
            <a:r>
              <a:rPr lang="es-ES" sz="1400" dirty="0">
                <a:latin typeface="Courier"/>
              </a:rPr>
              <a:t>.join([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400" dirty="0" err="1">
                <a:solidFill>
                  <a:srgbClr val="4070A0"/>
                </a:solidFill>
                <a:latin typeface="Courier"/>
              </a:rPr>
              <a:t>Soy"</a:t>
            </a:r>
            <a:r>
              <a:rPr lang="es-ES" sz="1400" dirty="0" err="1">
                <a:latin typeface="Courier"/>
              </a:rPr>
              <a:t>,</a:t>
            </a:r>
            <a:r>
              <a:rPr lang="es-ES" sz="1400" dirty="0" err="1">
                <a:solidFill>
                  <a:srgbClr val="4070A0"/>
                </a:solidFill>
                <a:latin typeface="Courier"/>
              </a:rPr>
              <a:t>"texto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400" dirty="0">
                <a:latin typeface="Courier"/>
              </a:rPr>
              <a:t>])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'Soy texto'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400" i="1" dirty="0">
                <a:solidFill>
                  <a:srgbClr val="60A0B0"/>
                </a:solidFill>
                <a:latin typeface="Courier"/>
              </a:rPr>
              <a:t># Tuplas</a:t>
            </a:r>
            <a:br>
              <a:rPr lang="es-ES" sz="1400" dirty="0"/>
            </a:br>
            <a:r>
              <a:rPr lang="es-ES" sz="1400" dirty="0">
                <a:latin typeface="Courier"/>
              </a:rPr>
              <a:t>a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400" dirty="0">
                <a:latin typeface="Courier"/>
              </a:rPr>
              <a:t> (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400" dirty="0">
                <a:latin typeface="Courier"/>
              </a:rPr>
              <a:t>)</a:t>
            </a:r>
            <a:br>
              <a:rPr lang="es-ES" sz="1400" dirty="0"/>
            </a:br>
            <a:r>
              <a:rPr lang="es-ES" sz="1400" dirty="0">
                <a:latin typeface="Courier"/>
              </a:rPr>
              <a:t>a, b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6</a:t>
            </a:r>
            <a:br>
              <a:rPr lang="es-ES" sz="1400" dirty="0"/>
            </a:br>
            <a:br>
              <a:rPr lang="es-ES" sz="1400" dirty="0"/>
            </a:br>
            <a:r>
              <a:rPr lang="es-ES" sz="1400" i="1" dirty="0">
                <a:solidFill>
                  <a:srgbClr val="60A0B0"/>
                </a:solidFill>
                <a:latin typeface="Courier"/>
              </a:rPr>
              <a:t># Rangos</a:t>
            </a:r>
            <a:br>
              <a:rPr lang="es-ES" sz="1400" dirty="0"/>
            </a:br>
            <a:r>
              <a:rPr lang="es-ES" sz="1400" dirty="0" err="1">
                <a:latin typeface="Courier"/>
              </a:rPr>
              <a:t>range</a:t>
            </a:r>
            <a:r>
              <a:rPr lang="es-ES" sz="1400" dirty="0">
                <a:latin typeface="Courier"/>
              </a:rPr>
              <a:t>(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4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</a:t>
            </a:r>
            <a:r>
              <a:rPr lang="es-ES" sz="1400" dirty="0" err="1">
                <a:latin typeface="Courier"/>
              </a:rPr>
              <a:t>range</a:t>
            </a:r>
            <a:r>
              <a:rPr lang="es-ES" sz="1400" dirty="0">
                <a:latin typeface="Courier"/>
              </a:rPr>
              <a:t>(3, 6)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a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400" dirty="0">
                <a:latin typeface="Courier"/>
              </a:rPr>
              <a:t> {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'uno'</a:t>
            </a:r>
            <a:r>
              <a:rPr lang="es-ES" sz="1400" dirty="0">
                <a:latin typeface="Courier"/>
              </a:rPr>
              <a:t>: 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'dos'</a:t>
            </a:r>
            <a:r>
              <a:rPr lang="es-ES" sz="1400" dirty="0">
                <a:latin typeface="Courier"/>
              </a:rPr>
              <a:t>: 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400" dirty="0">
                <a:latin typeface="Courier"/>
              </a:rPr>
              <a:t>} </a:t>
            </a:r>
            <a:r>
              <a:rPr lang="es-ES" sz="1400" i="1" dirty="0">
                <a:solidFill>
                  <a:srgbClr val="60A0B0"/>
                </a:solidFill>
                <a:latin typeface="Courier"/>
              </a:rPr>
              <a:t># Diccionarios</a:t>
            </a:r>
            <a:br>
              <a:rPr lang="es-ES" sz="1400" dirty="0"/>
            </a:br>
            <a:r>
              <a:rPr lang="es-ES" sz="1400" dirty="0">
                <a:latin typeface="Courier"/>
              </a:rPr>
              <a:t>a[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"uno"</a:t>
            </a:r>
            <a:r>
              <a:rPr lang="es-ES" sz="1400" dirty="0"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1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a.keys</a:t>
            </a:r>
            <a:r>
              <a:rPr lang="es-ES" sz="14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</a:t>
            </a:r>
            <a:r>
              <a:rPr lang="es-ES" sz="1400" dirty="0" err="1">
                <a:latin typeface="Courier"/>
              </a:rPr>
              <a:t>dict_keys</a:t>
            </a:r>
            <a:r>
              <a:rPr lang="es-ES" sz="1400" dirty="0">
                <a:latin typeface="Courier"/>
              </a:rPr>
              <a:t>(['uno', 'dos'])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a.items</a:t>
            </a:r>
            <a:r>
              <a:rPr lang="es-ES" sz="14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</a:t>
            </a:r>
            <a:r>
              <a:rPr lang="es-ES" sz="1400" dirty="0" err="1">
                <a:latin typeface="Courier"/>
              </a:rPr>
              <a:t>dict_items</a:t>
            </a:r>
            <a:r>
              <a:rPr lang="es-ES" sz="1400" dirty="0">
                <a:latin typeface="Courier"/>
              </a:rPr>
              <a:t>([('uno', 1), ('dos', 2)])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3. Colecciones de objetos. Filtros, List comprehension y Math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500" i="1" dirty="0">
                <a:solidFill>
                  <a:srgbClr val="60A0B0"/>
                </a:solidFill>
                <a:latin typeface="Courier"/>
              </a:rPr>
              <a:t># Filtros</a:t>
            </a:r>
            <a:br>
              <a:rPr lang="es-ES" sz="1500" dirty="0"/>
            </a:br>
            <a:r>
              <a:rPr lang="es-ES" sz="1500" dirty="0">
                <a:latin typeface="Courier"/>
              </a:rPr>
              <a:t>a </a:t>
            </a:r>
            <a:r>
              <a:rPr lang="es-ES" sz="15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500" dirty="0">
                <a:latin typeface="Courier"/>
              </a:rPr>
              <a:t> [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7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9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500" dirty="0">
                <a:latin typeface="Courier"/>
              </a:rPr>
              <a:t>]</a:t>
            </a:r>
            <a:br>
              <a:rPr lang="es-ES" sz="1500" dirty="0"/>
            </a:br>
            <a:r>
              <a:rPr lang="es-ES" sz="1500" dirty="0">
                <a:latin typeface="Courier"/>
              </a:rPr>
              <a:t>a[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500" dirty="0"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3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a[</a:t>
            </a:r>
            <a:r>
              <a:rPr lang="es-ES" sz="15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500" dirty="0"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8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a[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500" dirty="0">
                <a:latin typeface="Courier"/>
              </a:rPr>
              <a:t>: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500" dirty="0"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[7, 2, 9, 2]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a[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500" dirty="0">
                <a:latin typeface="Courier"/>
              </a:rPr>
              <a:t>: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500" dirty="0">
                <a:latin typeface="Courier"/>
              </a:rPr>
              <a:t>: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500" dirty="0"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[7, 9]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a[: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s-ES" sz="1500" dirty="0"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[3, 7, 2, 9]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a </a:t>
            </a:r>
            <a:r>
              <a:rPr lang="es-ES" sz="15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500" dirty="0">
                <a:latin typeface="Courier"/>
              </a:rPr>
              <a:t> </a:t>
            </a:r>
            <a:r>
              <a:rPr lang="es-ES" sz="1500" dirty="0">
                <a:solidFill>
                  <a:srgbClr val="4070A0"/>
                </a:solidFill>
                <a:latin typeface="Courier"/>
              </a:rPr>
              <a:t>"no soy una lista"</a:t>
            </a:r>
            <a:br>
              <a:rPr lang="es-ES" sz="1500" dirty="0"/>
            </a:br>
            <a:r>
              <a:rPr lang="es-ES" sz="1500" dirty="0">
                <a:latin typeface="Courier"/>
              </a:rPr>
              <a:t>a[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500" dirty="0">
                <a:latin typeface="Courier"/>
              </a:rPr>
              <a:t>:]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'soy una lista'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s-ES" sz="15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500" i="1" dirty="0" err="1">
                <a:solidFill>
                  <a:srgbClr val="60A0B0"/>
                </a:solidFill>
                <a:latin typeface="Courier"/>
              </a:rPr>
              <a:t>List</a:t>
            </a:r>
            <a:r>
              <a:rPr lang="es-ES" sz="15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sz="1500" i="1" dirty="0" err="1">
                <a:solidFill>
                  <a:srgbClr val="60A0B0"/>
                </a:solidFill>
                <a:latin typeface="Courier"/>
              </a:rPr>
              <a:t>Comprehension</a:t>
            </a:r>
            <a:br>
              <a:rPr lang="es-ES" sz="1500" dirty="0"/>
            </a:br>
            <a:r>
              <a:rPr lang="es-ES" sz="1500" dirty="0">
                <a:latin typeface="Courier"/>
              </a:rPr>
              <a:t>a </a:t>
            </a:r>
            <a:r>
              <a:rPr lang="es-ES" sz="15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500" dirty="0">
                <a:latin typeface="Courier"/>
              </a:rPr>
              <a:t> [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500" dirty="0">
                <a:latin typeface="Courier"/>
              </a:rPr>
              <a:t>]</a:t>
            </a:r>
            <a:br>
              <a:rPr lang="es-ES" sz="1500" dirty="0"/>
            </a:br>
            <a:r>
              <a:rPr lang="es-ES" sz="1500" dirty="0">
                <a:latin typeface="Courier"/>
              </a:rPr>
              <a:t>b </a:t>
            </a:r>
            <a:r>
              <a:rPr lang="es-ES" sz="15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500" dirty="0">
                <a:latin typeface="Courier"/>
              </a:rPr>
              <a:t> [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500" dirty="0">
                <a:latin typeface="Courier"/>
              </a:rPr>
              <a:t> </a:t>
            </a:r>
            <a:r>
              <a:rPr lang="es-ES" sz="1500" dirty="0">
                <a:solidFill>
                  <a:srgbClr val="666666"/>
                </a:solidFill>
                <a:latin typeface="Courier"/>
              </a:rPr>
              <a:t>/</a:t>
            </a:r>
            <a:r>
              <a:rPr lang="es-ES" sz="1500" dirty="0">
                <a:latin typeface="Courier"/>
              </a:rPr>
              <a:t> x </a:t>
            </a:r>
            <a:r>
              <a:rPr lang="es-ES" sz="1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s-ES" sz="1500" dirty="0">
                <a:latin typeface="Courier"/>
              </a:rPr>
              <a:t> x </a:t>
            </a:r>
            <a:r>
              <a:rPr lang="es-ES" sz="1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s-ES" sz="1500" dirty="0">
                <a:latin typeface="Courier"/>
              </a:rPr>
              <a:t> a </a:t>
            </a:r>
            <a:r>
              <a:rPr lang="es-ES" sz="15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s-ES" sz="1500" dirty="0">
                <a:latin typeface="Courier"/>
              </a:rPr>
              <a:t> x </a:t>
            </a:r>
            <a:r>
              <a:rPr lang="es-ES" sz="1500" dirty="0">
                <a:solidFill>
                  <a:srgbClr val="666666"/>
                </a:solidFill>
                <a:latin typeface="Courier"/>
              </a:rPr>
              <a:t>!=</a:t>
            </a:r>
            <a:r>
              <a:rPr lang="es-ES" sz="1500" dirty="0">
                <a:latin typeface="Courier"/>
              </a:rPr>
              <a:t> 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500" dirty="0">
                <a:latin typeface="Courier"/>
              </a:rPr>
              <a:t>]</a:t>
            </a:r>
            <a:br>
              <a:rPr lang="es-ES" sz="1500" dirty="0"/>
            </a:br>
            <a:r>
              <a:rPr lang="es-ES" sz="1500" dirty="0">
                <a:latin typeface="Courier"/>
              </a:rPr>
              <a:t>b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[1.0, 0.5, 0.3333333333333333, 0.25]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a </a:t>
            </a:r>
            <a:r>
              <a:rPr lang="es-ES" sz="15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500" dirty="0">
                <a:latin typeface="Courier"/>
              </a:rPr>
              <a:t> {</a:t>
            </a:r>
            <a:r>
              <a:rPr lang="es-ES" sz="1500" dirty="0">
                <a:solidFill>
                  <a:srgbClr val="4070A0"/>
                </a:solidFill>
                <a:latin typeface="Courier"/>
              </a:rPr>
              <a:t>'uno'</a:t>
            </a:r>
            <a:r>
              <a:rPr lang="es-ES" sz="1500" dirty="0">
                <a:latin typeface="Courier"/>
              </a:rPr>
              <a:t>: 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500" dirty="0">
                <a:latin typeface="Courier"/>
              </a:rPr>
              <a:t>, </a:t>
            </a:r>
            <a:r>
              <a:rPr lang="es-ES" sz="1500" dirty="0">
                <a:solidFill>
                  <a:srgbClr val="4070A0"/>
                </a:solidFill>
                <a:latin typeface="Courier"/>
              </a:rPr>
              <a:t>'dos'</a:t>
            </a:r>
            <a:r>
              <a:rPr lang="es-ES" sz="1500" dirty="0">
                <a:latin typeface="Courier"/>
              </a:rPr>
              <a:t>: 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500" dirty="0">
                <a:latin typeface="Courier"/>
              </a:rPr>
              <a:t>, </a:t>
            </a:r>
            <a:r>
              <a:rPr lang="es-ES" sz="1500" dirty="0">
                <a:solidFill>
                  <a:srgbClr val="4070A0"/>
                </a:solidFill>
                <a:latin typeface="Courier"/>
              </a:rPr>
              <a:t>'tres'</a:t>
            </a:r>
            <a:r>
              <a:rPr lang="es-ES" sz="1500" dirty="0">
                <a:latin typeface="Courier"/>
              </a:rPr>
              <a:t>: 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500" dirty="0">
                <a:latin typeface="Courier"/>
              </a:rPr>
              <a:t>}</a:t>
            </a:r>
            <a:br>
              <a:rPr lang="es-ES" sz="1500" dirty="0"/>
            </a:br>
            <a:r>
              <a:rPr lang="es-ES" sz="1500" dirty="0">
                <a:latin typeface="Courier"/>
              </a:rPr>
              <a:t>b </a:t>
            </a:r>
            <a:r>
              <a:rPr lang="es-ES" sz="15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500" dirty="0">
                <a:latin typeface="Courier"/>
              </a:rPr>
              <a:t> {k: v</a:t>
            </a:r>
            <a:r>
              <a:rPr lang="es-ES" sz="15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s-ES" sz="1500" dirty="0">
                <a:latin typeface="Courier"/>
              </a:rPr>
              <a:t>v </a:t>
            </a:r>
            <a:r>
              <a:rPr lang="es-ES" sz="1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s-ES" sz="1500" dirty="0">
                <a:latin typeface="Courier"/>
              </a:rPr>
              <a:t> </a:t>
            </a:r>
            <a:r>
              <a:rPr lang="es-ES" sz="1500" dirty="0" err="1">
                <a:latin typeface="Courier"/>
              </a:rPr>
              <a:t>k,v</a:t>
            </a:r>
            <a:r>
              <a:rPr lang="es-ES" sz="1500" dirty="0">
                <a:latin typeface="Courier"/>
              </a:rPr>
              <a:t> </a:t>
            </a:r>
            <a:r>
              <a:rPr lang="es-ES" sz="1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s-ES" sz="1500" dirty="0">
                <a:latin typeface="Courier"/>
              </a:rPr>
              <a:t> </a:t>
            </a:r>
            <a:r>
              <a:rPr lang="es-ES" sz="1500" dirty="0" err="1">
                <a:latin typeface="Courier"/>
              </a:rPr>
              <a:t>a.items</a:t>
            </a:r>
            <a:r>
              <a:rPr lang="es-ES" sz="1500" dirty="0">
                <a:latin typeface="Courier"/>
              </a:rPr>
              <a:t>()}</a:t>
            </a:r>
            <a:br>
              <a:rPr lang="es-ES" sz="1500" dirty="0"/>
            </a:br>
            <a:r>
              <a:rPr lang="es-ES" sz="1500" dirty="0">
                <a:latin typeface="Courier"/>
              </a:rPr>
              <a:t>b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{'uno': 1, 'dos': 4, 'tres': 9}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import </a:t>
            </a:r>
            <a:r>
              <a:rPr lang="es-ES" sz="1500" dirty="0" err="1">
                <a:latin typeface="Courier"/>
              </a:rPr>
              <a:t>math</a:t>
            </a:r>
            <a:br>
              <a:rPr lang="es-ES" sz="1500" dirty="0"/>
            </a:br>
            <a:br>
              <a:rPr lang="es-ES" sz="1500" dirty="0"/>
            </a:br>
            <a:r>
              <a:rPr lang="es-ES" sz="1500" dirty="0" err="1">
                <a:latin typeface="Courier"/>
              </a:rPr>
              <a:t>math.pi</a:t>
            </a:r>
            <a:endParaRPr lang="es-ES" sz="1500" dirty="0">
              <a:latin typeface="Courier"/>
            </a:endParaRP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3.141592653589793</a:t>
            </a:r>
          </a:p>
          <a:p>
            <a:pPr marL="0" lvl="0" indent="0">
              <a:buNone/>
            </a:pPr>
            <a:r>
              <a:rPr lang="es-ES" sz="1500" dirty="0" err="1">
                <a:latin typeface="Courier"/>
              </a:rPr>
              <a:t>math.sqrt</a:t>
            </a:r>
            <a:r>
              <a:rPr lang="es-ES" sz="1500" dirty="0">
                <a:latin typeface="Courier"/>
              </a:rPr>
              <a:t>(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5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1.4142135623730951</a:t>
            </a:r>
          </a:p>
          <a:p>
            <a:pPr marL="0" lvl="0" indent="0">
              <a:buNone/>
            </a:pPr>
            <a:endParaRPr lang="es-ES" sz="1500" dirty="0"/>
          </a:p>
          <a:p>
            <a:pPr marL="0" lvl="0" indent="0">
              <a:buNone/>
            </a:pPr>
            <a:r>
              <a:rPr lang="es-ES" sz="1500" dirty="0"/>
              <a:t>Ver </a:t>
            </a:r>
            <a:r>
              <a:rPr lang="es-ES" sz="1500" dirty="0">
                <a:hlinkClick r:id="rId2"/>
              </a:rPr>
              <a:t>funciones </a:t>
            </a:r>
            <a:r>
              <a:rPr lang="es-ES" sz="1500" dirty="0" err="1">
                <a:hlinkClick r:id="rId2"/>
              </a:rPr>
              <a:t>math</a:t>
            </a:r>
            <a:r>
              <a:rPr lang="es-ES" sz="1500" dirty="0"/>
              <a:t>: log, log10, </a:t>
            </a:r>
            <a:r>
              <a:rPr lang="es-ES" sz="1500" dirty="0" err="1"/>
              <a:t>exp</a:t>
            </a:r>
            <a:r>
              <a:rPr lang="es-ES" sz="1500" dirty="0"/>
              <a:t>, </a:t>
            </a:r>
            <a:r>
              <a:rPr lang="es-ES" sz="1500" dirty="0" err="1"/>
              <a:t>pow</a:t>
            </a:r>
            <a:r>
              <a:rPr lang="es-ES" sz="1500" dirty="0"/>
              <a:t>, cos, </a:t>
            </a:r>
            <a:r>
              <a:rPr lang="es-ES" sz="1500" dirty="0" err="1"/>
              <a:t>floor</a:t>
            </a:r>
            <a:r>
              <a:rPr lang="es-ES" sz="1500" dirty="0"/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t>Bienvenido Padawan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3. Numpy. Ufunc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b_np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 err="1">
                <a:latin typeface="Courier"/>
              </a:rPr>
              <a:t>np.array</a:t>
            </a:r>
            <a:r>
              <a:rPr lang="es-ES" sz="1400" dirty="0">
                <a:latin typeface="Courier"/>
              </a:rPr>
              <a:t>([</a:t>
            </a:r>
            <a:r>
              <a:rPr lang="es-ES" sz="1400" dirty="0">
                <a:solidFill>
                  <a:srgbClr val="19177C"/>
                </a:solidFill>
                <a:latin typeface="Courier"/>
              </a:rPr>
              <a:t>True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>
                <a:solidFill>
                  <a:srgbClr val="19177C"/>
                </a:solidFill>
                <a:latin typeface="Courier"/>
              </a:rPr>
              <a:t>False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>
                <a:solidFill>
                  <a:srgbClr val="19177C"/>
                </a:solidFill>
                <a:latin typeface="Courier"/>
              </a:rPr>
              <a:t>False</a:t>
            </a:r>
            <a:r>
              <a:rPr lang="es-ES" sz="1400" dirty="0">
                <a:latin typeface="Courier"/>
              </a:rPr>
              <a:t>]) </a:t>
            </a:r>
            <a:r>
              <a:rPr lang="es-ES" sz="1400" i="1" dirty="0">
                <a:solidFill>
                  <a:srgbClr val="60A0B0"/>
                </a:solidFill>
                <a:latin typeface="Courier"/>
              </a:rPr>
              <a:t># booleano</a:t>
            </a:r>
            <a:br>
              <a:rPr lang="es-ES" sz="1400" dirty="0"/>
            </a:br>
            <a:r>
              <a:rPr lang="es-ES" sz="1400" dirty="0" err="1">
                <a:latin typeface="Courier"/>
              </a:rPr>
              <a:t>s_np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 err="1">
                <a:latin typeface="Courier"/>
              </a:rPr>
              <a:t>np.array</a:t>
            </a:r>
            <a:r>
              <a:rPr lang="es-ES" sz="1400" dirty="0">
                <a:latin typeface="Courier"/>
              </a:rPr>
              <a:t>([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'f'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'h'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>
                <a:solidFill>
                  <a:srgbClr val="4070A0"/>
                </a:solidFill>
                <a:latin typeface="Courier"/>
              </a:rPr>
              <a:t>'j'</a:t>
            </a:r>
            <a:r>
              <a:rPr lang="es-ES" sz="1400" dirty="0">
                <a:latin typeface="Courier"/>
              </a:rPr>
              <a:t>]) </a:t>
            </a:r>
            <a:r>
              <a:rPr lang="es-ES" sz="1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400" i="1" dirty="0" err="1">
                <a:solidFill>
                  <a:srgbClr val="60A0B0"/>
                </a:solidFill>
                <a:latin typeface="Courier"/>
              </a:rPr>
              <a:t>string</a:t>
            </a:r>
            <a:br>
              <a:rPr lang="es-ES" sz="1400" dirty="0"/>
            </a:br>
            <a:r>
              <a:rPr lang="es-ES" sz="1400" dirty="0" err="1">
                <a:latin typeface="Courier"/>
              </a:rPr>
              <a:t>i_np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 err="1">
                <a:latin typeface="Courier"/>
              </a:rPr>
              <a:t>np.array</a:t>
            </a:r>
            <a:r>
              <a:rPr lang="es-ES" sz="1400" dirty="0">
                <a:latin typeface="Courier"/>
              </a:rPr>
              <a:t>(</a:t>
            </a:r>
            <a:r>
              <a:rPr lang="es-ES" sz="1400" dirty="0" err="1">
                <a:latin typeface="Courier"/>
              </a:rPr>
              <a:t>range</a:t>
            </a:r>
            <a:r>
              <a:rPr lang="es-ES" sz="1400" dirty="0">
                <a:latin typeface="Courier"/>
              </a:rPr>
              <a:t>(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400" dirty="0">
                <a:latin typeface="Courier"/>
              </a:rPr>
              <a:t>)) </a:t>
            </a:r>
            <a:r>
              <a:rPr lang="es-ES" sz="1400" i="1" dirty="0">
                <a:solidFill>
                  <a:srgbClr val="60A0B0"/>
                </a:solidFill>
                <a:latin typeface="Courier"/>
              </a:rPr>
              <a:t># entero</a:t>
            </a:r>
            <a:br>
              <a:rPr lang="es-ES" sz="1400" dirty="0"/>
            </a:br>
            <a:r>
              <a:rPr lang="es-ES" sz="1400" dirty="0" err="1">
                <a:latin typeface="Courier"/>
              </a:rPr>
              <a:t>f_np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 err="1">
                <a:latin typeface="Courier"/>
              </a:rPr>
              <a:t>np.array</a:t>
            </a:r>
            <a:r>
              <a:rPr lang="es-ES" sz="1400" dirty="0">
                <a:latin typeface="Courier"/>
              </a:rPr>
              <a:t>([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2.4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1.5</a:t>
            </a:r>
            <a:r>
              <a:rPr lang="es-ES" sz="1400" dirty="0">
                <a:latin typeface="Courier"/>
              </a:rPr>
              <a:t>, 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3.0</a:t>
            </a:r>
            <a:r>
              <a:rPr lang="es-ES" sz="1400" dirty="0">
                <a:latin typeface="Courier"/>
              </a:rPr>
              <a:t>]) </a:t>
            </a:r>
            <a:r>
              <a:rPr lang="es-ES" sz="1400" i="1" dirty="0">
                <a:solidFill>
                  <a:srgbClr val="60A0B0"/>
                </a:solidFill>
                <a:latin typeface="Courier"/>
              </a:rPr>
              <a:t># coma flotante</a:t>
            </a:r>
            <a:br>
              <a:rPr lang="es-ES" sz="1400" dirty="0"/>
            </a:br>
            <a:br>
              <a:rPr lang="es-ES" sz="1400" dirty="0"/>
            </a:br>
            <a:r>
              <a:rPr lang="es-ES" sz="1400" dirty="0" err="1">
                <a:latin typeface="Courier"/>
              </a:rPr>
              <a:t>i_np.astype</a:t>
            </a:r>
            <a:r>
              <a:rPr lang="es-ES" sz="1400" dirty="0">
                <a:latin typeface="Courier"/>
              </a:rPr>
              <a:t>(str) </a:t>
            </a:r>
            <a:r>
              <a:rPr lang="es-ES" sz="1400" i="1" dirty="0">
                <a:solidFill>
                  <a:srgbClr val="60A0B0"/>
                </a:solidFill>
                <a:latin typeface="Courier"/>
              </a:rPr>
              <a:t># casting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array(['0', '1', '2'], dtype='&lt;U11’)</a:t>
            </a:r>
          </a:p>
          <a:p>
            <a:pPr marL="0" lvl="0" indent="0">
              <a:buNone/>
            </a:pPr>
            <a:endParaRPr lang="es-ES" sz="1400" dirty="0">
              <a:latin typeface="Courier"/>
            </a:endParaRP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np.array</a:t>
            </a:r>
            <a:r>
              <a:rPr lang="es-ES" sz="1400" dirty="0">
                <a:latin typeface="Courier"/>
              </a:rPr>
              <a:t>([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400" dirty="0">
                <a:latin typeface="Courier"/>
              </a:rPr>
              <a:t>]) </a:t>
            </a:r>
            <a:r>
              <a:rPr lang="es-ES" sz="14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s-ES" sz="1400" dirty="0">
                <a:latin typeface="Courier"/>
              </a:rPr>
              <a:t> 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400" dirty="0">
                <a:latin typeface="Courier"/>
              </a:rPr>
              <a:t>  </a:t>
            </a:r>
            <a:r>
              <a:rPr lang="es-ES" sz="1400" i="1" dirty="0">
                <a:solidFill>
                  <a:srgbClr val="60A0B0"/>
                </a:solidFill>
                <a:latin typeface="Courier"/>
              </a:rPr>
              <a:t># multiplicación por escalar</a:t>
            </a: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array([2, 4, 6])</a:t>
            </a:r>
          </a:p>
          <a:p>
            <a:pPr marL="0" lvl="0" indent="0">
              <a:buNone/>
            </a:pPr>
            <a:endParaRPr lang="es-ES" sz="1400" dirty="0">
              <a:latin typeface="Courier"/>
            </a:endParaRP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np.sqrt</a:t>
            </a:r>
            <a:r>
              <a:rPr lang="es-ES" sz="1400" dirty="0">
                <a:latin typeface="Courier"/>
              </a:rPr>
              <a:t>(</a:t>
            </a:r>
            <a:r>
              <a:rPr lang="es-ES" sz="1400" dirty="0" err="1">
                <a:latin typeface="Courier"/>
              </a:rPr>
              <a:t>np.array</a:t>
            </a:r>
            <a:r>
              <a:rPr lang="es-ES" sz="1400" dirty="0">
                <a:latin typeface="Courier"/>
              </a:rPr>
              <a:t>([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400" dirty="0">
                <a:latin typeface="Courier"/>
              </a:rPr>
              <a:t>,</a:t>
            </a:r>
            <a:r>
              <a:rPr lang="es-ES" sz="14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s-ES" sz="1400" dirty="0">
                <a:latin typeface="Courier"/>
              </a:rPr>
              <a:t>])) </a:t>
            </a:r>
            <a:r>
              <a:rPr lang="es-ES" sz="1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400" i="1" dirty="0" err="1">
                <a:solidFill>
                  <a:srgbClr val="60A0B0"/>
                </a:solidFill>
                <a:latin typeface="Courier"/>
              </a:rPr>
              <a:t>raiz</a:t>
            </a:r>
            <a:endParaRPr lang="es-ES" sz="1400" i="1" dirty="0">
              <a:solidFill>
                <a:srgbClr val="60A0B0"/>
              </a:solidFill>
              <a:latin typeface="Courier"/>
            </a:endParaRPr>
          </a:p>
          <a:p>
            <a:pPr marL="0" lvl="0" indent="0">
              <a:buNone/>
            </a:pPr>
            <a:r>
              <a:rPr lang="es-ES" sz="1400" dirty="0">
                <a:latin typeface="Courier"/>
              </a:rPr>
              <a:t>## array([1.        , 1.41421356, 1.73205081, 2.        ])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500" i="1" dirty="0">
                <a:solidFill>
                  <a:srgbClr val="60A0B0"/>
                </a:solidFill>
                <a:latin typeface="Courier"/>
              </a:rPr>
              <a:t># secuencias</a:t>
            </a:r>
            <a:br>
              <a:rPr lang="es-ES" sz="1500" dirty="0"/>
            </a:br>
            <a:r>
              <a:rPr lang="es-ES" sz="1500" dirty="0" err="1">
                <a:latin typeface="Courier"/>
              </a:rPr>
              <a:t>np.arange</a:t>
            </a:r>
            <a:r>
              <a:rPr lang="es-ES" sz="1500" dirty="0">
                <a:latin typeface="Courier"/>
              </a:rPr>
              <a:t>(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500" dirty="0">
                <a:latin typeface="Courier"/>
              </a:rPr>
              <a:t>,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5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array([0, 2, 4])</a:t>
            </a:r>
          </a:p>
          <a:p>
            <a:pPr marL="0" lvl="0" indent="0">
              <a:buNone/>
            </a:pPr>
            <a:r>
              <a:rPr lang="es-ES" sz="1500" dirty="0" err="1">
                <a:latin typeface="Courier"/>
              </a:rPr>
              <a:t>np.zeros</a:t>
            </a:r>
            <a:r>
              <a:rPr lang="es-ES" sz="1500" dirty="0">
                <a:latin typeface="Courier"/>
              </a:rPr>
              <a:t>(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5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array([0., 0., 0.])</a:t>
            </a:r>
          </a:p>
          <a:p>
            <a:pPr marL="0" lvl="0" indent="0">
              <a:buNone/>
            </a:pPr>
            <a:r>
              <a:rPr lang="es-ES" sz="1500" dirty="0" err="1">
                <a:latin typeface="Courier"/>
              </a:rPr>
              <a:t>np.ones</a:t>
            </a:r>
            <a:r>
              <a:rPr lang="es-ES" sz="1500" dirty="0">
                <a:latin typeface="Courier"/>
              </a:rPr>
              <a:t>(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5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array([1., 1., 1.])</a:t>
            </a:r>
          </a:p>
          <a:p>
            <a:pPr marL="0" lvl="0" indent="0">
              <a:buNone/>
            </a:pPr>
            <a:r>
              <a:rPr lang="es-ES" sz="1500" dirty="0" err="1">
                <a:latin typeface="Courier"/>
              </a:rPr>
              <a:t>np.tile</a:t>
            </a:r>
            <a:r>
              <a:rPr lang="es-ES" sz="1500" dirty="0">
                <a:latin typeface="Courier"/>
              </a:rPr>
              <a:t>([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1.2</a:t>
            </a:r>
            <a:r>
              <a:rPr lang="es-ES" sz="1500" dirty="0">
                <a:latin typeface="Courier"/>
              </a:rPr>
              <a:t>], 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5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array([1.2, 1.2])</a:t>
            </a:r>
          </a:p>
          <a:p>
            <a:pPr marL="0" lvl="0" indent="0">
              <a:buNone/>
            </a:pPr>
            <a:r>
              <a:rPr lang="es-ES" sz="1500" dirty="0" err="1">
                <a:latin typeface="Courier"/>
              </a:rPr>
              <a:t>np.repeat</a:t>
            </a:r>
            <a:r>
              <a:rPr lang="es-ES" sz="1500" dirty="0">
                <a:latin typeface="Courier"/>
              </a:rPr>
              <a:t>([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1.2</a:t>
            </a:r>
            <a:r>
              <a:rPr lang="es-ES" sz="1500" dirty="0">
                <a:latin typeface="Courier"/>
              </a:rPr>
              <a:t>], </a:t>
            </a:r>
            <a:r>
              <a:rPr lang="es-ES" sz="15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5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500" dirty="0">
                <a:latin typeface="Courier"/>
              </a:rPr>
              <a:t>## array([1.2, 1.2])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3. Numpy. Filtros y Modificacion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s-ES" b="1" dirty="0"/>
              <a:t>Dimensión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x.shape</a:t>
            </a:r>
            <a:endParaRPr lang="es-ES" sz="1800" dirty="0">
              <a:latin typeface="Courier"/>
            </a:endParaRPr>
          </a:p>
          <a:p>
            <a:pPr marL="0" lvl="0" indent="0">
              <a:buNone/>
            </a:pPr>
            <a:r>
              <a:rPr lang="es-ES" b="1" dirty="0"/>
              <a:t>Filtros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x[2,:]</a:t>
            </a:r>
            <a:r>
              <a:rPr lang="es-ES" dirty="0"/>
              <a:t>, </a:t>
            </a:r>
            <a:r>
              <a:rPr lang="es-ES" sz="1800" dirty="0">
                <a:latin typeface="Courier"/>
              </a:rPr>
              <a:t>x[[0,2,4]]</a:t>
            </a:r>
            <a:r>
              <a:rPr lang="es-ES" dirty="0"/>
              <a:t>, </a:t>
            </a:r>
            <a:r>
              <a:rPr lang="es-ES" sz="1800" dirty="0">
                <a:latin typeface="Courier"/>
              </a:rPr>
              <a:t>x1[(x1&lt;4) | (x1&gt;8)]</a:t>
            </a:r>
          </a:p>
          <a:p>
            <a:pPr marL="0" lvl="0" indent="0">
              <a:buNone/>
            </a:pPr>
            <a:r>
              <a:rPr lang="es-ES" b="1" dirty="0"/>
              <a:t>Modificar un valor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x[1,1] = 20.765</a:t>
            </a:r>
          </a:p>
          <a:p>
            <a:pPr marL="0" lvl="0" indent="0">
              <a:buNone/>
            </a:pPr>
            <a:r>
              <a:rPr lang="es-ES" b="1" dirty="0"/>
              <a:t>Vector a vector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x2[1,:] = x2[0,:] * 10</a:t>
            </a:r>
          </a:p>
          <a:p>
            <a:pPr marL="0" lvl="0" indent="0">
              <a:buNone/>
            </a:pPr>
            <a:r>
              <a:rPr lang="es-ES" b="1" dirty="0"/>
              <a:t>Valor a vector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x[[1,2],[2,2]] = 55</a:t>
            </a:r>
          </a:p>
          <a:p>
            <a:pPr marL="0" lvl="0" indent="0">
              <a:buNone/>
            </a:pPr>
            <a:r>
              <a:rPr lang="es-ES" b="1" dirty="0"/>
              <a:t>Cambiar shape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x.reshape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fils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latin typeface="Courier"/>
              </a:rPr>
              <a:t>cols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b="1" dirty="0"/>
              <a:t>Concatenar misma dimensión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filas: </a:t>
            </a:r>
            <a:r>
              <a:rPr lang="es-ES" sz="1800" dirty="0" err="1">
                <a:latin typeface="Courier"/>
              </a:rPr>
              <a:t>np.concatenate</a:t>
            </a:r>
            <a:r>
              <a:rPr lang="es-ES" sz="1800" dirty="0">
                <a:latin typeface="Courier"/>
              </a:rPr>
              <a:t>([a1, a2])</a:t>
            </a:r>
          </a:p>
          <a:p>
            <a:pPr lvl="1"/>
            <a:r>
              <a:rPr lang="es-ES" dirty="0"/>
              <a:t>columnas: </a:t>
            </a:r>
            <a:r>
              <a:rPr lang="es-ES" sz="1800" dirty="0" err="1">
                <a:latin typeface="Courier"/>
              </a:rPr>
              <a:t>np.concatenate</a:t>
            </a:r>
            <a:r>
              <a:rPr lang="es-ES" sz="1800" dirty="0">
                <a:latin typeface="Courier"/>
              </a:rPr>
              <a:t>([a3, a4], axis=1)</a:t>
            </a:r>
          </a:p>
          <a:p>
            <a:pPr marL="0" lvl="0" indent="0">
              <a:buNone/>
            </a:pPr>
            <a:r>
              <a:rPr lang="es-ES" b="1" dirty="0"/>
              <a:t>Concatenar distinta dimensión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filas: </a:t>
            </a:r>
            <a:r>
              <a:rPr lang="es-ES" sz="1800" dirty="0" err="1">
                <a:latin typeface="Courier"/>
              </a:rPr>
              <a:t>np.vstack</a:t>
            </a:r>
            <a:r>
              <a:rPr lang="es-ES" sz="1800" dirty="0">
                <a:latin typeface="Courier"/>
              </a:rPr>
              <a:t>([a1, a2])</a:t>
            </a:r>
          </a:p>
          <a:p>
            <a:pPr lvl="1"/>
            <a:r>
              <a:rPr lang="es-ES" dirty="0"/>
              <a:t>columnas: </a:t>
            </a:r>
            <a:r>
              <a:rPr lang="es-ES" sz="1800" dirty="0" err="1">
                <a:latin typeface="Courier"/>
              </a:rPr>
              <a:t>np.hstack</a:t>
            </a:r>
            <a:r>
              <a:rPr lang="es-ES" sz="1800" dirty="0">
                <a:latin typeface="Courier"/>
              </a:rPr>
              <a:t>([a3, a4])</a:t>
            </a:r>
          </a:p>
          <a:p>
            <a:pPr marL="0" lvl="0" indent="0">
              <a:buNone/>
            </a:pPr>
            <a:r>
              <a:rPr lang="es-ES" b="1" dirty="0" err="1"/>
              <a:t>Broadcasting</a:t>
            </a:r>
            <a:r>
              <a:rPr lang="es-ES" b="1" dirty="0"/>
              <a:t> de </a:t>
            </a:r>
            <a:r>
              <a:rPr lang="es-ES" b="1" dirty="0" err="1"/>
              <a:t>arrays</a:t>
            </a:r>
            <a:r>
              <a:rPr lang="es-ES" dirty="0"/>
              <a:t>: Alineamiento para facilitar operaciones entre </a:t>
            </a:r>
            <a:r>
              <a:rPr lang="es-ES" dirty="0" err="1"/>
              <a:t>arrays</a:t>
            </a:r>
            <a:r>
              <a:rPr lang="es-ES" dirty="0"/>
              <a:t> de distinta dimensión.</a:t>
            </a:r>
          </a:p>
          <a:p>
            <a:pPr marL="0" lvl="0" indent="0">
              <a:buNone/>
            </a:pPr>
            <a:r>
              <a:rPr lang="es-ES" b="1" dirty="0"/>
              <a:t>Conversión a listas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a.tolist</a:t>
            </a:r>
            <a:r>
              <a:rPr lang="es-ES" sz="18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b="1" dirty="0"/>
              <a:t>Valores faltantes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np.nan</a:t>
            </a:r>
            <a:endParaRPr lang="es-ES" sz="1800" dirty="0">
              <a:latin typeface="Courier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s-ES" sz="1200" i="1" dirty="0">
                <a:solidFill>
                  <a:srgbClr val="60A0B0"/>
                </a:solidFill>
                <a:latin typeface="Courier"/>
              </a:rPr>
              <a:t># VISTAS NO COPIADAS</a:t>
            </a:r>
            <a:br>
              <a:rPr lang="es-ES" sz="1200" dirty="0"/>
            </a:br>
            <a:r>
              <a:rPr lang="es-ES" sz="1200" dirty="0">
                <a:latin typeface="Courier"/>
              </a:rPr>
              <a:t>a </a:t>
            </a:r>
            <a:r>
              <a:rPr lang="es-ES"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200" dirty="0">
                <a:latin typeface="Courier"/>
              </a:rPr>
              <a:t> </a:t>
            </a:r>
            <a:r>
              <a:rPr lang="es-ES" sz="1200" dirty="0" err="1">
                <a:latin typeface="Courier"/>
              </a:rPr>
              <a:t>np.array</a:t>
            </a:r>
            <a:r>
              <a:rPr lang="es-ES" sz="1200" dirty="0">
                <a:latin typeface="Courier"/>
              </a:rPr>
              <a:t>([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200" dirty="0">
                <a:latin typeface="Courier"/>
              </a:rPr>
              <a:t>, </a:t>
            </a:r>
            <a:r>
              <a:rPr lang="es-ES" sz="1200" dirty="0">
                <a:solidFill>
                  <a:srgbClr val="4070A0"/>
                </a:solidFill>
                <a:latin typeface="Courier"/>
              </a:rPr>
              <a:t>'m'</a:t>
            </a:r>
            <a:r>
              <a:rPr lang="es-ES" sz="1200" dirty="0">
                <a:latin typeface="Courier"/>
              </a:rPr>
              <a:t>, [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200" dirty="0">
                <a:latin typeface="Courier"/>
              </a:rPr>
              <a:t>, 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200" dirty="0">
                <a:latin typeface="Courier"/>
              </a:rPr>
              <a:t>, 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s-ES" sz="1200" dirty="0">
                <a:latin typeface="Courier"/>
              </a:rPr>
              <a:t>]], dtype</a:t>
            </a:r>
            <a:r>
              <a:rPr lang="es-ES"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200" dirty="0" err="1">
                <a:latin typeface="Courier"/>
              </a:rPr>
              <a:t>object</a:t>
            </a:r>
            <a:r>
              <a:rPr lang="es-ES" sz="1200" dirty="0">
                <a:latin typeface="Courier"/>
              </a:rPr>
              <a:t>)</a:t>
            </a:r>
            <a:br>
              <a:rPr lang="es-ES" sz="1200" dirty="0"/>
            </a:br>
            <a:r>
              <a:rPr lang="es-ES" sz="1200" dirty="0">
                <a:latin typeface="Courier"/>
              </a:rPr>
              <a:t>b </a:t>
            </a:r>
            <a:r>
              <a:rPr lang="es-ES"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200" dirty="0">
                <a:latin typeface="Courier"/>
              </a:rPr>
              <a:t> a</a:t>
            </a:r>
            <a:br>
              <a:rPr lang="es-ES" sz="1200" dirty="0"/>
            </a:br>
            <a:r>
              <a:rPr lang="es-ES" sz="1200" dirty="0">
                <a:latin typeface="Courier"/>
              </a:rPr>
              <a:t>b[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200" dirty="0">
                <a:latin typeface="Courier"/>
              </a:rPr>
              <a:t>] </a:t>
            </a:r>
            <a:r>
              <a:rPr lang="es-ES"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200" dirty="0">
                <a:latin typeface="Courier"/>
              </a:rPr>
              <a:t> 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10</a:t>
            </a:r>
            <a:br>
              <a:rPr lang="es-ES" sz="1200" dirty="0"/>
            </a:br>
            <a:r>
              <a:rPr lang="es-ES" sz="1200" dirty="0">
                <a:latin typeface="Courier"/>
              </a:rPr>
              <a:t>a</a:t>
            </a:r>
          </a:p>
          <a:p>
            <a:pPr marL="0" lvl="0" indent="0">
              <a:buNone/>
            </a:pPr>
            <a:r>
              <a:rPr lang="es-ES" sz="1200" dirty="0">
                <a:latin typeface="Courier"/>
              </a:rPr>
              <a:t>## array([10, 'm', </a:t>
            </a:r>
            <a:r>
              <a:rPr lang="es-ES" sz="1200" dirty="0" err="1">
                <a:latin typeface="Courier"/>
              </a:rPr>
              <a:t>list</a:t>
            </a:r>
            <a:r>
              <a:rPr lang="es-ES" sz="1200" dirty="0">
                <a:latin typeface="Courier"/>
              </a:rPr>
              <a:t>([2, 3, 4])], dtype=</a:t>
            </a:r>
            <a:r>
              <a:rPr lang="es-ES" sz="1200" dirty="0" err="1">
                <a:latin typeface="Courier"/>
              </a:rPr>
              <a:t>object</a:t>
            </a:r>
            <a:r>
              <a:rPr lang="es-ES" sz="1200" dirty="0">
                <a:latin typeface="Courier"/>
              </a:rPr>
              <a:t>)</a:t>
            </a:r>
          </a:p>
          <a:p>
            <a:pPr marL="0" lvl="0" indent="0">
              <a:buNone/>
            </a:pPr>
            <a:endParaRPr lang="es-ES" sz="1200">
              <a:latin typeface="Courier"/>
            </a:endParaRPr>
          </a:p>
          <a:p>
            <a:pPr marL="0" lvl="0" indent="0">
              <a:buNone/>
            </a:pPr>
            <a:r>
              <a:rPr lang="es-ES" sz="1200">
                <a:latin typeface="Courier"/>
              </a:rPr>
              <a:t>c </a:t>
            </a:r>
            <a:r>
              <a:rPr lang="es-ES"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200" dirty="0">
                <a:latin typeface="Courier"/>
              </a:rPr>
              <a:t> </a:t>
            </a:r>
            <a:r>
              <a:rPr lang="es-ES" sz="1200" dirty="0" err="1">
                <a:latin typeface="Courier"/>
              </a:rPr>
              <a:t>a.copy</a:t>
            </a:r>
            <a:r>
              <a:rPr lang="es-ES" sz="1200" dirty="0">
                <a:latin typeface="Courier"/>
              </a:rPr>
              <a:t>() </a:t>
            </a:r>
            <a:r>
              <a:rPr lang="es-ES" sz="1200" i="1" dirty="0">
                <a:solidFill>
                  <a:srgbClr val="60A0B0"/>
                </a:solidFill>
                <a:latin typeface="Courier"/>
              </a:rPr>
              <a:t># COPIAS DE ARRAYS</a:t>
            </a:r>
            <a:br>
              <a:rPr lang="es-ES" sz="1200" dirty="0"/>
            </a:br>
            <a:r>
              <a:rPr lang="es-ES" sz="1200" dirty="0">
                <a:latin typeface="Courier"/>
              </a:rPr>
              <a:t>c[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200" dirty="0">
                <a:latin typeface="Courier"/>
              </a:rPr>
              <a:t>] </a:t>
            </a:r>
            <a:r>
              <a:rPr lang="es-ES"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200" dirty="0">
                <a:latin typeface="Courier"/>
              </a:rPr>
              <a:t> 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20</a:t>
            </a:r>
            <a:br>
              <a:rPr lang="es-ES" sz="1200" dirty="0"/>
            </a:br>
            <a:r>
              <a:rPr lang="es-ES" sz="1200" dirty="0">
                <a:latin typeface="Courier"/>
              </a:rPr>
              <a:t>print(a)  </a:t>
            </a:r>
            <a:r>
              <a:rPr lang="es-ES" sz="1200" i="1" dirty="0">
                <a:solidFill>
                  <a:srgbClr val="60A0B0"/>
                </a:solidFill>
                <a:latin typeface="Courier"/>
              </a:rPr>
              <a:t># pero no es perfecto</a:t>
            </a:r>
          </a:p>
          <a:p>
            <a:pPr marL="0" lvl="0" indent="0">
              <a:buNone/>
            </a:pPr>
            <a:r>
              <a:rPr lang="es-ES" sz="1200" dirty="0">
                <a:latin typeface="Courier"/>
              </a:rPr>
              <a:t>## [10 'm' </a:t>
            </a:r>
            <a:r>
              <a:rPr lang="es-ES" sz="1200" dirty="0" err="1">
                <a:latin typeface="Courier"/>
              </a:rPr>
              <a:t>list</a:t>
            </a:r>
            <a:r>
              <a:rPr lang="es-ES" sz="1200" dirty="0">
                <a:latin typeface="Courier"/>
              </a:rPr>
              <a:t>([2, 3, 4])]</a:t>
            </a:r>
          </a:p>
          <a:p>
            <a:pPr marL="0" lvl="0" indent="0">
              <a:buNone/>
            </a:pPr>
            <a:r>
              <a:rPr lang="es-ES" sz="1200" dirty="0">
                <a:latin typeface="Courier"/>
              </a:rPr>
              <a:t>c[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200" dirty="0">
                <a:latin typeface="Courier"/>
              </a:rPr>
              <a:t>][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200" dirty="0">
                <a:latin typeface="Courier"/>
              </a:rPr>
              <a:t>] </a:t>
            </a:r>
            <a:r>
              <a:rPr lang="es-ES"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200" dirty="0">
                <a:latin typeface="Courier"/>
              </a:rPr>
              <a:t> 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30</a:t>
            </a:r>
            <a:br>
              <a:rPr lang="es-ES" sz="1200" dirty="0"/>
            </a:br>
            <a:r>
              <a:rPr lang="es-ES" sz="1200" dirty="0">
                <a:latin typeface="Courier"/>
              </a:rPr>
              <a:t>print(a)</a:t>
            </a:r>
          </a:p>
          <a:p>
            <a:pPr marL="0" lvl="0" indent="0">
              <a:buNone/>
            </a:pPr>
            <a:r>
              <a:rPr lang="es-ES" sz="1200" dirty="0">
                <a:latin typeface="Courier"/>
              </a:rPr>
              <a:t>## [10 'm' </a:t>
            </a:r>
            <a:r>
              <a:rPr lang="es-ES" sz="1200" dirty="0" err="1">
                <a:latin typeface="Courier"/>
              </a:rPr>
              <a:t>list</a:t>
            </a:r>
            <a:r>
              <a:rPr lang="es-ES" sz="1200" dirty="0">
                <a:latin typeface="Courier"/>
              </a:rPr>
              <a:t>([30, 3, 4])]</a:t>
            </a:r>
          </a:p>
          <a:p>
            <a:pPr marL="0" lvl="0" indent="0">
              <a:buNone/>
            </a:pPr>
            <a:endParaRPr lang="es-ES" sz="1200" dirty="0">
              <a:latin typeface="Courier"/>
            </a:endParaRPr>
          </a:p>
          <a:p>
            <a:pPr marL="0" lvl="0" indent="0">
              <a:buNone/>
            </a:pPr>
            <a:r>
              <a:rPr lang="es-ES" sz="1200" dirty="0">
                <a:latin typeface="Courier"/>
              </a:rPr>
              <a:t>import </a:t>
            </a:r>
            <a:r>
              <a:rPr lang="es-ES" sz="1200" dirty="0" err="1">
                <a:latin typeface="Courier"/>
              </a:rPr>
              <a:t>copy</a:t>
            </a:r>
            <a:r>
              <a:rPr lang="es-ES" sz="1200" dirty="0">
                <a:latin typeface="Courier"/>
              </a:rPr>
              <a:t> </a:t>
            </a:r>
            <a:r>
              <a:rPr lang="es-ES" sz="1200" i="1" dirty="0">
                <a:solidFill>
                  <a:srgbClr val="60A0B0"/>
                </a:solidFill>
                <a:latin typeface="Courier"/>
              </a:rPr>
              <a:t># COPIAS PROFUNDAS DE ARRAYS</a:t>
            </a:r>
            <a:br>
              <a:rPr lang="es-ES" sz="1200" dirty="0"/>
            </a:br>
            <a:r>
              <a:rPr lang="es-ES" sz="1200" dirty="0">
                <a:latin typeface="Courier"/>
              </a:rPr>
              <a:t>d </a:t>
            </a:r>
            <a:r>
              <a:rPr lang="es-ES"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200" dirty="0">
                <a:latin typeface="Courier"/>
              </a:rPr>
              <a:t> </a:t>
            </a:r>
            <a:r>
              <a:rPr lang="es-ES" sz="1200" dirty="0" err="1">
                <a:latin typeface="Courier"/>
              </a:rPr>
              <a:t>copy.deepcopy</a:t>
            </a:r>
            <a:r>
              <a:rPr lang="es-ES" sz="1200" dirty="0">
                <a:latin typeface="Courier"/>
              </a:rPr>
              <a:t>(a)</a:t>
            </a:r>
            <a:br>
              <a:rPr lang="es-ES" sz="1200" dirty="0"/>
            </a:br>
            <a:r>
              <a:rPr lang="es-ES" sz="1200" dirty="0">
                <a:latin typeface="Courier"/>
              </a:rPr>
              <a:t>d[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200" dirty="0">
                <a:latin typeface="Courier"/>
              </a:rPr>
              <a:t>][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200" dirty="0">
                <a:latin typeface="Courier"/>
              </a:rPr>
              <a:t>] </a:t>
            </a:r>
            <a:r>
              <a:rPr lang="es-ES"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s-ES" sz="1200" dirty="0">
                <a:latin typeface="Courier"/>
              </a:rPr>
              <a:t> </a:t>
            </a:r>
            <a:r>
              <a:rPr lang="es-ES" sz="1200" dirty="0">
                <a:solidFill>
                  <a:srgbClr val="40A070"/>
                </a:solidFill>
                <a:latin typeface="Courier"/>
              </a:rPr>
              <a:t>40</a:t>
            </a:r>
            <a:br>
              <a:rPr lang="es-ES" sz="1200" dirty="0"/>
            </a:br>
            <a:r>
              <a:rPr lang="es-ES" sz="1200" dirty="0">
                <a:latin typeface="Courier"/>
              </a:rPr>
              <a:t>print(a)</a:t>
            </a:r>
          </a:p>
          <a:p>
            <a:pPr marL="0" lvl="0" indent="0">
              <a:buNone/>
            </a:pPr>
            <a:r>
              <a:rPr lang="es-ES" sz="1200" dirty="0">
                <a:latin typeface="Courier"/>
              </a:rPr>
              <a:t>## [10 'm' </a:t>
            </a:r>
            <a:r>
              <a:rPr lang="es-ES" sz="1200" dirty="0" err="1">
                <a:latin typeface="Courier"/>
              </a:rPr>
              <a:t>list</a:t>
            </a:r>
            <a:r>
              <a:rPr lang="es-ES" sz="1200" dirty="0">
                <a:latin typeface="Courier"/>
              </a:rPr>
              <a:t>([30, 3, 4])]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3. Pandas. Series y Dataframe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231" y="1268240"/>
            <a:ext cx="4038600" cy="4857924"/>
          </a:xfrm>
        </p:spPr>
        <p:txBody>
          <a:bodyPr/>
          <a:lstStyle/>
          <a:p>
            <a:pPr marL="0" lvl="0" indent="0">
              <a:buNone/>
            </a:pPr>
            <a:r>
              <a:rPr lang="es-ES" sz="1600" b="1" dirty="0"/>
              <a:t>Series</a:t>
            </a:r>
            <a:r>
              <a:rPr lang="es-ES" sz="1600" dirty="0"/>
              <a:t>: </a:t>
            </a:r>
            <a:r>
              <a:rPr lang="es-ES" sz="1600" dirty="0">
                <a:latin typeface="Courier"/>
              </a:rPr>
              <a:t>a = </a:t>
            </a:r>
            <a:r>
              <a:rPr lang="es-ES" sz="1600" dirty="0" err="1">
                <a:latin typeface="Courier"/>
              </a:rPr>
              <a:t>pd.Series</a:t>
            </a:r>
            <a:r>
              <a:rPr lang="es-ES" sz="1600" dirty="0">
                <a:latin typeface="Courier"/>
              </a:rPr>
              <a:t>([1.2, 0.4, 2.3], index=['</a:t>
            </a:r>
            <a:r>
              <a:rPr lang="es-ES" sz="1600" dirty="0" err="1">
                <a:latin typeface="Courier"/>
              </a:rPr>
              <a:t>a','b','c</a:t>
            </a:r>
            <a:r>
              <a:rPr lang="es-ES" sz="1600" dirty="0">
                <a:latin typeface="Courier"/>
              </a:rPr>
              <a:t>'])</a:t>
            </a:r>
          </a:p>
          <a:p>
            <a:pPr marL="0" lvl="0" indent="0">
              <a:buNone/>
            </a:pPr>
            <a:r>
              <a:rPr lang="es-ES" sz="1600" b="1" dirty="0"/>
              <a:t>Acceso a numpy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a.values</a:t>
            </a:r>
            <a:endParaRPr lang="es-ES" sz="1600" dirty="0">
              <a:latin typeface="Courier"/>
            </a:endParaRPr>
          </a:p>
          <a:p>
            <a:pPr marL="0" lvl="0" indent="0">
              <a:buNone/>
            </a:pPr>
            <a:r>
              <a:rPr lang="es-ES" sz="1600" b="1" dirty="0"/>
              <a:t>Acceso a los índices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a.index</a:t>
            </a:r>
            <a:endParaRPr lang="es-ES" sz="1600" dirty="0">
              <a:latin typeface="Courier"/>
            </a:endParaRPr>
          </a:p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r>
              <a:rPr lang="es-ES" sz="1600" dirty="0"/>
              <a:t>Mismas capacidades de </a:t>
            </a:r>
            <a:r>
              <a:rPr lang="es-ES" sz="1600" dirty="0" err="1"/>
              <a:t>slicing</a:t>
            </a:r>
            <a:r>
              <a:rPr lang="es-ES" sz="1600" dirty="0"/>
              <a:t>, funciones, </a:t>
            </a:r>
            <a:r>
              <a:rPr lang="es-ES" sz="1600" dirty="0" err="1"/>
              <a:t>fancy</a:t>
            </a:r>
            <a:r>
              <a:rPr lang="es-ES" sz="1600" dirty="0"/>
              <a:t> </a:t>
            </a:r>
            <a:r>
              <a:rPr lang="es-ES" sz="1600" dirty="0" err="1"/>
              <a:t>indexing</a:t>
            </a:r>
            <a:r>
              <a:rPr lang="es-ES" sz="1600" dirty="0"/>
              <a:t> que los </a:t>
            </a:r>
            <a:r>
              <a:rPr lang="es-ES" sz="1600" dirty="0" err="1"/>
              <a:t>arrays</a:t>
            </a:r>
            <a:r>
              <a:rPr lang="es-ES" sz="1600" dirty="0"/>
              <a:t> numpy</a:t>
            </a:r>
          </a:p>
          <a:p>
            <a:pPr marL="0" lvl="0" indent="0">
              <a:buNone/>
            </a:pPr>
            <a:endParaRPr lang="es-ES" sz="1600" b="1" dirty="0"/>
          </a:p>
          <a:p>
            <a:pPr marL="0" lvl="0" indent="0">
              <a:buNone/>
            </a:pPr>
            <a:r>
              <a:rPr lang="es-ES" sz="1600" b="1" dirty="0"/>
              <a:t>Índices para filtrar</a:t>
            </a:r>
            <a:r>
              <a:rPr lang="es-ES" sz="1600" dirty="0"/>
              <a:t>: </a:t>
            </a:r>
            <a:r>
              <a:rPr lang="es-ES" sz="1600" dirty="0">
                <a:latin typeface="Courier"/>
              </a:rPr>
              <a:t>a[['</a:t>
            </a:r>
            <a:r>
              <a:rPr lang="es-ES" sz="1600" dirty="0" err="1">
                <a:latin typeface="Courier"/>
              </a:rPr>
              <a:t>b','c</a:t>
            </a:r>
            <a:r>
              <a:rPr lang="es-ES" sz="1600" dirty="0">
                <a:latin typeface="Courier"/>
              </a:rPr>
              <a:t>']]</a:t>
            </a:r>
          </a:p>
          <a:p>
            <a:pPr marL="0" lvl="0" indent="0">
              <a:buNone/>
            </a:pPr>
            <a:r>
              <a:rPr lang="es-ES" sz="1600" b="1" dirty="0"/>
              <a:t>Acceso por índice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a.loc</a:t>
            </a:r>
            <a:r>
              <a:rPr lang="es-ES" sz="1600" dirty="0">
                <a:latin typeface="Courier"/>
              </a:rPr>
              <a:t>[1]</a:t>
            </a:r>
          </a:p>
          <a:p>
            <a:pPr marL="0" lvl="0" indent="0">
              <a:buNone/>
            </a:pPr>
            <a:r>
              <a:rPr lang="es-ES" sz="1600" b="1" dirty="0"/>
              <a:t>Acceso por posición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a.iloc</a:t>
            </a:r>
            <a:r>
              <a:rPr lang="es-ES" sz="1600" dirty="0">
                <a:latin typeface="Courier"/>
              </a:rPr>
              <a:t>[1]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231" y="1268240"/>
            <a:ext cx="4038600" cy="485792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600" b="1" dirty="0" err="1"/>
              <a:t>Dataframe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df</a:t>
            </a:r>
            <a:r>
              <a:rPr lang="es-ES" sz="1600" dirty="0">
                <a:latin typeface="Courier"/>
              </a:rPr>
              <a:t> = </a:t>
            </a:r>
            <a:r>
              <a:rPr lang="es-ES" sz="1600" dirty="0" err="1">
                <a:latin typeface="Courier"/>
              </a:rPr>
              <a:t>pd.DataFrame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a,columns</a:t>
            </a:r>
            <a:r>
              <a:rPr lang="es-ES" sz="1600" dirty="0">
                <a:latin typeface="Courier"/>
              </a:rPr>
              <a:t>=["v1"])</a:t>
            </a:r>
          </a:p>
          <a:p>
            <a:pPr marL="0" lvl="0" indent="0">
              <a:buNone/>
            </a:pPr>
            <a:r>
              <a:rPr lang="es-ES" sz="1600" b="1" dirty="0" err="1"/>
              <a:t>indices</a:t>
            </a:r>
            <a:r>
              <a:rPr lang="es-ES" sz="1600" b="1" dirty="0"/>
              <a:t> fila/columna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df.index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df.columns</a:t>
            </a:r>
            <a:endParaRPr lang="es-ES" sz="1600" dirty="0">
              <a:latin typeface="Courier"/>
            </a:endParaRPr>
          </a:p>
          <a:p>
            <a:pPr marL="0" lvl="0" indent="0">
              <a:buNone/>
            </a:pPr>
            <a:r>
              <a:rPr lang="es-ES" sz="1600" b="1" dirty="0"/>
              <a:t>Acceso numpy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df.values</a:t>
            </a:r>
            <a:endParaRPr lang="es-ES" sz="1600" dirty="0">
              <a:latin typeface="Courier"/>
            </a:endParaRPr>
          </a:p>
          <a:p>
            <a:pPr marL="0" lvl="0" indent="0">
              <a:buNone/>
            </a:pPr>
            <a:r>
              <a:rPr lang="es-ES" sz="1600" b="1" dirty="0"/>
              <a:t>Acceso columna</a:t>
            </a:r>
            <a:r>
              <a:rPr lang="es-ES" sz="1600" dirty="0"/>
              <a:t>: </a:t>
            </a:r>
            <a:r>
              <a:rPr lang="es-ES" sz="1600" dirty="0">
                <a:latin typeface="Courier"/>
              </a:rPr>
              <a:t>df.v1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df</a:t>
            </a:r>
            <a:r>
              <a:rPr lang="es-ES" sz="1600" dirty="0">
                <a:latin typeface="Courier"/>
              </a:rPr>
              <a:t>["v1"]</a:t>
            </a:r>
          </a:p>
          <a:p>
            <a:pPr marL="0" lvl="0" indent="0">
              <a:buNone/>
            </a:pPr>
            <a:r>
              <a:rPr lang="es-ES" sz="1600" b="1" dirty="0"/>
              <a:t>Crear columna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df</a:t>
            </a:r>
            <a:r>
              <a:rPr lang="es-ES" sz="1600" dirty="0">
                <a:latin typeface="Courier"/>
              </a:rPr>
              <a:t>["v2"] = </a:t>
            </a:r>
            <a:r>
              <a:rPr lang="es-ES" sz="1600" dirty="0" err="1">
                <a:latin typeface="Courier"/>
              </a:rPr>
              <a:t>df</a:t>
            </a:r>
            <a:r>
              <a:rPr lang="es-ES" sz="1600" dirty="0">
                <a:latin typeface="Courier"/>
              </a:rPr>
              <a:t>["v1"] * 2</a:t>
            </a:r>
          </a:p>
          <a:p>
            <a:pPr marL="0" lvl="0" indent="0">
              <a:buNone/>
            </a:pPr>
            <a:r>
              <a:rPr lang="es-ES" sz="1600" b="1" dirty="0"/>
              <a:t>Primeras/últimas filas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df.head</a:t>
            </a:r>
            <a:r>
              <a:rPr lang="es-ES" sz="1600" dirty="0">
                <a:latin typeface="Courier"/>
              </a:rPr>
              <a:t>()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df.tail</a:t>
            </a:r>
            <a:r>
              <a:rPr lang="es-ES" sz="16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sz="1600" b="1" dirty="0"/>
              <a:t>Crear/renombrar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df.reanme</a:t>
            </a:r>
            <a:r>
              <a:rPr lang="es-ES" sz="1600" dirty="0">
                <a:latin typeface="Courier"/>
              </a:rPr>
              <a:t>()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df.drop</a:t>
            </a:r>
            <a:r>
              <a:rPr lang="es-ES" sz="16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sz="1600" dirty="0"/>
              <a:t>Mismas capacidades de filtros, </a:t>
            </a:r>
            <a:r>
              <a:rPr lang="es-ES" sz="1600" dirty="0" err="1"/>
              <a:t>copy</a:t>
            </a:r>
            <a:r>
              <a:rPr lang="es-ES" sz="1600" dirty="0"/>
              <a:t> que numpy</a:t>
            </a:r>
          </a:p>
          <a:p>
            <a:pPr marL="0" lvl="0" indent="0">
              <a:buNone/>
            </a:pPr>
            <a:r>
              <a:rPr lang="es-ES" sz="1600" b="1" dirty="0" err="1"/>
              <a:t>Ufunc</a:t>
            </a:r>
            <a:r>
              <a:rPr lang="es-ES" sz="1600" dirty="0"/>
              <a:t>: Ahora con alineamiento de índices</a:t>
            </a:r>
          </a:p>
          <a:p>
            <a:pPr marL="0" lvl="0" indent="0">
              <a:buNone/>
            </a:pPr>
            <a:r>
              <a:rPr lang="es-ES" sz="1600" b="1" dirty="0"/>
              <a:t>Valores faltantes</a:t>
            </a:r>
            <a:r>
              <a:rPr lang="es-ES" sz="1600" dirty="0"/>
              <a:t>: </a:t>
            </a:r>
            <a:r>
              <a:rPr lang="es-ES" sz="1600" dirty="0">
                <a:latin typeface="Courier"/>
              </a:rPr>
              <a:t>None</a:t>
            </a:r>
            <a:r>
              <a:rPr lang="es-ES" sz="1600" dirty="0"/>
              <a:t> y </a:t>
            </a:r>
            <a:r>
              <a:rPr lang="es-ES" sz="1600" dirty="0" err="1">
                <a:latin typeface="Courier"/>
              </a:rPr>
              <a:t>np.nan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pd.isnull</a:t>
            </a:r>
            <a:r>
              <a:rPr lang="es-ES" sz="1600" dirty="0">
                <a:latin typeface="Courier"/>
              </a:rPr>
              <a:t>()</a:t>
            </a:r>
            <a:r>
              <a:rPr lang="es-ES" sz="1600" dirty="0"/>
              <a:t> y </a:t>
            </a:r>
            <a:r>
              <a:rPr lang="es-ES" sz="1600" dirty="0">
                <a:latin typeface="Courier"/>
              </a:rPr>
              <a:t>~</a:t>
            </a:r>
            <a:r>
              <a:rPr lang="es-ES" sz="1600" dirty="0" err="1">
                <a:latin typeface="Courier"/>
              </a:rPr>
              <a:t>pd.isnull</a:t>
            </a:r>
            <a:r>
              <a:rPr lang="es-ES" sz="16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4. Control de flujo. Funciones, condiciones y bucles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def</a:t>
            </a:r>
            <a:r>
              <a:rPr lang="es-ES" sz="1600" dirty="0">
                <a:latin typeface="Courier"/>
              </a:rPr>
              <a:t> </a:t>
            </a:r>
            <a:r>
              <a:rPr lang="es-ES" sz="1600" dirty="0" err="1">
                <a:latin typeface="Courier"/>
              </a:rPr>
              <a:t>valor_absoluto</a:t>
            </a:r>
            <a:r>
              <a:rPr lang="es-ES" sz="1600" dirty="0">
                <a:latin typeface="Courier"/>
              </a:rPr>
              <a:t>(num):</a:t>
            </a:r>
            <a:br>
              <a:rPr lang="es-ES" sz="1600" dirty="0"/>
            </a:br>
            <a:r>
              <a:rPr lang="es-ES" sz="1600" dirty="0">
                <a:latin typeface="Courier"/>
              </a:rPr>
              <a:t>    </a:t>
            </a:r>
            <a:r>
              <a:rPr lang="es-ES" sz="1600" i="1" dirty="0">
                <a:solidFill>
                  <a:srgbClr val="60A0B0"/>
                </a:solidFill>
                <a:latin typeface="Courier"/>
              </a:rPr>
              <a:t>"""devuelve el valor absoluto"""</a:t>
            </a:r>
            <a:br>
              <a:rPr lang="es-ES" sz="1600" dirty="0"/>
            </a:br>
            <a:r>
              <a:rPr lang="es-ES" sz="1600" dirty="0">
                <a:latin typeface="Courier"/>
              </a:rPr>
              <a:t>    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s-ES" sz="1600" dirty="0">
                <a:latin typeface="Courier"/>
              </a:rPr>
              <a:t> num </a:t>
            </a:r>
            <a:r>
              <a:rPr lang="es-ES" sz="1600" dirty="0">
                <a:solidFill>
                  <a:srgbClr val="666666"/>
                </a:solidFill>
                <a:latin typeface="Courier"/>
              </a:rPr>
              <a:t>&gt;=</a:t>
            </a:r>
            <a:r>
              <a:rPr lang="es-ES" sz="1600" dirty="0">
                <a:latin typeface="Courier"/>
              </a:rPr>
              <a:t> </a:t>
            </a:r>
            <a:r>
              <a:rPr lang="es-ES"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600" dirty="0">
                <a:latin typeface="Courier"/>
              </a:rPr>
              <a:t>:</a:t>
            </a:r>
            <a:br>
              <a:rPr lang="es-ES" sz="1600" dirty="0"/>
            </a:br>
            <a:r>
              <a:rPr lang="es-ES" sz="1600" dirty="0">
                <a:latin typeface="Courier"/>
              </a:rPr>
              <a:t>        </a:t>
            </a: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return</a:t>
            </a:r>
            <a:r>
              <a:rPr lang="es-ES" sz="1600" dirty="0">
                <a:latin typeface="Courier"/>
              </a:rPr>
              <a:t> num</a:t>
            </a:r>
            <a:br>
              <a:rPr lang="es-ES" sz="1600" dirty="0"/>
            </a:br>
            <a:r>
              <a:rPr lang="es-ES" sz="1600" dirty="0">
                <a:latin typeface="Courier"/>
              </a:rPr>
              <a:t>    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lang="es-ES" sz="1600" dirty="0">
                <a:latin typeface="Courier"/>
              </a:rPr>
              <a:t>:</a:t>
            </a:r>
            <a:br>
              <a:rPr lang="es-ES" sz="1600" dirty="0"/>
            </a:br>
            <a:r>
              <a:rPr lang="es-ES" sz="1600" dirty="0">
                <a:latin typeface="Courier"/>
              </a:rPr>
              <a:t>        </a:t>
            </a: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return</a:t>
            </a:r>
            <a:r>
              <a:rPr lang="es-ES" sz="1600" dirty="0">
                <a:latin typeface="Courier"/>
              </a:rPr>
              <a:t> </a:t>
            </a:r>
            <a:r>
              <a:rPr lang="es-ES" sz="16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s-ES" sz="1600" dirty="0">
                <a:latin typeface="Courier"/>
              </a:rPr>
              <a:t>num</a:t>
            </a:r>
          </a:p>
          <a:p>
            <a:pPr marL="0" lvl="0" indent="0">
              <a:buNone/>
            </a:pPr>
            <a:endParaRPr lang="es-ES" sz="1600" b="1" dirty="0"/>
          </a:p>
          <a:p>
            <a:pPr marL="0" lvl="0" indent="0">
              <a:buNone/>
            </a:pPr>
            <a:r>
              <a:rPr lang="es-ES" sz="1600" b="1" dirty="0" err="1"/>
              <a:t>List</a:t>
            </a:r>
            <a:r>
              <a:rPr lang="es-ES" sz="1600" b="1" dirty="0"/>
              <a:t> </a:t>
            </a:r>
            <a:r>
              <a:rPr lang="es-ES" sz="1600" b="1" dirty="0" err="1"/>
              <a:t>Comprehension</a:t>
            </a:r>
            <a:r>
              <a:rPr lang="es-ES" sz="1600" dirty="0"/>
              <a:t>: </a:t>
            </a:r>
            <a:r>
              <a:rPr lang="es-ES" sz="1600" dirty="0">
                <a:latin typeface="Courier"/>
              </a:rPr>
              <a:t>[x for x in </a:t>
            </a:r>
            <a:r>
              <a:rPr lang="es-ES" sz="1600" dirty="0" err="1">
                <a:latin typeface="Courier"/>
              </a:rPr>
              <a:t>range</a:t>
            </a:r>
            <a:r>
              <a:rPr lang="es-ES" sz="1600" dirty="0">
                <a:latin typeface="Courier"/>
              </a:rPr>
              <a:t>(5) if x%2==0]</a:t>
            </a:r>
          </a:p>
          <a:p>
            <a:pPr marL="0" lvl="0" indent="0">
              <a:buNone/>
            </a:pPr>
            <a:endParaRPr lang="es-ES" sz="1600" b="1" dirty="0"/>
          </a:p>
          <a:p>
            <a:pPr marL="0" lvl="0" indent="0">
              <a:buNone/>
            </a:pPr>
            <a:r>
              <a:rPr lang="es-ES" sz="1600" b="1" dirty="0"/>
              <a:t>Condicionales numpy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np.where</a:t>
            </a:r>
            <a:r>
              <a:rPr lang="es-ES" sz="1600" dirty="0">
                <a:latin typeface="Courier"/>
              </a:rPr>
              <a:t>()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6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s-ES" sz="1600" dirty="0">
                <a:latin typeface="Courier"/>
              </a:rPr>
              <a:t> x 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s-ES" sz="1600" dirty="0">
                <a:latin typeface="Courier"/>
              </a:rPr>
              <a:t> lista:</a:t>
            </a:r>
            <a:br>
              <a:rPr lang="es-ES" sz="1600" dirty="0"/>
            </a:br>
            <a:r>
              <a:rPr lang="es-ES" sz="1600" dirty="0">
                <a:latin typeface="Courier"/>
              </a:rPr>
              <a:t>    print(x)</a:t>
            </a:r>
            <a:br>
              <a:rPr lang="es-ES" sz="1600" dirty="0"/>
            </a:br>
            <a:r>
              <a:rPr lang="es-ES" sz="16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s-ES" sz="1600" dirty="0">
                <a:latin typeface="Courier"/>
              </a:rPr>
              <a:t> clave 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s-ES" sz="1600" dirty="0">
                <a:latin typeface="Courier"/>
              </a:rPr>
              <a:t> diccionario:</a:t>
            </a:r>
            <a:br>
              <a:rPr lang="es-ES" sz="1600" dirty="0"/>
            </a:br>
            <a:r>
              <a:rPr lang="es-ES" sz="1600" dirty="0">
                <a:latin typeface="Courier"/>
              </a:rPr>
              <a:t>    print(clave)</a:t>
            </a:r>
            <a:br>
              <a:rPr lang="es-ES" sz="1600" dirty="0"/>
            </a:br>
            <a:r>
              <a:rPr lang="es-ES" sz="16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s-ES" sz="1600" dirty="0">
                <a:latin typeface="Courier"/>
              </a:rPr>
              <a:t> clave, valor 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s-ES" sz="1600" dirty="0">
                <a:latin typeface="Courier"/>
              </a:rPr>
              <a:t> </a:t>
            </a:r>
            <a:r>
              <a:rPr lang="es-ES" sz="1600" dirty="0" err="1">
                <a:latin typeface="Courier"/>
              </a:rPr>
              <a:t>diccionario.items</a:t>
            </a:r>
            <a:r>
              <a:rPr lang="es-ES" sz="1600" dirty="0">
                <a:latin typeface="Courier"/>
              </a:rPr>
              <a:t>():</a:t>
            </a:r>
            <a:br>
              <a:rPr lang="es-ES" sz="1600" dirty="0"/>
            </a:br>
            <a:r>
              <a:rPr lang="es-ES" sz="1600" dirty="0">
                <a:latin typeface="Courier"/>
              </a:rPr>
              <a:t>    print(clave, valor)</a:t>
            </a:r>
            <a:br>
              <a:rPr lang="es-ES" sz="1600" dirty="0"/>
            </a:br>
            <a:r>
              <a:rPr lang="es-ES" sz="16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s-ES" sz="1600" dirty="0">
                <a:latin typeface="Courier"/>
              </a:rPr>
              <a:t> </a:t>
            </a:r>
            <a:r>
              <a:rPr lang="es-ES" sz="1600" dirty="0" err="1">
                <a:latin typeface="Courier"/>
              </a:rPr>
              <a:t>x,y</a:t>
            </a:r>
            <a:r>
              <a:rPr lang="es-ES" sz="1600" dirty="0">
                <a:latin typeface="Courier"/>
              </a:rPr>
              <a:t> 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s-ES" sz="1600" dirty="0">
                <a:latin typeface="Courier"/>
              </a:rPr>
              <a:t> zip(l1,l2):</a:t>
            </a:r>
            <a:br>
              <a:rPr lang="es-ES" sz="1600" dirty="0"/>
            </a:br>
            <a:r>
              <a:rPr lang="es-ES" sz="1600" dirty="0">
                <a:latin typeface="Courier"/>
              </a:rPr>
              <a:t>    print(</a:t>
            </a:r>
            <a:r>
              <a:rPr lang="es-ES" sz="1600" dirty="0" err="1">
                <a:latin typeface="Courier"/>
              </a:rPr>
              <a:t>x,y</a:t>
            </a:r>
            <a:r>
              <a:rPr lang="es-ES" sz="1600" dirty="0">
                <a:latin typeface="Courier"/>
              </a:rPr>
              <a:t>)</a:t>
            </a:r>
            <a:br>
              <a:rPr lang="es-ES" sz="1600" dirty="0"/>
            </a:br>
            <a:r>
              <a:rPr lang="es-ES" sz="16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s-ES" sz="1600" dirty="0">
                <a:latin typeface="Courier"/>
              </a:rPr>
              <a:t> </a:t>
            </a:r>
            <a:r>
              <a:rPr lang="es-ES" sz="1600" dirty="0" err="1">
                <a:latin typeface="Courier"/>
              </a:rPr>
              <a:t>nombreCol,variable</a:t>
            </a:r>
            <a:r>
              <a:rPr lang="es-ES" sz="1600" dirty="0">
                <a:latin typeface="Courier"/>
              </a:rPr>
              <a:t> 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s-ES" sz="1600" dirty="0">
                <a:latin typeface="Courier"/>
              </a:rPr>
              <a:t> </a:t>
            </a:r>
            <a:r>
              <a:rPr lang="es-ES" sz="1600" dirty="0" err="1">
                <a:latin typeface="Courier"/>
              </a:rPr>
              <a:t>dataframe.iteritems</a:t>
            </a:r>
            <a:r>
              <a:rPr lang="es-ES" sz="1600" dirty="0">
                <a:latin typeface="Courier"/>
              </a:rPr>
              <a:t>():</a:t>
            </a:r>
            <a:br>
              <a:rPr lang="es-ES" sz="1600" dirty="0"/>
            </a:br>
            <a:r>
              <a:rPr lang="es-ES" sz="1600" dirty="0">
                <a:latin typeface="Courier"/>
              </a:rPr>
              <a:t>    print(</a:t>
            </a:r>
            <a:r>
              <a:rPr lang="es-ES" sz="1600" dirty="0" err="1">
                <a:latin typeface="Courier"/>
              </a:rPr>
              <a:t>nombreCol</a:t>
            </a:r>
            <a:r>
              <a:rPr lang="es-ES" sz="1600" dirty="0">
                <a:latin typeface="Courier"/>
              </a:rPr>
              <a:t>,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", tiene tipo:"</a:t>
            </a:r>
            <a:r>
              <a:rPr lang="es-ES" sz="1600" dirty="0">
                <a:latin typeface="Courier"/>
              </a:rPr>
              <a:t>,</a:t>
            </a:r>
            <a:r>
              <a:rPr lang="es-ES" sz="1600" dirty="0" err="1">
                <a:latin typeface="Courier"/>
              </a:rPr>
              <a:t>variable.dtype</a:t>
            </a:r>
            <a:r>
              <a:rPr lang="es-ES" sz="1600" dirty="0">
                <a:latin typeface="Courier"/>
              </a:rPr>
              <a:t>)</a:t>
            </a:r>
            <a:br>
              <a:rPr lang="es-ES" sz="1600" dirty="0"/>
            </a:br>
            <a:r>
              <a:rPr lang="es-ES" sz="16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s-ES" sz="1600" dirty="0">
                <a:latin typeface="Courier"/>
              </a:rPr>
              <a:t> </a:t>
            </a:r>
            <a:r>
              <a:rPr lang="es-ES" sz="1600" dirty="0" err="1">
                <a:latin typeface="Courier"/>
              </a:rPr>
              <a:t>nombreFila,fila</a:t>
            </a:r>
            <a:r>
              <a:rPr lang="es-ES" sz="1600" dirty="0">
                <a:latin typeface="Courier"/>
              </a:rPr>
              <a:t> 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s-ES" sz="1600" dirty="0">
                <a:latin typeface="Courier"/>
              </a:rPr>
              <a:t> </a:t>
            </a:r>
            <a:r>
              <a:rPr lang="es-ES" sz="1600" dirty="0" err="1">
                <a:latin typeface="Courier"/>
              </a:rPr>
              <a:t>dataframe.iterrows</a:t>
            </a:r>
            <a:r>
              <a:rPr lang="es-ES" sz="1600" dirty="0">
                <a:latin typeface="Courier"/>
              </a:rPr>
              <a:t>():</a:t>
            </a:r>
            <a:br>
              <a:rPr lang="es-ES" sz="1600" dirty="0"/>
            </a:br>
            <a:r>
              <a:rPr lang="es-ES" sz="1600" dirty="0">
                <a:latin typeface="Courier"/>
              </a:rPr>
              <a:t>    print(nombreFila,fila.v1,fila.v2)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5. GESTIÓN DE DATOS</a:t>
            </a:r>
          </a:p>
        </p:txBody>
      </p:sp>
    </p:spTree>
    <p:extLst>
      <p:ext uri="{BB962C8B-B14F-4D97-AF65-F5344CB8AC3E}">
        <p14:creationId xmlns:p14="http://schemas.microsoft.com/office/powerpoint/2010/main" val="398470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5. Gestión datos. Importar y exportar datos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b="1" dirty="0"/>
          </a:p>
          <a:p>
            <a:pPr marL="0" lvl="0" indent="0">
              <a:buNone/>
            </a:pPr>
            <a:r>
              <a:rPr lang="es-ES" b="1" dirty="0"/>
              <a:t>Lectura línea a línea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with</a:t>
            </a:r>
            <a:r>
              <a:rPr lang="es-ES" sz="1800" dirty="0">
                <a:latin typeface="Courier"/>
              </a:rPr>
              <a:t> open('www/mtcars.csv') as f:</a:t>
            </a:r>
            <a:r>
              <a:rPr lang="es-ES" dirty="0"/>
              <a:t>, </a:t>
            </a:r>
            <a:r>
              <a:rPr lang="es-ES" sz="1800" dirty="0" err="1">
                <a:latin typeface="Courier"/>
              </a:rPr>
              <a:t>f.readline</a:t>
            </a:r>
            <a:r>
              <a:rPr lang="es-ES" sz="1800" dirty="0">
                <a:latin typeface="Courier"/>
              </a:rPr>
              <a:t>()</a:t>
            </a:r>
          </a:p>
          <a:p>
            <a:pPr marL="0" lvl="0" indent="0">
              <a:buNone/>
            </a:pPr>
            <a:endParaRPr lang="es-ES" b="1" dirty="0"/>
          </a:p>
          <a:p>
            <a:pPr marL="0" lvl="0" indent="0">
              <a:buNone/>
            </a:pPr>
            <a:r>
              <a:rPr lang="es-ES" b="1" dirty="0"/>
              <a:t>Lectura con separador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pd.read_table</a:t>
            </a:r>
            <a:r>
              <a:rPr lang="es-ES" sz="1800" dirty="0">
                <a:latin typeface="Courier"/>
              </a:rPr>
              <a:t>("www/mtcars.csv",</a:t>
            </a:r>
            <a:r>
              <a:rPr lang="es-ES" sz="1800" dirty="0" err="1">
                <a:latin typeface="Courier"/>
              </a:rPr>
              <a:t>sep</a:t>
            </a:r>
            <a:r>
              <a:rPr lang="es-ES" sz="1800" dirty="0">
                <a:latin typeface="Courier"/>
              </a:rPr>
              <a:t>=',', decimal=".")</a:t>
            </a:r>
          </a:p>
          <a:p>
            <a:pPr marL="0" lvl="0" indent="0">
              <a:buNone/>
            </a:pPr>
            <a:endParaRPr lang="es-ES" b="1" dirty="0"/>
          </a:p>
          <a:p>
            <a:pPr marL="0" lvl="0" indent="0">
              <a:buNone/>
            </a:pPr>
            <a:r>
              <a:rPr lang="es-ES" b="1" dirty="0"/>
              <a:t>Lectura csv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 = </a:t>
            </a:r>
            <a:r>
              <a:rPr lang="es-ES" sz="1800" dirty="0" err="1">
                <a:latin typeface="Courier"/>
              </a:rPr>
              <a:t>pd.read_csv</a:t>
            </a:r>
            <a:r>
              <a:rPr lang="es-ES" sz="1800" dirty="0">
                <a:latin typeface="Courier"/>
              </a:rPr>
              <a:t>("www/mtcars.csv")</a:t>
            </a:r>
          </a:p>
          <a:p>
            <a:pPr marL="0" lvl="0" indent="0">
              <a:buNone/>
            </a:pPr>
            <a:endParaRPr lang="es-ES" b="1" dirty="0"/>
          </a:p>
          <a:p>
            <a:pPr marL="0" lvl="0" indent="0">
              <a:buNone/>
            </a:pPr>
            <a:r>
              <a:rPr lang="es-ES" b="1" dirty="0"/>
              <a:t>Escritura </a:t>
            </a:r>
            <a:r>
              <a:rPr lang="es-ES" b="1" dirty="0" err="1"/>
              <a:t>pickle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mtcars.to_pickle</a:t>
            </a:r>
            <a:r>
              <a:rPr lang="es-ES" sz="1800" dirty="0">
                <a:latin typeface="Courier"/>
              </a:rPr>
              <a:t>("www/</a:t>
            </a:r>
            <a:r>
              <a:rPr lang="es-ES" sz="1800" dirty="0" err="1">
                <a:latin typeface="Courier"/>
              </a:rPr>
              <a:t>mtcars.pkl</a:t>
            </a:r>
            <a:r>
              <a:rPr lang="es-ES" sz="1800" dirty="0">
                <a:latin typeface="Courier"/>
              </a:rPr>
              <a:t>")</a:t>
            </a:r>
          </a:p>
          <a:p>
            <a:pPr marL="0" lvl="0" indent="0">
              <a:buNone/>
            </a:pPr>
            <a:endParaRPr lang="es-ES" b="1" dirty="0"/>
          </a:p>
          <a:p>
            <a:pPr marL="0" lvl="0" indent="0">
              <a:buNone/>
            </a:pPr>
            <a:r>
              <a:rPr lang="es-ES" b="1" dirty="0"/>
              <a:t>Lectura </a:t>
            </a:r>
            <a:r>
              <a:rPr lang="es-ES" b="1" dirty="0" err="1"/>
              <a:t>pickle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mtcars_pkl</a:t>
            </a:r>
            <a:r>
              <a:rPr lang="es-ES" sz="1800" dirty="0">
                <a:latin typeface="Courier"/>
              </a:rPr>
              <a:t> = </a:t>
            </a:r>
            <a:r>
              <a:rPr lang="es-ES" sz="1800" dirty="0" err="1">
                <a:latin typeface="Courier"/>
              </a:rPr>
              <a:t>pd.read_pickle</a:t>
            </a:r>
            <a:r>
              <a:rPr lang="es-ES" sz="1800" dirty="0">
                <a:latin typeface="Courier"/>
              </a:rPr>
              <a:t>("www/</a:t>
            </a:r>
            <a:r>
              <a:rPr lang="es-ES" sz="1800" dirty="0" err="1">
                <a:latin typeface="Courier"/>
              </a:rPr>
              <a:t>mtcars.pkl</a:t>
            </a:r>
            <a:r>
              <a:rPr lang="es-ES" sz="1800" dirty="0">
                <a:latin typeface="Courier"/>
              </a:rPr>
              <a:t>")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5. Gestión datos. Cruce entre tablas y agregados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600" b="1" dirty="0"/>
              <a:t>Ordenación columnas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df.columnas.sort_values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ascending</a:t>
            </a:r>
            <a:r>
              <a:rPr lang="es-ES" sz="1600" dirty="0">
                <a:latin typeface="Courier"/>
              </a:rPr>
              <a:t>=False)</a:t>
            </a:r>
          </a:p>
          <a:p>
            <a:pPr marL="0" lvl="0" indent="0">
              <a:buNone/>
            </a:pPr>
            <a:r>
              <a:rPr lang="es-ES" sz="1600" b="1" dirty="0"/>
              <a:t>Reseteo índices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df.reset_index</a:t>
            </a:r>
            <a:r>
              <a:rPr lang="es-ES" sz="16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sz="1600" b="1" dirty="0"/>
              <a:t>Unión por columnas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pd.concat</a:t>
            </a:r>
            <a:r>
              <a:rPr lang="es-ES" sz="1600" dirty="0">
                <a:latin typeface="Courier"/>
              </a:rPr>
              <a:t>([df1, df2], </a:t>
            </a:r>
            <a:r>
              <a:rPr lang="es-ES" sz="1600" dirty="0" err="1">
                <a:latin typeface="Courier"/>
              </a:rPr>
              <a:t>ignore_index</a:t>
            </a:r>
            <a:r>
              <a:rPr lang="es-ES" sz="1600" dirty="0">
                <a:latin typeface="Courier"/>
              </a:rPr>
              <a:t>=True)</a:t>
            </a:r>
          </a:p>
          <a:p>
            <a:pPr marL="0" lvl="0" indent="0">
              <a:buNone/>
            </a:pPr>
            <a:r>
              <a:rPr lang="es-ES" sz="1600" b="1" dirty="0"/>
              <a:t>Unión por filas</a:t>
            </a:r>
            <a:r>
              <a:rPr lang="es-ES" sz="1600" dirty="0"/>
              <a:t>: </a:t>
            </a:r>
            <a:r>
              <a:rPr lang="es-ES" sz="1600" dirty="0">
                <a:latin typeface="Courier"/>
              </a:rPr>
              <a:t>df1.append(df2)</a:t>
            </a:r>
          </a:p>
          <a:p>
            <a:pPr marL="0" lvl="0" indent="0">
              <a:buNone/>
            </a:pPr>
            <a:r>
              <a:rPr lang="es-ES" sz="1600" b="1" dirty="0"/>
              <a:t>Duplicados y borrado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df.duplicated</a:t>
            </a:r>
            <a:r>
              <a:rPr lang="es-ES" sz="1600" dirty="0">
                <a:latin typeface="Courier"/>
              </a:rPr>
              <a:t>()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df.drop_duplicates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keep</a:t>
            </a:r>
            <a:r>
              <a:rPr lang="es-ES" sz="1600" dirty="0">
                <a:latin typeface="Courier"/>
              </a:rPr>
              <a:t>=False)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s-ES" sz="1600" b="1" dirty="0"/>
              <a:t>Cruce por campos clave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pd.merge</a:t>
            </a:r>
            <a:r>
              <a:rPr lang="es-ES" sz="1600" dirty="0">
                <a:latin typeface="Courier"/>
              </a:rPr>
              <a:t>(df1,df2, ...)</a:t>
            </a:r>
          </a:p>
          <a:p>
            <a:pPr marL="0" lvl="0" indent="0">
              <a:buNone/>
            </a:pPr>
            <a:r>
              <a:rPr lang="es-ES" sz="1600" dirty="0"/>
              <a:t>1- </a:t>
            </a:r>
            <a:r>
              <a:rPr lang="es-ES" sz="1600" dirty="0" err="1">
                <a:latin typeface="Courier"/>
              </a:rPr>
              <a:t>left_on</a:t>
            </a:r>
            <a:r>
              <a:rPr lang="es-ES" sz="1600" dirty="0">
                <a:latin typeface="Courier"/>
              </a:rPr>
              <a:t>=["v1"], </a:t>
            </a:r>
            <a:r>
              <a:rPr lang="es-ES" sz="1600" dirty="0" err="1">
                <a:latin typeface="Courier"/>
              </a:rPr>
              <a:t>right_on</a:t>
            </a:r>
            <a:r>
              <a:rPr lang="es-ES" sz="1600" dirty="0">
                <a:latin typeface="Courier"/>
              </a:rPr>
              <a:t>=["w1"]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left_index</a:t>
            </a:r>
            <a:r>
              <a:rPr lang="es-ES" sz="1600" dirty="0">
                <a:latin typeface="Courier"/>
              </a:rPr>
              <a:t>=True</a:t>
            </a:r>
            <a:r>
              <a:rPr lang="es-ES" sz="1600" dirty="0"/>
              <a:t> o </a:t>
            </a:r>
            <a:r>
              <a:rPr lang="es-ES" sz="1600" dirty="0" err="1">
                <a:latin typeface="Courier"/>
              </a:rPr>
              <a:t>right_index</a:t>
            </a:r>
            <a:r>
              <a:rPr lang="es-ES" sz="1600" dirty="0">
                <a:latin typeface="Courier"/>
              </a:rPr>
              <a:t>=True</a:t>
            </a:r>
          </a:p>
          <a:p>
            <a:pPr marL="0" lvl="0" indent="0">
              <a:buNone/>
            </a:pPr>
            <a:r>
              <a:rPr lang="es-ES" sz="1600" dirty="0"/>
              <a:t>2- </a:t>
            </a:r>
            <a:r>
              <a:rPr lang="es-ES" sz="1600" dirty="0" err="1">
                <a:latin typeface="Courier"/>
              </a:rPr>
              <a:t>how</a:t>
            </a:r>
            <a:r>
              <a:rPr lang="es-ES" sz="1600" dirty="0">
                <a:latin typeface="Courier"/>
              </a:rPr>
              <a:t>=</a:t>
            </a:r>
            <a:r>
              <a:rPr lang="es-ES" sz="1600" dirty="0"/>
              <a:t> puede vale: “inner”,“</a:t>
            </a:r>
            <a:r>
              <a:rPr lang="es-ES" sz="1600" dirty="0" err="1"/>
              <a:t>outer</a:t>
            </a:r>
            <a:r>
              <a:rPr lang="es-ES" sz="1600" dirty="0"/>
              <a:t>”,“left” y “</a:t>
            </a:r>
            <a:r>
              <a:rPr lang="es-ES" sz="1600" dirty="0" err="1"/>
              <a:t>right</a:t>
            </a:r>
            <a:r>
              <a:rPr lang="es-ES" sz="1600" dirty="0"/>
              <a:t>”</a:t>
            </a:r>
          </a:p>
          <a:p>
            <a:pPr marL="0" lvl="0" indent="0">
              <a:buNone/>
            </a:pPr>
            <a:r>
              <a:rPr lang="es-ES" sz="1600" dirty="0"/>
              <a:t>3- </a:t>
            </a:r>
            <a:r>
              <a:rPr lang="es-ES" sz="1600" dirty="0" err="1">
                <a:latin typeface="Courier"/>
              </a:rPr>
              <a:t>how</a:t>
            </a:r>
            <a:r>
              <a:rPr lang="es-ES" sz="1600" dirty="0">
                <a:latin typeface="Courier"/>
              </a:rPr>
              <a:t>="</a:t>
            </a:r>
            <a:r>
              <a:rPr lang="es-ES" sz="1600" dirty="0" err="1">
                <a:latin typeface="Courier"/>
              </a:rPr>
              <a:t>outer</a:t>
            </a:r>
            <a:r>
              <a:rPr lang="es-ES" sz="16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600" b="1" dirty="0"/>
              <a:t>Descriptivos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df.describe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include</a:t>
            </a:r>
            <a:r>
              <a:rPr lang="es-ES" sz="1600" dirty="0">
                <a:latin typeface="Courier"/>
              </a:rPr>
              <a:t>='</a:t>
            </a:r>
            <a:r>
              <a:rPr lang="es-ES" sz="1600" dirty="0" err="1">
                <a:latin typeface="Courier"/>
              </a:rPr>
              <a:t>all</a:t>
            </a:r>
            <a:r>
              <a:rPr lang="es-ES" sz="1600" dirty="0">
                <a:latin typeface="Courier"/>
              </a:rPr>
              <a:t>')</a:t>
            </a:r>
          </a:p>
          <a:p>
            <a:pPr marL="0" lvl="0" indent="0">
              <a:buNone/>
            </a:pPr>
            <a:r>
              <a:rPr lang="es-ES" sz="1600" b="1" dirty="0"/>
              <a:t>Numpy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np.sum</a:t>
            </a:r>
            <a:r>
              <a:rPr lang="es-ES" sz="1600" dirty="0">
                <a:latin typeface="Courier"/>
              </a:rPr>
              <a:t>(~</a:t>
            </a:r>
            <a:r>
              <a:rPr lang="es-ES" sz="1600" dirty="0" err="1">
                <a:latin typeface="Courier"/>
              </a:rPr>
              <a:t>np.isnan</a:t>
            </a:r>
            <a:r>
              <a:rPr lang="es-ES" sz="1600" dirty="0">
                <a:latin typeface="Courier"/>
              </a:rPr>
              <a:t>(x))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np.mean</a:t>
            </a:r>
            <a:r>
              <a:rPr lang="es-ES" sz="1600" dirty="0">
                <a:latin typeface="Courier"/>
              </a:rPr>
              <a:t>(x)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np.std</a:t>
            </a:r>
            <a:r>
              <a:rPr lang="es-ES" sz="1600" dirty="0">
                <a:latin typeface="Courier"/>
              </a:rPr>
              <a:t>(x)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np.min</a:t>
            </a:r>
            <a:r>
              <a:rPr lang="es-ES" sz="1600" dirty="0">
                <a:latin typeface="Courier"/>
              </a:rPr>
              <a:t>(x)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np.quantile</a:t>
            </a:r>
            <a:r>
              <a:rPr lang="es-ES" sz="1600" dirty="0">
                <a:latin typeface="Courier"/>
              </a:rPr>
              <a:t>(x, [0.25,.5,.75])</a:t>
            </a:r>
            <a:r>
              <a:rPr lang="es-ES" sz="1600" dirty="0"/>
              <a:t> y </a:t>
            </a:r>
            <a:r>
              <a:rPr lang="es-ES" sz="1600" dirty="0" err="1">
                <a:latin typeface="Courier"/>
              </a:rPr>
              <a:t>np.max</a:t>
            </a:r>
            <a:r>
              <a:rPr lang="es-ES" sz="1600" dirty="0">
                <a:latin typeface="Courier"/>
              </a:rPr>
              <a:t>(x)</a:t>
            </a:r>
          </a:p>
          <a:p>
            <a:pPr marL="0" lvl="0" indent="0">
              <a:buNone/>
            </a:pPr>
            <a:r>
              <a:rPr lang="es-ES" sz="1600" b="1" dirty="0"/>
              <a:t>Pandas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x.count</a:t>
            </a:r>
            <a:r>
              <a:rPr lang="es-ES" sz="1600" dirty="0">
                <a:latin typeface="Courier"/>
              </a:rPr>
              <a:t>()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x.mean</a:t>
            </a:r>
            <a:r>
              <a:rPr lang="es-ES" sz="1600" dirty="0">
                <a:latin typeface="Courier"/>
              </a:rPr>
              <a:t>()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x.std</a:t>
            </a:r>
            <a:r>
              <a:rPr lang="es-ES" sz="1600" dirty="0">
                <a:latin typeface="Courier"/>
              </a:rPr>
              <a:t>()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x.min</a:t>
            </a:r>
            <a:r>
              <a:rPr lang="es-ES" sz="1600" dirty="0">
                <a:latin typeface="Courier"/>
              </a:rPr>
              <a:t>()</a:t>
            </a:r>
            <a:r>
              <a:rPr lang="es-ES" sz="1600" dirty="0"/>
              <a:t>, </a:t>
            </a:r>
            <a:r>
              <a:rPr lang="es-ES" sz="1600" dirty="0" err="1">
                <a:latin typeface="Courier"/>
              </a:rPr>
              <a:t>x.quantile</a:t>
            </a:r>
            <a:r>
              <a:rPr lang="es-ES" sz="1600" dirty="0">
                <a:latin typeface="Courier"/>
              </a:rPr>
              <a:t>([0.25,.5,.75])</a:t>
            </a:r>
            <a:r>
              <a:rPr lang="es-ES" sz="1600" dirty="0"/>
              <a:t> y </a:t>
            </a:r>
            <a:r>
              <a:rPr lang="es-ES" sz="1600" dirty="0" err="1">
                <a:latin typeface="Courier"/>
              </a:rPr>
              <a:t>x.max</a:t>
            </a:r>
            <a:r>
              <a:rPr lang="es-ES" sz="16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5. Gestión datos. Agregados por subgrupos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dirty="0"/>
              <a:t>Tablas de frecuencias o conteos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df.col.value_counts</a:t>
            </a:r>
            <a:r>
              <a:rPr lang="es-ES" sz="18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b="1" dirty="0"/>
              <a:t>Tablas cruzadas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pd.crosstab</a:t>
            </a:r>
            <a:r>
              <a:rPr lang="es-ES" sz="18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b="1" dirty="0"/>
              <a:t>Tramado de columnas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pd.cut</a:t>
            </a:r>
            <a:r>
              <a:rPr lang="es-ES" sz="18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b="1" dirty="0"/>
              <a:t>Tipo </a:t>
            </a:r>
            <a:r>
              <a:rPr lang="es-ES" sz="1800" b="1" dirty="0" err="1">
                <a:latin typeface="Courier"/>
              </a:rPr>
              <a:t>pd.Categorical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df.col.cat.categories</a:t>
            </a:r>
            <a:endParaRPr lang="es-ES" sz="1800" dirty="0">
              <a:latin typeface="Courier"/>
            </a:endParaRPr>
          </a:p>
          <a:p>
            <a:pPr marL="0" lvl="0" indent="0">
              <a:buNone/>
            </a:pPr>
            <a:endParaRPr lang="es-ES" b="1" dirty="0"/>
          </a:p>
          <a:p>
            <a:pPr marL="0" lvl="0" indent="0">
              <a:buNone/>
            </a:pPr>
            <a:endParaRPr lang="es-ES" b="1" dirty="0"/>
          </a:p>
          <a:p>
            <a:pPr marL="0" lvl="0" indent="0">
              <a:buNone/>
            </a:pPr>
            <a:r>
              <a:rPr lang="es-ES" b="1" dirty="0"/>
              <a:t>Agrupación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df.groupby</a:t>
            </a:r>
            <a:r>
              <a:rPr lang="es-ES" sz="1800" dirty="0">
                <a:latin typeface="Courier"/>
              </a:rPr>
              <a:t>(["col1","col2"])[["col3","col4"]].median()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Además </a:t>
            </a:r>
            <a:r>
              <a:rPr lang="es-ES" sz="1800" dirty="0" err="1">
                <a:latin typeface="Courier"/>
              </a:rPr>
              <a:t>df.groupby</a:t>
            </a:r>
            <a:r>
              <a:rPr lang="es-ES" sz="1800" dirty="0">
                <a:latin typeface="Courier"/>
              </a:rPr>
              <a:t>()</a:t>
            </a:r>
            <a:r>
              <a:rPr lang="es-ES" dirty="0"/>
              <a:t> es un comodín para el resto de operaciones:</a:t>
            </a:r>
          </a:p>
          <a:p>
            <a:pPr marL="0" lvl="0" indent="0">
              <a:buNone/>
            </a:pPr>
            <a:r>
              <a:rPr lang="es-ES" b="1" dirty="0"/>
              <a:t>Agregación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df.groupby</a:t>
            </a:r>
            <a:r>
              <a:rPr lang="es-ES" sz="1800" dirty="0">
                <a:latin typeface="Courier"/>
              </a:rPr>
              <a:t>(["col1"]).</a:t>
            </a:r>
            <a:r>
              <a:rPr lang="es-ES" sz="1800" dirty="0" err="1">
                <a:latin typeface="Courier"/>
              </a:rPr>
              <a:t>agg</a:t>
            </a:r>
            <a:r>
              <a:rPr lang="es-ES" sz="1800" dirty="0">
                <a:latin typeface="Courier"/>
              </a:rPr>
              <a:t>(["</a:t>
            </a:r>
            <a:r>
              <a:rPr lang="es-ES" sz="1800" dirty="0" err="1">
                <a:latin typeface="Courier"/>
              </a:rPr>
              <a:t>min","median","mean</a:t>
            </a:r>
            <a:r>
              <a:rPr lang="es-ES" sz="1800" dirty="0">
                <a:latin typeface="Courier"/>
              </a:rPr>
              <a:t>"])</a:t>
            </a:r>
          </a:p>
          <a:p>
            <a:pPr marL="0" lvl="0" indent="0">
              <a:buNone/>
            </a:pPr>
            <a:r>
              <a:rPr lang="es-ES" b="1" dirty="0"/>
              <a:t>Filtros agregados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df.groupby</a:t>
            </a:r>
            <a:r>
              <a:rPr lang="es-ES" sz="1800" dirty="0">
                <a:latin typeface="Courier"/>
              </a:rPr>
              <a:t>(["c1"]).</a:t>
            </a:r>
            <a:r>
              <a:rPr lang="es-ES" sz="1800" dirty="0" err="1">
                <a:latin typeface="Courier"/>
              </a:rPr>
              <a:t>filter</a:t>
            </a:r>
            <a:r>
              <a:rPr lang="es-ES" sz="1800" dirty="0">
                <a:latin typeface="Courier"/>
              </a:rPr>
              <a:t>(lambda x: x['c3'].median() &gt; 90)</a:t>
            </a:r>
          </a:p>
          <a:p>
            <a:pPr marL="0" lvl="0" indent="0">
              <a:buNone/>
            </a:pPr>
            <a:r>
              <a:rPr lang="es-ES" b="1" dirty="0"/>
              <a:t>Transformación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df.groupby</a:t>
            </a:r>
            <a:r>
              <a:rPr lang="es-ES" sz="1800" dirty="0">
                <a:latin typeface="Courier"/>
              </a:rPr>
              <a:t>(["c1"]).c3.transform(lambda x: </a:t>
            </a:r>
            <a:r>
              <a:rPr lang="es-ES" sz="1800" dirty="0" err="1">
                <a:latin typeface="Courier"/>
              </a:rPr>
              <a:t>np.abs</a:t>
            </a:r>
            <a:r>
              <a:rPr lang="es-ES" sz="1800" dirty="0">
                <a:latin typeface="Courier"/>
              </a:rPr>
              <a:t>(x - </a:t>
            </a:r>
            <a:r>
              <a:rPr lang="es-ES" sz="1800" dirty="0" err="1">
                <a:latin typeface="Courier"/>
              </a:rPr>
              <a:t>x.median</a:t>
            </a:r>
            <a:r>
              <a:rPr lang="es-ES" sz="1800" dirty="0">
                <a:latin typeface="Courier"/>
              </a:rPr>
              <a:t>()))</a:t>
            </a:r>
          </a:p>
          <a:p>
            <a:pPr marL="0" lvl="0" indent="0">
              <a:buNone/>
            </a:pPr>
            <a:r>
              <a:rPr lang="es-ES" b="1" dirty="0"/>
              <a:t>Pivotado de tablas</a:t>
            </a:r>
            <a:r>
              <a:rPr lang="es-ES" dirty="0"/>
              <a:t>: </a:t>
            </a:r>
            <a:r>
              <a:rPr lang="es-ES" sz="1800" dirty="0" err="1">
                <a:latin typeface="Courier"/>
              </a:rPr>
              <a:t>df.pivot_table</a:t>
            </a:r>
            <a:r>
              <a:rPr lang="es-ES" sz="1800" dirty="0">
                <a:latin typeface="Courier"/>
              </a:rPr>
              <a:t>( index='f1', columns='c1', </a:t>
            </a:r>
            <a:r>
              <a:rPr lang="es-ES" sz="1800" dirty="0" err="1">
                <a:latin typeface="Courier"/>
              </a:rPr>
              <a:t>aggfunc</a:t>
            </a:r>
            <a:r>
              <a:rPr lang="es-ES" sz="1800" dirty="0">
                <a:latin typeface="Courier"/>
              </a:rPr>
              <a:t>={'c2':'count', 'c3':'median'})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5. Gestión datos. Fechas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600" b="1" dirty="0"/>
              <a:t>Crear fechas horas</a:t>
            </a:r>
            <a:r>
              <a:rPr lang="es-ES" sz="1600" dirty="0"/>
              <a:t>: </a:t>
            </a:r>
            <a:r>
              <a:rPr lang="es-ES" sz="1600" dirty="0">
                <a:latin typeface="Courier"/>
              </a:rPr>
              <a:t>fecha = </a:t>
            </a:r>
            <a:r>
              <a:rPr lang="es-ES" sz="1600" dirty="0" err="1">
                <a:latin typeface="Courier"/>
              </a:rPr>
              <a:t>datetime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year</a:t>
            </a:r>
            <a:r>
              <a:rPr lang="es-ES" sz="1600" dirty="0">
                <a:latin typeface="Courier"/>
              </a:rPr>
              <a:t>=2020, </a:t>
            </a:r>
            <a:r>
              <a:rPr lang="es-ES" sz="1600" dirty="0" err="1">
                <a:latin typeface="Courier"/>
              </a:rPr>
              <a:t>month</a:t>
            </a:r>
            <a:r>
              <a:rPr lang="es-ES" sz="1600" dirty="0">
                <a:latin typeface="Courier"/>
              </a:rPr>
              <a:t>=9, </a:t>
            </a:r>
            <a:r>
              <a:rPr lang="es-ES" sz="1600" dirty="0" err="1">
                <a:latin typeface="Courier"/>
              </a:rPr>
              <a:t>day</a:t>
            </a:r>
            <a:r>
              <a:rPr lang="es-ES" sz="1600" dirty="0">
                <a:latin typeface="Courier"/>
              </a:rPr>
              <a:t>=7)</a:t>
            </a:r>
          </a:p>
          <a:p>
            <a:pPr marL="0" lvl="0" indent="0">
              <a:buNone/>
            </a:pPr>
            <a:r>
              <a:rPr lang="es-ES" sz="1600" b="1" dirty="0"/>
              <a:t>Obtener componentes</a:t>
            </a:r>
            <a:r>
              <a:rPr lang="es-ES" sz="1600" dirty="0"/>
              <a:t>:</a:t>
            </a:r>
          </a:p>
          <a:p>
            <a:pPr marL="0" lvl="0" indent="0">
              <a:buNone/>
            </a:pPr>
            <a:r>
              <a:rPr lang="es-ES" sz="1600" dirty="0">
                <a:latin typeface="Courier"/>
              </a:rPr>
              <a:t>import </a:t>
            </a:r>
            <a:r>
              <a:rPr lang="es-ES" sz="1600" dirty="0" err="1">
                <a:latin typeface="Courier"/>
              </a:rPr>
              <a:t>locale</a:t>
            </a:r>
            <a:endParaRPr lang="es-ES" sz="1600" dirty="0">
              <a:latin typeface="Courier"/>
            </a:endParaRPr>
          </a:p>
          <a:p>
            <a:pPr marL="0" lvl="0" indent="0">
              <a:buNone/>
            </a:pPr>
            <a:r>
              <a:rPr lang="es-ES" sz="1600" dirty="0" err="1">
                <a:latin typeface="Courier"/>
              </a:rPr>
              <a:t>locale.setlocale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locale.LC_TIME</a:t>
            </a:r>
            <a:r>
              <a:rPr lang="es-ES" sz="1600" dirty="0">
                <a:latin typeface="Courier"/>
              </a:rPr>
              <a:t>, 'es_ES.UTF-8')</a:t>
            </a:r>
          </a:p>
          <a:p>
            <a:pPr marL="0" lvl="0" indent="0">
              <a:buNone/>
            </a:pPr>
            <a:r>
              <a:rPr lang="es-ES" sz="1600" dirty="0" err="1">
                <a:latin typeface="Courier"/>
              </a:rPr>
              <a:t>fecha.strftime</a:t>
            </a:r>
            <a:r>
              <a:rPr lang="es-ES" sz="1600" dirty="0">
                <a:latin typeface="Courier"/>
              </a:rPr>
              <a:t>('%A')</a:t>
            </a:r>
          </a:p>
          <a:p>
            <a:pPr marL="0" lvl="0" indent="0">
              <a:buNone/>
            </a:pPr>
            <a:r>
              <a:rPr lang="es-ES" sz="1600" dirty="0">
                <a:latin typeface="Courier"/>
              </a:rPr>
              <a:t>## 'lunes'</a:t>
            </a:r>
          </a:p>
          <a:p>
            <a:pPr marL="0" lvl="0" indent="0">
              <a:buNone/>
            </a:pPr>
            <a:r>
              <a:rPr lang="es-ES" sz="1600" b="1" dirty="0"/>
              <a:t>Numpy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np.array</a:t>
            </a:r>
            <a:r>
              <a:rPr lang="es-ES" sz="1600" dirty="0">
                <a:latin typeface="Courier"/>
              </a:rPr>
              <a:t>('2020-09-07', dtype=np.datetime64)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s-ES" sz="1600" b="1" dirty="0"/>
              <a:t>Operaciones Numpy</a:t>
            </a:r>
            <a:r>
              <a:rPr lang="es-ES" sz="1600" dirty="0"/>
              <a:t>: </a:t>
            </a:r>
            <a:r>
              <a:rPr lang="es-ES" sz="1600" dirty="0">
                <a:latin typeface="Courier"/>
              </a:rPr>
              <a:t>fecha + </a:t>
            </a:r>
            <a:r>
              <a:rPr lang="es-ES" sz="1600" dirty="0" err="1">
                <a:latin typeface="Courier"/>
              </a:rPr>
              <a:t>np.arange</a:t>
            </a:r>
            <a:r>
              <a:rPr lang="es-ES" sz="1600" dirty="0">
                <a:latin typeface="Courier"/>
              </a:rPr>
              <a:t>(12)</a:t>
            </a:r>
          </a:p>
          <a:p>
            <a:pPr marL="0" lvl="0" indent="0">
              <a:buNone/>
            </a:pPr>
            <a:r>
              <a:rPr lang="es-ES" sz="1600" b="1" dirty="0"/>
              <a:t>Pandas</a:t>
            </a:r>
            <a:r>
              <a:rPr lang="es-ES" sz="1600" dirty="0"/>
              <a:t>: </a:t>
            </a:r>
            <a:r>
              <a:rPr lang="es-ES" sz="1600" dirty="0">
                <a:latin typeface="Courier"/>
              </a:rPr>
              <a:t>fecha=</a:t>
            </a:r>
            <a:r>
              <a:rPr lang="es-ES" sz="1600" dirty="0" err="1">
                <a:latin typeface="Courier"/>
              </a:rPr>
              <a:t>pd.to_datetime</a:t>
            </a:r>
            <a:r>
              <a:rPr lang="es-ES" sz="1600" dirty="0">
                <a:latin typeface="Courier"/>
              </a:rPr>
              <a:t>("2020-9-7")</a:t>
            </a:r>
          </a:p>
          <a:p>
            <a:pPr marL="0" lvl="0" indent="0">
              <a:buNone/>
            </a:pPr>
            <a:r>
              <a:rPr lang="es-ES" sz="1600" b="1" dirty="0"/>
              <a:t>Máscaras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fecha.strftime</a:t>
            </a:r>
            <a:r>
              <a:rPr lang="es-ES" sz="1600" dirty="0">
                <a:latin typeface="Courier"/>
              </a:rPr>
              <a:t>("%A, %d de %m de %Y")</a:t>
            </a:r>
          </a:p>
          <a:p>
            <a:pPr marL="0" lvl="0" indent="0">
              <a:buNone/>
            </a:pPr>
            <a:r>
              <a:rPr lang="es-ES" sz="1600" b="1" dirty="0"/>
              <a:t>Indexación Pandas</a:t>
            </a:r>
            <a:r>
              <a:rPr lang="es-ES" sz="1600" dirty="0"/>
              <a:t>:</a:t>
            </a:r>
          </a:p>
          <a:p>
            <a:pPr marL="0" lvl="0" indent="0">
              <a:buNone/>
            </a:pPr>
            <a:r>
              <a:rPr lang="es-ES" sz="1600" dirty="0">
                <a:latin typeface="Courier"/>
              </a:rPr>
              <a:t>index = </a:t>
            </a:r>
            <a:r>
              <a:rPr lang="es-ES" sz="1600" dirty="0" err="1">
                <a:latin typeface="Courier"/>
              </a:rPr>
              <a:t>pd.DatetimeIndex</a:t>
            </a:r>
            <a:r>
              <a:rPr lang="es-ES" sz="1600" dirty="0">
                <a:latin typeface="Courier"/>
              </a:rPr>
              <a:t>(['2019-08-07', '2019-09-07'])</a:t>
            </a:r>
          </a:p>
          <a:p>
            <a:pPr marL="0" lvl="0" indent="0">
              <a:buNone/>
            </a:pPr>
            <a:r>
              <a:rPr lang="es-ES" sz="1600" dirty="0">
                <a:latin typeface="Courier"/>
              </a:rPr>
              <a:t>fecha = </a:t>
            </a:r>
            <a:r>
              <a:rPr lang="es-ES" sz="1600" dirty="0" err="1">
                <a:latin typeface="Courier"/>
              </a:rPr>
              <a:t>pd.Series</a:t>
            </a:r>
            <a:r>
              <a:rPr lang="es-ES" sz="1600" dirty="0">
                <a:latin typeface="Courier"/>
              </a:rPr>
              <a:t>([0, 1, 2, 3], index=index)</a:t>
            </a:r>
          </a:p>
          <a:p>
            <a:pPr marL="0" lvl="0" indent="0">
              <a:buNone/>
            </a:pPr>
            <a:r>
              <a:rPr lang="es-ES" sz="1600" b="1" dirty="0"/>
              <a:t>Seleccionar rangos</a:t>
            </a:r>
            <a:r>
              <a:rPr lang="es-ES" sz="1600" dirty="0"/>
              <a:t>: </a:t>
            </a:r>
            <a:r>
              <a:rPr lang="es-ES" sz="1600" dirty="0">
                <a:latin typeface="Courier"/>
              </a:rPr>
              <a:t>fecha['2019-08-07':'2020-08-07']</a:t>
            </a:r>
          </a:p>
          <a:p>
            <a:pPr marL="0" lvl="0" indent="0">
              <a:buNone/>
            </a:pPr>
            <a:r>
              <a:rPr lang="es-ES" sz="1600" b="1" dirty="0"/>
              <a:t>Asignar una frecuencia</a:t>
            </a:r>
            <a:r>
              <a:rPr lang="es-ES" sz="1600" dirty="0"/>
              <a:t>: </a:t>
            </a:r>
            <a:r>
              <a:rPr lang="es-ES" sz="1600" dirty="0" err="1">
                <a:latin typeface="Courier"/>
              </a:rPr>
              <a:t>fecha.to_period</a:t>
            </a:r>
            <a:r>
              <a:rPr lang="es-ES" sz="1600" dirty="0">
                <a:latin typeface="Courier"/>
              </a:rPr>
              <a:t>('D')</a:t>
            </a:r>
          </a:p>
          <a:p>
            <a:pPr marL="0" lvl="0" indent="0">
              <a:buNone/>
            </a:pPr>
            <a:r>
              <a:rPr lang="es-ES" sz="1600" b="1" dirty="0"/>
              <a:t>Operaciones</a:t>
            </a:r>
            <a:r>
              <a:rPr lang="es-ES" sz="1600" dirty="0"/>
              <a:t>: </a:t>
            </a:r>
            <a:r>
              <a:rPr lang="es-ES" sz="1600" dirty="0">
                <a:latin typeface="Courier"/>
              </a:rPr>
              <a:t>fecha - fecha[0]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Conclusiones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ES" sz="2400" dirty="0"/>
          </a:p>
          <a:p>
            <a:pPr lvl="1"/>
            <a:r>
              <a:rPr lang="es-ES" sz="2000" dirty="0"/>
              <a:t>Lenguaje de propósito general</a:t>
            </a:r>
          </a:p>
          <a:p>
            <a:pPr lvl="1"/>
            <a:r>
              <a:rPr lang="es-ES" sz="2000" dirty="0"/>
              <a:t>Acompañado de un conjunto de paquetes para la computación científica</a:t>
            </a:r>
          </a:p>
          <a:p>
            <a:pPr lvl="1"/>
            <a:r>
              <a:rPr lang="es-ES" sz="2000" dirty="0"/>
              <a:t>Permite la visualización de datos</a:t>
            </a:r>
          </a:p>
          <a:p>
            <a:pPr lvl="1"/>
            <a:r>
              <a:rPr lang="es-ES" sz="2000" dirty="0"/>
              <a:t>Idóneo para entornos productivos de tratamientos de datos</a:t>
            </a:r>
          </a:p>
          <a:p>
            <a:pPr lvl="1"/>
            <a:r>
              <a:rPr lang="es-ES" sz="2000" dirty="0"/>
              <a:t>Se utiliza en todas las fases de análisis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Índice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Objetivos específicos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Actividad guiada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Contenidos:</a:t>
            </a:r>
          </a:p>
          <a:p>
            <a:pPr lvl="2">
              <a:buAutoNum type="arabicPeriod"/>
            </a:pPr>
            <a:r>
              <a:rPr lang="es-ES" dirty="0"/>
              <a:t>Elementos básicos de Python</a:t>
            </a:r>
          </a:p>
          <a:p>
            <a:pPr lvl="2">
              <a:buAutoNum type="arabicPeriod"/>
            </a:pPr>
            <a:r>
              <a:rPr lang="es-ES" dirty="0"/>
              <a:t>Gráficos con </a:t>
            </a:r>
            <a:r>
              <a:rPr lang="es-ES" dirty="0" err="1"/>
              <a:t>Matplotlib</a:t>
            </a:r>
            <a:endParaRPr lang="es-ES" dirty="0"/>
          </a:p>
          <a:p>
            <a:pPr lvl="2">
              <a:buAutoNum type="arabicPeriod"/>
            </a:pPr>
            <a:r>
              <a:rPr lang="es-ES" dirty="0"/>
              <a:t>Colecciones de objetos</a:t>
            </a:r>
          </a:p>
          <a:p>
            <a:pPr lvl="2">
              <a:buAutoNum type="arabicPeriod"/>
            </a:pPr>
            <a:r>
              <a:rPr lang="es-ES" dirty="0"/>
              <a:t>Control de flujo</a:t>
            </a:r>
          </a:p>
          <a:p>
            <a:pPr lvl="2">
              <a:buAutoNum type="arabicPeriod"/>
            </a:pPr>
            <a:r>
              <a:rPr lang="es-ES" dirty="0"/>
              <a:t>Gestión de datos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t>Que la fuerza te acompañe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Objetivos específicos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Realizar operaciones de lectura y escritura de datos con Python.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Saber escoger la estructura de datos de Python adecuada para cada problema.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Tener las bases para realizar análisis descriptivo mediante tablas y gráficos en Python.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Desarrollar pequeñas piezas de código en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Actividad guiada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Divertirse analizando los datos de        </a:t>
            </a:r>
            <a:r>
              <a:rPr lang="es-ES" dirty="0" err="1"/>
              <a:t>Star</a:t>
            </a:r>
            <a:r>
              <a:rPr lang="es-ES" dirty="0"/>
              <a:t> </a:t>
            </a:r>
            <a:r>
              <a:rPr lang="es-ES" dirty="0" err="1"/>
              <a:t>Wars</a:t>
            </a:r>
            <a:r>
              <a:rPr lang="es-ES" dirty="0"/>
              <a:t>: Planetas, Naves, Vehículos, Personajes y Especies.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Para ello, contamos con los datos de SWAPI, acrónimo de STAR WARS API, que nos da acceso libre a una colección de datos de la saga.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Puedes encontrar el código utilizado para descargar y preparar los datos en el </a:t>
            </a:r>
            <a:r>
              <a:rPr lang="es-ES" dirty="0">
                <a:hlinkClick r:id="rId2"/>
              </a:rPr>
              <a:t>Anexo: README de Python</a:t>
            </a:r>
            <a:endParaRPr lang="es-ES" dirty="0"/>
          </a:p>
        </p:txBody>
      </p:sp>
      <p:pic>
        <p:nvPicPr>
          <p:cNvPr id="2" name="Picture 1" descr="www/starwa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955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>
                <a:hlinkClick r:id="rId4"/>
              </a:rPr>
              <a:t>SWAPI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Evaluación de la programación en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5644342" cy="4857924"/>
          </a:xfrm>
        </p:spPr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dirty="0"/>
              <a:t>Durante el tema:</a:t>
            </a:r>
          </a:p>
          <a:p>
            <a:pPr marL="0" lvl="0" indent="0">
              <a:buNone/>
            </a:pPr>
            <a:endParaRPr lang="es-ES" b="1" dirty="0"/>
          </a:p>
          <a:p>
            <a:pPr lvl="0">
              <a:buFontTx/>
              <a:buChar char="-"/>
            </a:pPr>
            <a:r>
              <a:rPr lang="es-ES" dirty="0"/>
              <a:t>2 Micro actividades individuales</a:t>
            </a:r>
          </a:p>
          <a:p>
            <a:pPr lvl="1">
              <a:buFontTx/>
              <a:buChar char="-"/>
            </a:pPr>
            <a:r>
              <a:rPr lang="es-ES" dirty="0"/>
              <a:t>Cada una formada por 10 ejercicios prácticos</a:t>
            </a:r>
          </a:p>
          <a:p>
            <a:pPr lvl="0"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Al finalizar el tema:</a:t>
            </a:r>
          </a:p>
          <a:p>
            <a:pPr lvl="0">
              <a:buFontTx/>
              <a:buChar char="-"/>
            </a:pPr>
            <a:endParaRPr lang="es-ES" dirty="0"/>
          </a:p>
          <a:p>
            <a:pPr lvl="0">
              <a:buFontTx/>
              <a:buChar char="-"/>
            </a:pPr>
            <a:r>
              <a:rPr lang="es-ES" dirty="0"/>
              <a:t>Test de conceptos de Python</a:t>
            </a:r>
          </a:p>
          <a:p>
            <a:pPr lvl="1">
              <a:buFontTx/>
              <a:buChar char="-"/>
            </a:pPr>
            <a:r>
              <a:rPr lang="es-ES" dirty="0"/>
              <a:t>7 preguntas tipo test</a:t>
            </a:r>
          </a:p>
        </p:txBody>
      </p:sp>
    </p:spTree>
    <p:extLst>
      <p:ext uri="{BB962C8B-B14F-4D97-AF65-F5344CB8AC3E}">
        <p14:creationId xmlns:p14="http://schemas.microsoft.com/office/powerpoint/2010/main" val="292185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rPr lang="es-ES" dirty="0"/>
              <a:t>1. ELEMENTOS BÁSICOS DE PYTHON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2C73FB2-2453-4A11-A0E8-58DA51AE9F81}"/>
              </a:ext>
            </a:extLst>
          </p:cNvPr>
          <p:cNvSpPr/>
          <p:nvPr/>
        </p:nvSpPr>
        <p:spPr>
          <a:xfrm>
            <a:off x="236667" y="2307512"/>
            <a:ext cx="4114800" cy="19202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1.1. Preparar el entorno </a:t>
            </a:r>
            <a:r>
              <a:rPr lang="es-ES" dirty="0" err="1"/>
              <a:t>jupyter</a:t>
            </a:r>
            <a:r>
              <a:rPr lang="es-ES" dirty="0"/>
              <a:t>/</a:t>
            </a:r>
            <a:r>
              <a:rPr lang="es-ES" dirty="0" err="1"/>
              <a:t>Colab</a:t>
            </a: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r>
              <a:rPr lang="es-ES" sz="1600" b="1" dirty="0"/>
              <a:t>PREPARACIÓN DEL ENTORNO COLAB</a:t>
            </a:r>
          </a:p>
          <a:p>
            <a:pPr marL="0" lvl="0" indent="0">
              <a:buNone/>
            </a:pPr>
            <a:r>
              <a:rPr lang="es-ES" sz="1600" b="1" i="0" u="sng" dirty="0">
                <a:solidFill>
                  <a:srgbClr val="0088CC"/>
                </a:solidFill>
                <a:effectLst/>
                <a:latin typeface="Helvetica Neue"/>
                <a:hlinkClick r:id="rId2"/>
              </a:rPr>
              <a:t>Abre en </a:t>
            </a:r>
            <a:r>
              <a:rPr lang="es-ES" sz="1600" b="1" i="0" u="sng" dirty="0" err="1">
                <a:solidFill>
                  <a:srgbClr val="0088CC"/>
                </a:solidFill>
                <a:effectLst/>
                <a:latin typeface="Helvetica Neue"/>
                <a:hlinkClick r:id="rId2"/>
              </a:rPr>
              <a:t>Colab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s-ES" sz="1600" b="0" i="1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r>
              <a:rPr lang="es-ES" sz="1100" dirty="0">
                <a:latin typeface="Consolas" panose="020B0609020204030204" pitchFamily="49" charset="0"/>
              </a:rPr>
              <a:t>if '</a:t>
            </a:r>
            <a:r>
              <a:rPr lang="es-ES" sz="1100" dirty="0" err="1">
                <a:latin typeface="Consolas" panose="020B0609020204030204" pitchFamily="49" charset="0"/>
              </a:rPr>
              <a:t>google.colab</a:t>
            </a:r>
            <a:r>
              <a:rPr lang="es-ES" sz="1100" dirty="0">
                <a:latin typeface="Consolas" panose="020B0609020204030204" pitchFamily="49" charset="0"/>
              </a:rPr>
              <a:t>' in str(</a:t>
            </a:r>
            <a:r>
              <a:rPr lang="es-ES" sz="1100" dirty="0" err="1">
                <a:latin typeface="Consolas" panose="020B0609020204030204" pitchFamily="49" charset="0"/>
              </a:rPr>
              <a:t>get_ipython</a:t>
            </a:r>
            <a:r>
              <a:rPr lang="es-ES" sz="1100" dirty="0">
                <a:latin typeface="Consolas" panose="020B0609020204030204" pitchFamily="49" charset="0"/>
              </a:rPr>
              <a:t>()):
    !</a:t>
            </a:r>
            <a:r>
              <a:rPr lang="es-ES" sz="1100" dirty="0" err="1">
                <a:latin typeface="Consolas" panose="020B0609020204030204" pitchFamily="49" charset="0"/>
              </a:rPr>
              <a:t>git</a:t>
            </a:r>
            <a:r>
              <a:rPr lang="es-ES" sz="1100" dirty="0">
                <a:latin typeface="Consolas" panose="020B0609020204030204" pitchFamily="49" charset="0"/>
              </a:rPr>
              <a:t> clone https://github.com/griu/mbdds_fc20.git /</a:t>
            </a:r>
            <a:r>
              <a:rPr lang="es-ES" sz="1100" dirty="0" err="1">
                <a:latin typeface="Consolas" panose="020B0609020204030204" pitchFamily="49" charset="0"/>
              </a:rPr>
              <a:t>content</a:t>
            </a:r>
            <a:r>
              <a:rPr lang="es-ES" sz="1100" dirty="0">
                <a:latin typeface="Consolas" panose="020B0609020204030204" pitchFamily="49" charset="0"/>
              </a:rPr>
              <a:t>/mbdds_fc20
    !</a:t>
            </a:r>
            <a:r>
              <a:rPr lang="es-ES" sz="1100" dirty="0" err="1">
                <a:latin typeface="Consolas" panose="020B0609020204030204" pitchFamily="49" charset="0"/>
              </a:rPr>
              <a:t>git</a:t>
            </a:r>
            <a:r>
              <a:rPr lang="es-ES" sz="1100" dirty="0">
                <a:latin typeface="Consolas" panose="020B0609020204030204" pitchFamily="49" charset="0"/>
              </a:rPr>
              <a:t> -C /</a:t>
            </a:r>
            <a:r>
              <a:rPr lang="es-ES" sz="1100" dirty="0" err="1">
                <a:latin typeface="Consolas" panose="020B0609020204030204" pitchFamily="49" charset="0"/>
              </a:rPr>
              <a:t>content</a:t>
            </a:r>
            <a:r>
              <a:rPr lang="es-ES" sz="1100" dirty="0">
                <a:latin typeface="Consolas" panose="020B0609020204030204" pitchFamily="49" charset="0"/>
              </a:rPr>
              <a:t>/mbdds_fc20 </a:t>
            </a:r>
            <a:r>
              <a:rPr lang="es-ES" sz="1100" dirty="0" err="1">
                <a:latin typeface="Consolas" panose="020B0609020204030204" pitchFamily="49" charset="0"/>
              </a:rPr>
              <a:t>pull</a:t>
            </a:r>
            <a:r>
              <a:rPr lang="es-ES" sz="1100" dirty="0">
                <a:latin typeface="Consolas" panose="020B0609020204030204" pitchFamily="49" charset="0"/>
              </a:rPr>
              <a:t>
    %cd /</a:t>
            </a:r>
            <a:r>
              <a:rPr lang="es-ES" sz="1100" dirty="0" err="1">
                <a:latin typeface="Consolas" panose="020B0609020204030204" pitchFamily="49" charset="0"/>
              </a:rPr>
              <a:t>content</a:t>
            </a:r>
            <a:r>
              <a:rPr lang="es-ES" sz="1100" dirty="0">
                <a:latin typeface="Consolas" panose="020B0609020204030204" pitchFamily="49" charset="0"/>
              </a:rPr>
              <a:t>/mbdds_fc20/Python
    !</a:t>
            </a:r>
            <a:r>
              <a:rPr lang="es-ES" sz="1100" dirty="0" err="1">
                <a:latin typeface="Consolas" panose="020B0609020204030204" pitchFamily="49" charset="0"/>
              </a:rPr>
              <a:t>python</a:t>
            </a:r>
            <a:r>
              <a:rPr lang="es-ES" sz="1100" dirty="0">
                <a:latin typeface="Consolas" panose="020B0609020204030204" pitchFamily="49" charset="0"/>
              </a:rPr>
              <a:t> -m </a:t>
            </a:r>
            <a:r>
              <a:rPr lang="es-ES" sz="1100" dirty="0" err="1">
                <a:latin typeface="Consolas" panose="020B0609020204030204" pitchFamily="49" charset="0"/>
              </a:rPr>
              <a:t>pip</a:t>
            </a:r>
            <a:r>
              <a:rPr lang="es-ES" sz="1100" dirty="0">
                <a:latin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</a:rPr>
              <a:t>install</a:t>
            </a:r>
            <a:r>
              <a:rPr lang="es-ES" sz="1100" dirty="0">
                <a:latin typeface="Consolas" panose="020B0609020204030204" pitchFamily="49" charset="0"/>
              </a:rPr>
              <a:t> -r requirementsColab.txt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r>
              <a:rPr lang="es-ES" sz="1600" b="1" dirty="0"/>
              <a:t>PREPARACIÓN DEL ENTORNO JUPYTER</a:t>
            </a:r>
          </a:p>
          <a:p>
            <a:pPr marL="0" lvl="0" indent="0">
              <a:buNone/>
            </a:pPr>
            <a:endParaRPr lang="es-ES" sz="1600" b="1" dirty="0"/>
          </a:p>
          <a:p>
            <a:pPr marL="0" lvl="0" indent="0">
              <a:buNone/>
            </a:pPr>
            <a:r>
              <a:rPr lang="es-ES" sz="1600" dirty="0"/>
              <a:t>1- CLONAR REPOSITORIO</a:t>
            </a:r>
          </a:p>
          <a:p>
            <a:pPr marL="0" lvl="0" indent="0">
              <a:buNone/>
            </a:pPr>
            <a:r>
              <a:rPr lang="es-ES" sz="1600" dirty="0"/>
              <a:t>2- CREAR EN LOCAL UN NUEVO ENVIRONMENT DE ANACONDA</a:t>
            </a:r>
          </a:p>
          <a:p>
            <a:pPr marL="0" lvl="0" indent="0">
              <a:buNone/>
            </a:pPr>
            <a:r>
              <a:rPr lang="es-ES" sz="1600" dirty="0"/>
              <a:t>3- INSTALA LAS LIBRERIAS DE PYTHON</a:t>
            </a:r>
          </a:p>
          <a:p>
            <a:pPr marL="0" lvl="0" indent="0">
              <a:buNone/>
            </a:pPr>
            <a:r>
              <a:rPr lang="es-ES" sz="1600" dirty="0"/>
              <a:t>4- PUBLICAR EL KERNEL</a:t>
            </a:r>
          </a:p>
          <a:p>
            <a:pPr marL="0" lvl="0" indent="0">
              <a:buNone/>
            </a:pPr>
            <a:r>
              <a:rPr lang="es-ES" sz="1600" dirty="0"/>
              <a:t>5- LANZAR ENTORNO JUPYTER NOTEBOOK</a:t>
            </a:r>
          </a:p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r>
              <a:rPr lang="es-ES" sz="1600" dirty="0"/>
              <a:t>Seguir pasos en </a:t>
            </a:r>
            <a:r>
              <a:rPr lang="es-ES" sz="1600" dirty="0">
                <a:hlinkClick r:id="rId3"/>
              </a:rPr>
              <a:t>GitHub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1.2. </a:t>
            </a:r>
            <a:r>
              <a:rPr dirty="0" err="1"/>
              <a:t>Editar</a:t>
            </a:r>
            <a:r>
              <a:rPr dirty="0"/>
              <a:t> un notebook, </a:t>
            </a:r>
            <a:r>
              <a:rPr dirty="0" err="1"/>
              <a:t>comandos</a:t>
            </a:r>
            <a:r>
              <a:rPr dirty="0"/>
              <a:t> Magic y Shell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dirty="0"/>
              <a:t>Tipo celdas</a:t>
            </a:r>
            <a:r>
              <a:rPr lang="es-ES" dirty="0"/>
              <a:t>: </a:t>
            </a:r>
            <a:r>
              <a:rPr lang="es-ES" dirty="0" err="1"/>
              <a:t>Code</a:t>
            </a:r>
            <a:r>
              <a:rPr lang="es-ES" dirty="0"/>
              <a:t> (Tecla Y) o </a:t>
            </a:r>
            <a:r>
              <a:rPr lang="es-ES" dirty="0" err="1"/>
              <a:t>Mardown</a:t>
            </a:r>
            <a:r>
              <a:rPr lang="es-ES" dirty="0"/>
              <a:t> (Tecla M)</a:t>
            </a:r>
          </a:p>
          <a:p>
            <a:pPr marL="0" lvl="0" indent="0">
              <a:buNone/>
            </a:pPr>
            <a:r>
              <a:rPr lang="es-ES" b="1" dirty="0"/>
              <a:t>Modo</a:t>
            </a:r>
            <a:r>
              <a:rPr lang="es-ES" dirty="0"/>
              <a:t>: Edición o Visión</a:t>
            </a:r>
          </a:p>
          <a:p>
            <a:pPr marL="0" lvl="0" indent="0">
              <a:buNone/>
            </a:pPr>
            <a:r>
              <a:rPr lang="es-ES" b="1" dirty="0"/>
              <a:t>Ejecutar</a:t>
            </a:r>
            <a:r>
              <a:rPr lang="es-ES" dirty="0"/>
              <a:t>: </a:t>
            </a:r>
            <a:r>
              <a:rPr lang="es-ES" dirty="0" err="1"/>
              <a:t>Ctrl+Enter</a:t>
            </a:r>
            <a:r>
              <a:rPr lang="es-ES" dirty="0"/>
              <a:t>, ejecutar y avanzar (</a:t>
            </a:r>
            <a:r>
              <a:rPr lang="es-ES" dirty="0" err="1"/>
              <a:t>Mayús+Enter</a:t>
            </a:r>
            <a:r>
              <a:rPr lang="es-ES" dirty="0"/>
              <a:t>)</a:t>
            </a:r>
          </a:p>
          <a:p>
            <a:pPr marL="0" lvl="0" indent="0">
              <a:buNone/>
            </a:pPr>
            <a:r>
              <a:rPr lang="es-ES" b="1" dirty="0"/>
              <a:t>Insertar celda</a:t>
            </a:r>
            <a:r>
              <a:rPr lang="es-ES" dirty="0"/>
              <a:t>: Antes (Tecla A), después (Tecla B)</a:t>
            </a:r>
          </a:p>
          <a:p>
            <a:pPr marL="0" lvl="0" indent="0">
              <a:buNone/>
            </a:pPr>
            <a:r>
              <a:rPr lang="es-ES" b="1" dirty="0"/>
              <a:t>Copiar, pegar, desplazar arriba, abajo</a:t>
            </a:r>
          </a:p>
          <a:p>
            <a:pPr marL="0" lvl="0" indent="0">
              <a:buNone/>
            </a:pPr>
            <a:r>
              <a:rPr lang="es-ES" b="1" dirty="0" err="1"/>
              <a:t>Colab</a:t>
            </a:r>
            <a:r>
              <a:rPr lang="es-ES" dirty="0"/>
              <a:t>: Mismos atajos de teclado pero con </a:t>
            </a:r>
            <a:r>
              <a:rPr lang="es-ES" dirty="0" err="1"/>
              <a:t>Ctr+M</a:t>
            </a:r>
            <a:r>
              <a:rPr lang="es-ES" dirty="0"/>
              <a:t>+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dirty="0"/>
              <a:t>Ejecutar script .</a:t>
            </a:r>
            <a:r>
              <a:rPr lang="es-ES" b="1" dirty="0" err="1"/>
              <a:t>py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%run holaMundo.py</a:t>
            </a:r>
          </a:p>
          <a:p>
            <a:pPr marL="0" lvl="0" indent="0">
              <a:buNone/>
            </a:pPr>
            <a:r>
              <a:rPr lang="es-ES" b="1" dirty="0"/>
              <a:t>Historial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%</a:t>
            </a:r>
            <a:r>
              <a:rPr lang="es-ES" sz="1800" dirty="0" err="1">
                <a:latin typeface="Courier"/>
              </a:rPr>
              <a:t>history</a:t>
            </a:r>
            <a:r>
              <a:rPr lang="es-ES" sz="1800" dirty="0">
                <a:latin typeface="Courier"/>
              </a:rPr>
              <a:t> 1-3</a:t>
            </a:r>
          </a:p>
          <a:p>
            <a:pPr marL="0" lvl="0" indent="0">
              <a:buNone/>
            </a:pPr>
            <a:r>
              <a:rPr lang="es-ES" b="1" dirty="0"/>
              <a:t>Tiempo de ejecución </a:t>
            </a:r>
            <a:r>
              <a:rPr lang="es-ES" b="1" dirty="0" err="1"/>
              <a:t>linea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%time </a:t>
            </a:r>
            <a:r>
              <a:rPr lang="es-ES" sz="1800" dirty="0" err="1">
                <a:latin typeface="Courier"/>
              </a:rPr>
              <a:t>linea</a:t>
            </a:r>
            <a:endParaRPr lang="es-ES" sz="1800" dirty="0">
              <a:latin typeface="Courier"/>
            </a:endParaRPr>
          </a:p>
          <a:p>
            <a:pPr marL="0" lvl="0" indent="0">
              <a:buNone/>
            </a:pPr>
            <a:r>
              <a:rPr lang="es-ES" b="1" dirty="0"/>
              <a:t>Tiempo de ejecución celda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%%time</a:t>
            </a:r>
          </a:p>
          <a:p>
            <a:pPr marL="0" lvl="0" indent="0">
              <a:buNone/>
            </a:pPr>
            <a:endParaRPr lang="es-ES" dirty="0">
              <a:latin typeface="Courier"/>
            </a:endParaRPr>
          </a:p>
          <a:p>
            <a:pPr marL="0" lvl="0" indent="0">
              <a:buNone/>
            </a:pPr>
            <a:r>
              <a:rPr lang="es-ES" b="1" dirty="0"/>
              <a:t>Listar ficheros y directorios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!</a:t>
            </a:r>
            <a:r>
              <a:rPr lang="es-ES" sz="1800" dirty="0" err="1">
                <a:latin typeface="Courier"/>
              </a:rPr>
              <a:t>dir</a:t>
            </a:r>
            <a:endParaRPr lang="es-ES" sz="1800" dirty="0">
              <a:latin typeface="Courier"/>
            </a:endParaRPr>
          </a:p>
          <a:p>
            <a:pPr marL="0" lvl="0" indent="0">
              <a:buNone/>
            </a:pPr>
            <a:r>
              <a:rPr lang="es-ES" b="1" dirty="0"/>
              <a:t>Listar directorio anterior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!</a:t>
            </a:r>
            <a:r>
              <a:rPr lang="es-ES" sz="1800" dirty="0" err="1">
                <a:latin typeface="Courier"/>
              </a:rPr>
              <a:t>dir</a:t>
            </a:r>
            <a:r>
              <a:rPr lang="es-ES" sz="1800" dirty="0">
                <a:latin typeface="Courier"/>
              </a:rPr>
              <a:t> ..</a:t>
            </a:r>
          </a:p>
          <a:p>
            <a:pPr marL="0" lvl="0" indent="0">
              <a:buNone/>
            </a:pPr>
            <a:r>
              <a:rPr lang="es-ES" b="1" dirty="0"/>
              <a:t>Instalar paquetes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!</a:t>
            </a:r>
            <a:r>
              <a:rPr lang="es-ES" sz="1800" dirty="0" err="1">
                <a:latin typeface="Courier"/>
              </a:rPr>
              <a:t>pip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install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nombre_paquete</a:t>
            </a:r>
            <a:endParaRPr lang="es-ES" sz="1800" dirty="0">
              <a:latin typeface="Courier"/>
            </a:endParaRPr>
          </a:p>
          <a:p>
            <a:pPr marL="0" lvl="0" indent="0">
              <a:buNone/>
            </a:pPr>
            <a:r>
              <a:rPr lang="es-ES" b="1" dirty="0"/>
              <a:t>Importar un paquete</a:t>
            </a:r>
            <a:r>
              <a:rPr lang="es-ES" dirty="0"/>
              <a:t>: </a:t>
            </a:r>
            <a:r>
              <a:rPr lang="es-ES" sz="1800" dirty="0">
                <a:latin typeface="Courier"/>
              </a:rPr>
              <a:t>import </a:t>
            </a:r>
            <a:r>
              <a:rPr lang="es-ES" sz="1800" dirty="0" err="1">
                <a:latin typeface="Courier"/>
              </a:rPr>
              <a:t>nombre_paquete</a:t>
            </a:r>
            <a:endParaRPr lang="es-ES" sz="1800" dirty="0">
              <a:latin typeface="Courier"/>
            </a:endParaRPr>
          </a:p>
          <a:p>
            <a:pPr marL="0" lvl="0" indent="0">
              <a:buNone/>
            </a:pPr>
            <a:endParaRPr lang="es-ES" sz="1800" dirty="0">
              <a:latin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3528</Words>
  <Application>Microsoft Office PowerPoint</Application>
  <PresentationFormat>Presentación en pantalla (4:3)</PresentationFormat>
  <Paragraphs>309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Courier</vt:lpstr>
      <vt:lpstr>Helvetica Neue</vt:lpstr>
      <vt:lpstr>Office Theme</vt:lpstr>
      <vt:lpstr>Tema: Programación en Python</vt:lpstr>
      <vt:lpstr>Bienvenido Padawan</vt:lpstr>
      <vt:lpstr>Índice</vt:lpstr>
      <vt:lpstr>Objetivos específicos</vt:lpstr>
      <vt:lpstr>Actividad guiada</vt:lpstr>
      <vt:lpstr>Evaluación de la programación en Python</vt:lpstr>
      <vt:lpstr>1. ELEMENTOS BÁSICOS DE PYTHON</vt:lpstr>
      <vt:lpstr>1.1. Preparar el entorno jupyter/Colab</vt:lpstr>
      <vt:lpstr>1.2. Editar un notebook, comandos Magic y Shell</vt:lpstr>
      <vt:lpstr>2. GRÁFICOS CON MATPLOTLIB</vt:lpstr>
      <vt:lpstr>2. Gráficos con Matplotlib</vt:lpstr>
      <vt:lpstr>2. Gráficos con Matplotlib. Interfaz estilo Matlab</vt:lpstr>
      <vt:lpstr>2. Gráficos con Matplotlib. Interfaz orientada a objetos</vt:lpstr>
      <vt:lpstr>2. Gráficos con Matplotlib. Personalización.</vt:lpstr>
      <vt:lpstr>2. Gráficos con Matplotlib. Seaborn</vt:lpstr>
      <vt:lpstr>3. COLECCIONES DE OBJETOS Y CONTROL DE FLUJO</vt:lpstr>
      <vt:lpstr>3. Colecciones de objetos. Tipos básicos</vt:lpstr>
      <vt:lpstr>3. Colecciones de objetos. Listas, texto, tuplas y rangos</vt:lpstr>
      <vt:lpstr>3. Colecciones de objetos. Filtros, List comprehension y Math</vt:lpstr>
      <vt:lpstr>3. Numpy. Ufunc</vt:lpstr>
      <vt:lpstr>3. Numpy. Filtros y Modificacion</vt:lpstr>
      <vt:lpstr>3. Pandas. Series y Dataframe</vt:lpstr>
      <vt:lpstr>4. Control de flujo. Funciones, condiciones y bucles</vt:lpstr>
      <vt:lpstr>5. GESTIÓN DE DATOS</vt:lpstr>
      <vt:lpstr>5. Gestión datos. Importar y exportar datos</vt:lpstr>
      <vt:lpstr>5. Gestión datos. Cruce entre tablas y agregados</vt:lpstr>
      <vt:lpstr>5. Gestión datos. Agregados por subgrupos</vt:lpstr>
      <vt:lpstr>5. Gestión datos. Fechas</vt:lpstr>
      <vt:lpstr>Conclusiones</vt:lpstr>
      <vt:lpstr>Que la fuerza te acompañe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Programación en Python</dc:title>
  <dc:creator>Ferran Carrascosa Mallafrè</dc:creator>
  <cp:keywords/>
  <cp:lastModifiedBy>ferran carrascosa mallafrè</cp:lastModifiedBy>
  <cp:revision>16</cp:revision>
  <dcterms:created xsi:type="dcterms:W3CDTF">2020-10-27T20:47:43Z</dcterms:created>
  <dcterms:modified xsi:type="dcterms:W3CDTF">2020-10-28T00:42:01Z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24/10/2020</vt:lpwstr>
  </property>
  <property fmtid="{D5CDD505-2E9C-101B-9397-08002B2CF9AE}" pid="3" name="output">
    <vt:lpwstr/>
  </property>
</Properties>
</file>