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5"/>
  </p:notesMasterIdLst>
  <p:sldIdLst>
    <p:sldId id="257" r:id="rId2"/>
    <p:sldId id="411" r:id="rId3"/>
    <p:sldId id="412" r:id="rId4"/>
    <p:sldId id="413" r:id="rId5"/>
    <p:sldId id="302" r:id="rId6"/>
    <p:sldId id="485" r:id="rId7"/>
    <p:sldId id="382" r:id="rId8"/>
    <p:sldId id="414" r:id="rId9"/>
    <p:sldId id="386" r:id="rId10"/>
    <p:sldId id="486" r:id="rId11"/>
    <p:sldId id="488" r:id="rId12"/>
    <p:sldId id="489" r:id="rId13"/>
    <p:sldId id="417" r:id="rId14"/>
    <p:sldId id="441" r:id="rId15"/>
    <p:sldId id="490" r:id="rId16"/>
    <p:sldId id="491" r:id="rId17"/>
    <p:sldId id="492" r:id="rId18"/>
    <p:sldId id="493" r:id="rId19"/>
    <p:sldId id="494" r:id="rId20"/>
    <p:sldId id="495" r:id="rId21"/>
    <p:sldId id="496" r:id="rId22"/>
    <p:sldId id="497" r:id="rId23"/>
    <p:sldId id="422" r:id="rId24"/>
    <p:sldId id="420" r:id="rId25"/>
    <p:sldId id="444" r:id="rId26"/>
    <p:sldId id="448" r:id="rId27"/>
    <p:sldId id="450" r:id="rId28"/>
    <p:sldId id="451" r:id="rId29"/>
    <p:sldId id="454" r:id="rId30"/>
    <p:sldId id="453" r:id="rId31"/>
    <p:sldId id="456" r:id="rId32"/>
    <p:sldId id="457" r:id="rId33"/>
    <p:sldId id="458" r:id="rId34"/>
    <p:sldId id="459" r:id="rId35"/>
    <p:sldId id="460" r:id="rId36"/>
    <p:sldId id="447" r:id="rId37"/>
    <p:sldId id="461" r:id="rId38"/>
    <p:sldId id="462" r:id="rId39"/>
    <p:sldId id="440" r:id="rId40"/>
    <p:sldId id="442" r:id="rId41"/>
    <p:sldId id="421" r:id="rId42"/>
    <p:sldId id="464" r:id="rId43"/>
    <p:sldId id="465" r:id="rId44"/>
    <p:sldId id="463" r:id="rId45"/>
    <p:sldId id="466" r:id="rId46"/>
    <p:sldId id="425" r:id="rId47"/>
    <p:sldId id="467" r:id="rId48"/>
    <p:sldId id="468" r:id="rId49"/>
    <p:sldId id="469" r:id="rId50"/>
    <p:sldId id="470" r:id="rId51"/>
    <p:sldId id="471" r:id="rId52"/>
    <p:sldId id="472" r:id="rId53"/>
    <p:sldId id="473" r:id="rId54"/>
    <p:sldId id="474" r:id="rId55"/>
    <p:sldId id="430" r:id="rId56"/>
    <p:sldId id="431" r:id="rId57"/>
    <p:sldId id="475" r:id="rId58"/>
    <p:sldId id="476" r:id="rId59"/>
    <p:sldId id="477" r:id="rId60"/>
    <p:sldId id="481" r:id="rId61"/>
    <p:sldId id="478" r:id="rId62"/>
    <p:sldId id="480" r:id="rId63"/>
    <p:sldId id="482" r:id="rId64"/>
    <p:sldId id="483" r:id="rId65"/>
    <p:sldId id="436" r:id="rId66"/>
    <p:sldId id="437" r:id="rId67"/>
    <p:sldId id="438" r:id="rId68"/>
    <p:sldId id="439" r:id="rId69"/>
    <p:sldId id="424" r:id="rId70"/>
    <p:sldId id="484" r:id="rId71"/>
    <p:sldId id="498" r:id="rId72"/>
    <p:sldId id="306" r:id="rId73"/>
    <p:sldId id="297" r:id="rId7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6C22"/>
    <a:srgbClr val="1A4E66"/>
    <a:srgbClr val="BACAD1"/>
    <a:srgbClr val="10121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474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5804A-493C-4547-A985-C8110F12C94C}" type="datetimeFigureOut">
              <a:rPr lang="ru-RU" smtClean="0"/>
              <a:t>28.12.2020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12CC2-6224-4E09-B4B6-B91873E439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156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2A1F56-DF40-43A9-B275-993220A8E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A231ED0-5321-4BC4-ADE2-5A9F1DCE3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080FB2-2F58-4A11-938C-EDA8188F3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29E0-B536-4072-AF01-926001414561}" type="datetimeFigureOut">
              <a:rPr lang="ru-RU" smtClean="0"/>
              <a:t>28.12.2020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6B6C30-978B-4BBB-9A91-B62EBD0CA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E84FB0-7DA0-440B-B5F4-894A76E6F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85A91-C25C-486F-B3E9-51914A3EDA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9332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F4C9C9-EAC7-4AFE-80D8-95C76E068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BB7B07C-3BB7-45E1-9C38-790DC1633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FD2032-5174-4514-92D4-5C05B833B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29E0-B536-4072-AF01-926001414561}" type="datetimeFigureOut">
              <a:rPr lang="ru-RU" smtClean="0"/>
              <a:t>28.12.2020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1B7281-F254-4213-ABD3-53D1BBB23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9912D9-12D3-47FA-893D-711107192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85A91-C25C-486F-B3E9-51914A3EDA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6134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7D60A35-B9B2-40CD-A492-8D86B66D55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92C0C32-2DA7-43AF-86EC-45103DEDEE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E922A7-B601-4A7B-B25D-3E468AB66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29E0-B536-4072-AF01-926001414561}" type="datetimeFigureOut">
              <a:rPr lang="ru-RU" smtClean="0"/>
              <a:t>28.12.2020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39301B-0BE0-4DFF-8BC4-FCF9BC644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FFA043-077B-4D31-B4E5-B52175074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85A91-C25C-486F-B3E9-51914A3EDA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425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0761D0-5C34-4722-B55D-23F6DAFC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EA1855-A8D3-4034-A8ED-0711D4C20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304501-B682-415B-9469-51615748D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29E0-B536-4072-AF01-926001414561}" type="datetimeFigureOut">
              <a:rPr lang="ru-RU" smtClean="0"/>
              <a:t>28.12.2020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341FE5-B7EA-45C8-9E67-BACEC3044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7070FE-E27F-4F0E-811A-78F7692CF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85A91-C25C-486F-B3E9-51914A3EDA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3512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E33A24-CB1D-4051-97A6-CCCF3E0CF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50F8CDB-07D4-481F-982C-08FD90A93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41A6D5-3435-49A2-9691-97B0E20BC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29E0-B536-4072-AF01-926001414561}" type="datetimeFigureOut">
              <a:rPr lang="ru-RU" smtClean="0"/>
              <a:t>28.12.2020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F1EB28-4689-40F8-9C9B-EAA78BFEF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C0059C-6C6F-4038-A432-B2FC8C6B8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85A91-C25C-486F-B3E9-51914A3EDA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2724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A46437-972F-47FE-B6EF-73F62C7E2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C8F74E-DDFA-440B-9071-201FCECEEF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D6B95A7-2B6C-4CE2-9DFD-44E40F81D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9F51D6B-D85B-4B2A-9245-F2AF3CFB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29E0-B536-4072-AF01-926001414561}" type="datetimeFigureOut">
              <a:rPr lang="ru-RU" smtClean="0"/>
              <a:t>28.12.2020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0CAB136-972C-404D-9AE5-CE36A4866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63CE96A-D19C-4F06-B3DB-038E51E60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85A91-C25C-486F-B3E9-51914A3EDA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410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4D900B-9730-4D96-87D1-7DBF03B76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3B22C6C-D36E-4681-996D-67F1310FA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C83585B-7A4F-48D4-889D-DFFBC1152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630AC75-F2DC-4C74-A743-E941086E74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7ED0EE0-FC63-41A7-B459-CB25CBAF64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7E49B65-D724-4CBD-AE58-42AA26161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29E0-B536-4072-AF01-926001414561}" type="datetimeFigureOut">
              <a:rPr lang="ru-RU" smtClean="0"/>
              <a:t>28.12.2020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3F78653-44F1-4247-8D06-0350493B4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4F7F6BA-3901-4254-A0C3-9104997E5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85A91-C25C-486F-B3E9-51914A3EDA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3109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E7666F-702B-4334-943C-C126F7BBA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FCA970B-D7DF-48DC-ADF4-C001E7044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29E0-B536-4072-AF01-926001414561}" type="datetimeFigureOut">
              <a:rPr lang="ru-RU" smtClean="0"/>
              <a:t>28.12.2020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95EF7DA-4C13-406C-9D77-C421BA54D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C7ECE5C-DBA4-4B71-8A48-4E35A4D2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85A91-C25C-486F-B3E9-51914A3EDA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8286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E61B83D-A7EC-492F-AE99-F78E93112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29E0-B536-4072-AF01-926001414561}" type="datetimeFigureOut">
              <a:rPr lang="ru-RU" smtClean="0"/>
              <a:t>28.12.2020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9AE4FF5-6645-4225-85B5-108BCFF1C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36DAE35-F6F1-43E3-968D-D8CB38DC9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85A91-C25C-486F-B3E9-51914A3EDA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621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F4AD7E-5B96-4E5F-A725-49E7812C7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1B508B-67C8-436A-AFDB-F809ACC59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BBC63E9-203A-42F3-BCAE-EA4B5D511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0A47499-5E05-48DA-9554-A8D4E4DF7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29E0-B536-4072-AF01-926001414561}" type="datetimeFigureOut">
              <a:rPr lang="ru-RU" smtClean="0"/>
              <a:t>28.12.2020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3503116-0D70-412F-9FDA-05E52390C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7C91C7E-A500-47CB-B5C4-78F93C16C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85A91-C25C-486F-B3E9-51914A3EDA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6925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241F38-2D40-4F48-B255-906E65968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6DD1AF9-58CD-455B-B8EF-36DC33845C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DB094F7-2541-498D-8A27-2B7041BBB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4DF4F0E-F47F-41A9-B465-7AA2DA61A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29E0-B536-4072-AF01-926001414561}" type="datetimeFigureOut">
              <a:rPr lang="ru-RU" smtClean="0"/>
              <a:t>28.12.2020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10A2F00-3943-4981-88EB-F602F92C3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A9F55C-1631-4119-BF05-C2D9AE65F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85A91-C25C-486F-B3E9-51914A3EDA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839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98E197-B97E-4797-8B1B-4E3FADF8C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4F071B5-AFA0-4466-8641-7331F01C2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7B8AE0-C795-425A-9EED-DCA0FE7526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829E0-B536-4072-AF01-926001414561}" type="datetimeFigureOut">
              <a:rPr lang="ru-RU" smtClean="0"/>
              <a:t>28.12.2020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30E37D-82CE-437E-8AF4-B5ADC8A053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92E18D-BFC0-48DD-97FD-7EEECFB0B2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85A91-C25C-486F-B3E9-51914A3EDA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6630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13" Type="http://schemas.microsoft.com/office/2007/relationships/hdphoto" Target="../media/hdphoto9.wdp"/><Relationship Id="rId3" Type="http://schemas.microsoft.com/office/2007/relationships/hdphoto" Target="../media/hdphoto7.wdp"/><Relationship Id="rId7" Type="http://schemas.openxmlformats.org/officeDocument/2006/relationships/image" Target="../media/image41.png"/><Relationship Id="rId12" Type="http://schemas.openxmlformats.org/officeDocument/2006/relationships/image" Target="../media/image4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11" Type="http://schemas.openxmlformats.org/officeDocument/2006/relationships/image" Target="../media/image44.png"/><Relationship Id="rId5" Type="http://schemas.openxmlformats.org/officeDocument/2006/relationships/image" Target="../media/image39.png"/><Relationship Id="rId15" Type="http://schemas.microsoft.com/office/2007/relationships/hdphoto" Target="../media/hdphoto1.wdp"/><Relationship Id="rId10" Type="http://schemas.openxmlformats.org/officeDocument/2006/relationships/image" Target="../media/image43.jpeg"/><Relationship Id="rId4" Type="http://schemas.openxmlformats.org/officeDocument/2006/relationships/image" Target="../media/image38.png"/><Relationship Id="rId9" Type="http://schemas.openxmlformats.org/officeDocument/2006/relationships/image" Target="../media/image42.png"/><Relationship Id="rId14" Type="http://schemas.openxmlformats.org/officeDocument/2006/relationships/image" Target="../media/image1.png"/></Relationships>
</file>

<file path=ppt/slides/_rels/slide72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06EF1A-0BCD-403E-8D7C-CDF6EC8BFE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QUALITY MONITORING</a:t>
            </a:r>
            <a:endParaRPr lang="ru-RU" dirty="0">
              <a:solidFill>
                <a:srgbClr val="1A4E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BA9C12A-E1C7-48B0-A857-5B88AFE8A3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br>
              <a:rPr lang="en-US" dirty="0">
                <a:solidFill>
                  <a:srgbClr val="1A4E66"/>
                </a:solidFill>
              </a:rPr>
            </a:br>
            <a:r>
              <a:rPr lang="en-US" dirty="0">
                <a:solidFill>
                  <a:srgbClr val="1A4E66"/>
                </a:solidFill>
              </a:rPr>
              <a:t>SELEZNEV ARTEM</a:t>
            </a:r>
            <a:br>
              <a:rPr lang="en-US" dirty="0">
                <a:solidFill>
                  <a:srgbClr val="1A4E66"/>
                </a:solidFill>
              </a:rPr>
            </a:br>
            <a:r>
              <a:rPr lang="en-US" dirty="0">
                <a:solidFill>
                  <a:srgbClr val="1A4E66"/>
                </a:solidFill>
              </a:rPr>
              <a:t>DS TEAM LEADER </a:t>
            </a:r>
            <a:r>
              <a:rPr lang="en-US" dirty="0">
                <a:solidFill>
                  <a:srgbClr val="E26C22"/>
                </a:solidFill>
              </a:rPr>
              <a:t>@</a:t>
            </a:r>
            <a:r>
              <a:rPr lang="en-US" dirty="0"/>
              <a:t> </a:t>
            </a:r>
            <a:r>
              <a:rPr lang="en-US" dirty="0">
                <a:solidFill>
                  <a:srgbClr val="1A4E66"/>
                </a:solidFill>
              </a:rPr>
              <a:t>SBER</a:t>
            </a:r>
            <a:endParaRPr lang="ru-RU" dirty="0">
              <a:solidFill>
                <a:srgbClr val="1A4E66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8D9BA2D-0F41-42B6-A3F8-CC57AAECF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73721" y="1030288"/>
            <a:ext cx="2644557" cy="150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880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20B87-603E-4708-87CC-4EC7ED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MQ - </a:t>
            </a:r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ЧУВСТВИТЕЛЬНОСТЬ</a:t>
            </a:r>
            <a:endParaRPr lang="ru-RU" dirty="0">
              <a:solidFill>
                <a:srgbClr val="E26C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ED64ED0-E0FF-429C-85A6-1B444CC0E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64382"/>
            <a:ext cx="4646138" cy="2442685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9AD6EC3-6CBC-491E-BFA0-2FB55716AA7D}"/>
              </a:ext>
            </a:extLst>
          </p:cNvPr>
          <p:cNvSpPr/>
          <p:nvPr/>
        </p:nvSpPr>
        <p:spPr>
          <a:xfrm>
            <a:off x="838200" y="2416365"/>
            <a:ext cx="4094328" cy="3889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10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20B87-603E-4708-87CC-4EC7ED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MQ - </a:t>
            </a:r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ЧУВСТВИТЕЛЬНОСТЬ</a:t>
            </a:r>
            <a:endParaRPr lang="ru-RU" dirty="0">
              <a:solidFill>
                <a:srgbClr val="E26C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ED64ED0-E0FF-429C-85A6-1B444CC0E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64382"/>
            <a:ext cx="4646138" cy="2442685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2334376-73D0-4AA1-AE20-651BB0476B68}"/>
              </a:ext>
            </a:extLst>
          </p:cNvPr>
          <p:cNvSpPr/>
          <p:nvPr/>
        </p:nvSpPr>
        <p:spPr>
          <a:xfrm>
            <a:off x="6096000" y="3688903"/>
            <a:ext cx="1986167" cy="790432"/>
          </a:xfrm>
          <a:prstGeom prst="rect">
            <a:avLst/>
          </a:prstGeom>
          <a:noFill/>
          <a:ln>
            <a:solidFill>
              <a:srgbClr val="E26C2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1A4E66"/>
                </a:solidFill>
              </a:rPr>
              <a:t>Ваши данные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8A9C79-EFAE-4060-AAAB-A37426C55C0B}"/>
              </a:ext>
            </a:extLst>
          </p:cNvPr>
          <p:cNvSpPr/>
          <p:nvPr/>
        </p:nvSpPr>
        <p:spPr>
          <a:xfrm>
            <a:off x="8693829" y="3688903"/>
            <a:ext cx="807492" cy="790432"/>
          </a:xfrm>
          <a:prstGeom prst="rect">
            <a:avLst/>
          </a:prstGeom>
          <a:noFill/>
          <a:ln>
            <a:solidFill>
              <a:srgbClr val="E26C2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1A4E66"/>
                </a:solidFill>
              </a:rPr>
              <a:t>coef</a:t>
            </a:r>
            <a:endParaRPr lang="ru-RU" dirty="0">
              <a:solidFill>
                <a:srgbClr val="1A4E66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115D586-A0B2-4431-ADA3-EEE9AB12C4DF}"/>
              </a:ext>
            </a:extLst>
          </p:cNvPr>
          <p:cNvSpPr/>
          <p:nvPr/>
        </p:nvSpPr>
        <p:spPr>
          <a:xfrm>
            <a:off x="9933296" y="3688903"/>
            <a:ext cx="1986167" cy="790432"/>
          </a:xfrm>
          <a:prstGeom prst="rect">
            <a:avLst/>
          </a:prstGeom>
          <a:noFill/>
          <a:ln>
            <a:solidFill>
              <a:srgbClr val="E26C2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A4E66"/>
                </a:solidFill>
              </a:rPr>
              <a:t>‘</a:t>
            </a:r>
            <a:r>
              <a:rPr lang="ru-RU" dirty="0">
                <a:solidFill>
                  <a:srgbClr val="1A4E66"/>
                </a:solidFill>
              </a:rPr>
              <a:t>Ваши данные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7CEBD442-A2AB-403A-8204-72250E738597}"/>
              </a:ext>
            </a:extLst>
          </p:cNvPr>
          <p:cNvSpPr txBox="1">
            <a:spLocks/>
          </p:cNvSpPr>
          <p:nvPr/>
        </p:nvSpPr>
        <p:spPr>
          <a:xfrm>
            <a:off x="8082167" y="3813712"/>
            <a:ext cx="550185" cy="5408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lang="ru-RU" sz="2000" dirty="0">
              <a:solidFill>
                <a:srgbClr val="E26C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D1886BE6-0C01-4518-8B47-53F3733063AC}"/>
              </a:ext>
            </a:extLst>
          </p:cNvPr>
          <p:cNvSpPr txBox="1">
            <a:spLocks/>
          </p:cNvSpPr>
          <p:nvPr/>
        </p:nvSpPr>
        <p:spPr>
          <a:xfrm>
            <a:off x="9442216" y="3813712"/>
            <a:ext cx="550185" cy="5408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endParaRPr lang="ru-RU" sz="2000" dirty="0">
              <a:solidFill>
                <a:srgbClr val="1A4E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7908A89-C536-42EC-9931-C14F909A5760}"/>
              </a:ext>
            </a:extLst>
          </p:cNvPr>
          <p:cNvSpPr/>
          <p:nvPr/>
        </p:nvSpPr>
        <p:spPr>
          <a:xfrm>
            <a:off x="838200" y="2416365"/>
            <a:ext cx="4094328" cy="3889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533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20B87-603E-4708-87CC-4EC7ED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MQ - </a:t>
            </a:r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ЧУВСТВИТЕЛЬНОСТЬ</a:t>
            </a:r>
            <a:endParaRPr lang="ru-RU" dirty="0">
              <a:solidFill>
                <a:srgbClr val="E26C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2334376-73D0-4AA1-AE20-651BB0476B68}"/>
              </a:ext>
            </a:extLst>
          </p:cNvPr>
          <p:cNvSpPr/>
          <p:nvPr/>
        </p:nvSpPr>
        <p:spPr>
          <a:xfrm>
            <a:off x="6096000" y="2296827"/>
            <a:ext cx="1986167" cy="790432"/>
          </a:xfrm>
          <a:prstGeom prst="rect">
            <a:avLst/>
          </a:prstGeom>
          <a:noFill/>
          <a:ln>
            <a:solidFill>
              <a:srgbClr val="E26C2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1A4E66"/>
                </a:solidFill>
              </a:rPr>
              <a:t>Ваши данные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8A9C79-EFAE-4060-AAAB-A37426C55C0B}"/>
              </a:ext>
            </a:extLst>
          </p:cNvPr>
          <p:cNvSpPr/>
          <p:nvPr/>
        </p:nvSpPr>
        <p:spPr>
          <a:xfrm>
            <a:off x="8693829" y="2296827"/>
            <a:ext cx="807492" cy="790432"/>
          </a:xfrm>
          <a:prstGeom prst="rect">
            <a:avLst/>
          </a:prstGeom>
          <a:noFill/>
          <a:ln>
            <a:solidFill>
              <a:srgbClr val="E26C2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1A4E66"/>
                </a:solidFill>
              </a:rPr>
              <a:t>coef</a:t>
            </a:r>
            <a:endParaRPr lang="ru-RU" dirty="0">
              <a:solidFill>
                <a:srgbClr val="1A4E66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115D586-A0B2-4431-ADA3-EEE9AB12C4DF}"/>
              </a:ext>
            </a:extLst>
          </p:cNvPr>
          <p:cNvSpPr/>
          <p:nvPr/>
        </p:nvSpPr>
        <p:spPr>
          <a:xfrm>
            <a:off x="9933296" y="2296827"/>
            <a:ext cx="1986167" cy="790432"/>
          </a:xfrm>
          <a:prstGeom prst="rect">
            <a:avLst/>
          </a:prstGeom>
          <a:noFill/>
          <a:ln>
            <a:solidFill>
              <a:srgbClr val="E26C2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A4E66"/>
                </a:solidFill>
              </a:rPr>
              <a:t>‘</a:t>
            </a:r>
            <a:r>
              <a:rPr lang="ru-RU" dirty="0">
                <a:solidFill>
                  <a:srgbClr val="1A4E66"/>
                </a:solidFill>
              </a:rPr>
              <a:t>Ваши данные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7CEBD442-A2AB-403A-8204-72250E738597}"/>
              </a:ext>
            </a:extLst>
          </p:cNvPr>
          <p:cNvSpPr txBox="1">
            <a:spLocks/>
          </p:cNvSpPr>
          <p:nvPr/>
        </p:nvSpPr>
        <p:spPr>
          <a:xfrm>
            <a:off x="8082167" y="2421636"/>
            <a:ext cx="550185" cy="5408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lang="ru-RU" sz="2000" dirty="0">
              <a:solidFill>
                <a:srgbClr val="E26C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D1886BE6-0C01-4518-8B47-53F3733063AC}"/>
              </a:ext>
            </a:extLst>
          </p:cNvPr>
          <p:cNvSpPr txBox="1">
            <a:spLocks/>
          </p:cNvSpPr>
          <p:nvPr/>
        </p:nvSpPr>
        <p:spPr>
          <a:xfrm>
            <a:off x="9442216" y="2421636"/>
            <a:ext cx="550185" cy="5408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endParaRPr lang="ru-RU" sz="2000" dirty="0">
              <a:solidFill>
                <a:srgbClr val="1A4E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6FBE868-9724-4133-A208-0743B397D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842" y="2683346"/>
            <a:ext cx="3634826" cy="2801546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0E428E4A-6B08-4ECC-8E18-FEFFBC148EBF}"/>
              </a:ext>
            </a:extLst>
          </p:cNvPr>
          <p:cNvSpPr/>
          <p:nvPr/>
        </p:nvSpPr>
        <p:spPr>
          <a:xfrm>
            <a:off x="838200" y="2307181"/>
            <a:ext cx="4094328" cy="3889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1512E080-ED78-421A-BCB0-86E0FC3B6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1334" y="3833251"/>
            <a:ext cx="3511795" cy="1327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E26C22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ru-RU" altLang="ru-RU" sz="2000" b="1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Рандом</a:t>
            </a:r>
            <a:br>
              <a:rPr lang="en-US" altLang="ru-RU" sz="2000" b="1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ru-RU" sz="2000" b="1" dirty="0">
              <a:solidFill>
                <a:srgbClr val="1A4E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E26C22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ru-RU" altLang="ru-RU" sz="2000" b="1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Осмысленное искажение</a:t>
            </a:r>
            <a:endParaRPr lang="en-US" altLang="ru-RU" sz="2000" b="1" dirty="0">
              <a:solidFill>
                <a:srgbClr val="1A4E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58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20B87-603E-4708-87CC-4EC7ED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QUALITY</a:t>
            </a:r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ПРИМЕР</a:t>
            </a:r>
            <a:endParaRPr lang="ru-RU" dirty="0">
              <a:solidFill>
                <a:srgbClr val="E26C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920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20B87-603E-4708-87CC-4EC7ED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QUALITY</a:t>
            </a:r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ДОПОЛНЕНИЕ</a:t>
            </a:r>
            <a:endParaRPr lang="ru-RU" dirty="0">
              <a:solidFill>
                <a:srgbClr val="E26C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891F83F-AC1D-48BE-A9C0-101F3EE00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703" y="1951835"/>
            <a:ext cx="3864593" cy="383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895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20B87-603E-4708-87CC-4EC7ED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QUALITY</a:t>
            </a:r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ДОПОЛНЕНИЕ</a:t>
            </a:r>
            <a:endParaRPr lang="ru-RU" dirty="0">
              <a:solidFill>
                <a:srgbClr val="E26C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891F83F-AC1D-48BE-A9C0-101F3EE00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70199"/>
            <a:ext cx="3864593" cy="3836890"/>
          </a:xfrm>
          <a:prstGeom prst="rect">
            <a:avLst/>
          </a:prstGeom>
        </p:spPr>
      </p:pic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6A3C73D2-1AB8-4392-9EDF-AD4507CF4C01}"/>
              </a:ext>
            </a:extLst>
          </p:cNvPr>
          <p:cNvCxnSpPr/>
          <p:nvPr/>
        </p:nvCxnSpPr>
        <p:spPr>
          <a:xfrm>
            <a:off x="5540991" y="1801504"/>
            <a:ext cx="0" cy="397149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402FE41B-FCE6-43FE-9DCE-A1D32977BFB8}"/>
              </a:ext>
            </a:extLst>
          </p:cNvPr>
          <p:cNvCxnSpPr/>
          <p:nvPr/>
        </p:nvCxnSpPr>
        <p:spPr>
          <a:xfrm>
            <a:off x="6359857" y="2565779"/>
            <a:ext cx="0" cy="3207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FFC30FA0-2F4F-4C1C-B51A-531E43366C00}"/>
              </a:ext>
            </a:extLst>
          </p:cNvPr>
          <p:cNvCxnSpPr>
            <a:cxnSpLocks/>
          </p:cNvCxnSpPr>
          <p:nvPr/>
        </p:nvCxnSpPr>
        <p:spPr>
          <a:xfrm>
            <a:off x="6359857" y="5773003"/>
            <a:ext cx="42171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10CB629-79B5-4594-A608-412344566C54}"/>
              </a:ext>
            </a:extLst>
          </p:cNvPr>
          <p:cNvSpPr/>
          <p:nvPr/>
        </p:nvSpPr>
        <p:spPr>
          <a:xfrm>
            <a:off x="7827234" y="5822423"/>
            <a:ext cx="23130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 Quantiles</a:t>
            </a:r>
            <a:endParaRPr lang="ru-RU" dirty="0">
              <a:solidFill>
                <a:srgbClr val="1A4E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693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20B87-603E-4708-87CC-4EC7ED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QUALITY</a:t>
            </a:r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ДОПОЛНЕНИЕ</a:t>
            </a:r>
            <a:endParaRPr lang="ru-RU" dirty="0">
              <a:solidFill>
                <a:srgbClr val="E26C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891F83F-AC1D-48BE-A9C0-101F3EE00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70199"/>
            <a:ext cx="3864593" cy="3836890"/>
          </a:xfrm>
          <a:prstGeom prst="rect">
            <a:avLst/>
          </a:prstGeom>
        </p:spPr>
      </p:pic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6A3C73D2-1AB8-4392-9EDF-AD4507CF4C01}"/>
              </a:ext>
            </a:extLst>
          </p:cNvPr>
          <p:cNvCxnSpPr/>
          <p:nvPr/>
        </p:nvCxnSpPr>
        <p:spPr>
          <a:xfrm>
            <a:off x="5540991" y="1801504"/>
            <a:ext cx="0" cy="397149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402FE41B-FCE6-43FE-9DCE-A1D32977BFB8}"/>
              </a:ext>
            </a:extLst>
          </p:cNvPr>
          <p:cNvCxnSpPr/>
          <p:nvPr/>
        </p:nvCxnSpPr>
        <p:spPr>
          <a:xfrm>
            <a:off x="6359857" y="2565779"/>
            <a:ext cx="0" cy="3207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FFC30FA0-2F4F-4C1C-B51A-531E43366C00}"/>
              </a:ext>
            </a:extLst>
          </p:cNvPr>
          <p:cNvCxnSpPr>
            <a:cxnSpLocks/>
          </p:cNvCxnSpPr>
          <p:nvPr/>
        </p:nvCxnSpPr>
        <p:spPr>
          <a:xfrm>
            <a:off x="6359857" y="5773003"/>
            <a:ext cx="42171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10CB629-79B5-4594-A608-412344566C54}"/>
              </a:ext>
            </a:extLst>
          </p:cNvPr>
          <p:cNvSpPr/>
          <p:nvPr/>
        </p:nvSpPr>
        <p:spPr>
          <a:xfrm>
            <a:off x="7827234" y="5822423"/>
            <a:ext cx="23130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 Quantiles</a:t>
            </a:r>
            <a:endParaRPr lang="ru-RU" dirty="0">
              <a:solidFill>
                <a:srgbClr val="1A4E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92E2805-120F-4040-9A0E-409DB082C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942" y="3741691"/>
            <a:ext cx="4322285" cy="183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48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20B87-603E-4708-87CC-4EC7ED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QUALITY</a:t>
            </a:r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ДОПОЛНЕНИЕ</a:t>
            </a:r>
            <a:endParaRPr lang="ru-RU" dirty="0">
              <a:solidFill>
                <a:srgbClr val="E26C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891F83F-AC1D-48BE-A9C0-101F3EE00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70199"/>
            <a:ext cx="3864593" cy="3836890"/>
          </a:xfrm>
          <a:prstGeom prst="rect">
            <a:avLst/>
          </a:prstGeom>
        </p:spPr>
      </p:pic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6A3C73D2-1AB8-4392-9EDF-AD4507CF4C01}"/>
              </a:ext>
            </a:extLst>
          </p:cNvPr>
          <p:cNvCxnSpPr/>
          <p:nvPr/>
        </p:nvCxnSpPr>
        <p:spPr>
          <a:xfrm>
            <a:off x="5540991" y="1801504"/>
            <a:ext cx="0" cy="397149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402FE41B-FCE6-43FE-9DCE-A1D32977BFB8}"/>
              </a:ext>
            </a:extLst>
          </p:cNvPr>
          <p:cNvCxnSpPr/>
          <p:nvPr/>
        </p:nvCxnSpPr>
        <p:spPr>
          <a:xfrm>
            <a:off x="6359857" y="2565779"/>
            <a:ext cx="0" cy="3207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FFC30FA0-2F4F-4C1C-B51A-531E43366C00}"/>
              </a:ext>
            </a:extLst>
          </p:cNvPr>
          <p:cNvCxnSpPr>
            <a:cxnSpLocks/>
          </p:cNvCxnSpPr>
          <p:nvPr/>
        </p:nvCxnSpPr>
        <p:spPr>
          <a:xfrm>
            <a:off x="6359857" y="5773003"/>
            <a:ext cx="42171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10CB629-79B5-4594-A608-412344566C54}"/>
              </a:ext>
            </a:extLst>
          </p:cNvPr>
          <p:cNvSpPr/>
          <p:nvPr/>
        </p:nvSpPr>
        <p:spPr>
          <a:xfrm>
            <a:off x="7827234" y="5822423"/>
            <a:ext cx="23130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 Quantiles</a:t>
            </a:r>
            <a:endParaRPr lang="ru-RU" dirty="0">
              <a:solidFill>
                <a:srgbClr val="1A4E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C6CD1B4-759A-4385-AAE5-15CF314674BF}"/>
              </a:ext>
            </a:extLst>
          </p:cNvPr>
          <p:cNvSpPr/>
          <p:nvPr/>
        </p:nvSpPr>
        <p:spPr>
          <a:xfrm rot="16200000">
            <a:off x="5018670" y="3602586"/>
            <a:ext cx="23130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Quantiles</a:t>
            </a:r>
            <a:endParaRPr lang="ru-RU" dirty="0">
              <a:solidFill>
                <a:srgbClr val="1A4E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188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20B87-603E-4708-87CC-4EC7ED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QUALITY</a:t>
            </a:r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ДОПОЛНЕНИЕ</a:t>
            </a:r>
            <a:endParaRPr lang="ru-RU" dirty="0">
              <a:solidFill>
                <a:srgbClr val="E26C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891F83F-AC1D-48BE-A9C0-101F3EE00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70199"/>
            <a:ext cx="3864593" cy="3836890"/>
          </a:xfrm>
          <a:prstGeom prst="rect">
            <a:avLst/>
          </a:prstGeom>
        </p:spPr>
      </p:pic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6A3C73D2-1AB8-4392-9EDF-AD4507CF4C01}"/>
              </a:ext>
            </a:extLst>
          </p:cNvPr>
          <p:cNvCxnSpPr/>
          <p:nvPr/>
        </p:nvCxnSpPr>
        <p:spPr>
          <a:xfrm>
            <a:off x="5540991" y="1801504"/>
            <a:ext cx="0" cy="397149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402FE41B-FCE6-43FE-9DCE-A1D32977BFB8}"/>
              </a:ext>
            </a:extLst>
          </p:cNvPr>
          <p:cNvCxnSpPr/>
          <p:nvPr/>
        </p:nvCxnSpPr>
        <p:spPr>
          <a:xfrm>
            <a:off x="6359857" y="2565779"/>
            <a:ext cx="0" cy="3207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FFC30FA0-2F4F-4C1C-B51A-531E43366C00}"/>
              </a:ext>
            </a:extLst>
          </p:cNvPr>
          <p:cNvCxnSpPr>
            <a:cxnSpLocks/>
          </p:cNvCxnSpPr>
          <p:nvPr/>
        </p:nvCxnSpPr>
        <p:spPr>
          <a:xfrm>
            <a:off x="6359857" y="5773003"/>
            <a:ext cx="42171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10CB629-79B5-4594-A608-412344566C54}"/>
              </a:ext>
            </a:extLst>
          </p:cNvPr>
          <p:cNvSpPr/>
          <p:nvPr/>
        </p:nvSpPr>
        <p:spPr>
          <a:xfrm>
            <a:off x="7827234" y="5822423"/>
            <a:ext cx="23130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 Quantiles</a:t>
            </a:r>
            <a:endParaRPr lang="ru-RU" dirty="0">
              <a:solidFill>
                <a:srgbClr val="1A4E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C6CD1B4-759A-4385-AAE5-15CF314674BF}"/>
              </a:ext>
            </a:extLst>
          </p:cNvPr>
          <p:cNvSpPr/>
          <p:nvPr/>
        </p:nvSpPr>
        <p:spPr>
          <a:xfrm rot="16200000">
            <a:off x="5018670" y="3602586"/>
            <a:ext cx="23130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Quantiles</a:t>
            </a:r>
            <a:endParaRPr lang="ru-RU" dirty="0">
              <a:solidFill>
                <a:srgbClr val="1A4E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69CC43D-367D-4E96-8346-2A06F2F730ED}"/>
              </a:ext>
            </a:extLst>
          </p:cNvPr>
          <p:cNvCxnSpPr/>
          <p:nvPr/>
        </p:nvCxnSpPr>
        <p:spPr>
          <a:xfrm>
            <a:off x="6359857" y="5322627"/>
            <a:ext cx="2988859" cy="0"/>
          </a:xfrm>
          <a:prstGeom prst="line">
            <a:avLst/>
          </a:prstGeom>
          <a:ln>
            <a:solidFill>
              <a:srgbClr val="E26C2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2500E012-0AF5-42B8-8C60-47D2B89B13AE}"/>
              </a:ext>
            </a:extLst>
          </p:cNvPr>
          <p:cNvCxnSpPr>
            <a:cxnSpLocks/>
          </p:cNvCxnSpPr>
          <p:nvPr/>
        </p:nvCxnSpPr>
        <p:spPr>
          <a:xfrm flipV="1">
            <a:off x="6878472" y="4572000"/>
            <a:ext cx="0" cy="1201003"/>
          </a:xfrm>
          <a:prstGeom prst="line">
            <a:avLst/>
          </a:prstGeom>
          <a:ln>
            <a:solidFill>
              <a:srgbClr val="E26C2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>
            <a:extLst>
              <a:ext uri="{FF2B5EF4-FFF2-40B4-BE49-F238E27FC236}">
                <a16:creationId xmlns:a16="http://schemas.microsoft.com/office/drawing/2014/main" id="{B70C0551-9C5E-4336-9C9D-09FFC0BA3B9F}"/>
              </a:ext>
            </a:extLst>
          </p:cNvPr>
          <p:cNvSpPr/>
          <p:nvPr/>
        </p:nvSpPr>
        <p:spPr>
          <a:xfrm>
            <a:off x="6729190" y="5165684"/>
            <a:ext cx="300244" cy="300244"/>
          </a:xfrm>
          <a:prstGeom prst="ellipse">
            <a:avLst/>
          </a:prstGeom>
          <a:solidFill>
            <a:srgbClr val="E26C22"/>
          </a:solidFill>
          <a:ln>
            <a:solidFill>
              <a:srgbClr val="1A4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5287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20B87-603E-4708-87CC-4EC7ED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QUALITY</a:t>
            </a:r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ДОПОЛНЕНИЕ</a:t>
            </a:r>
            <a:endParaRPr lang="ru-RU" dirty="0">
              <a:solidFill>
                <a:srgbClr val="E26C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891F83F-AC1D-48BE-A9C0-101F3EE00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70199"/>
            <a:ext cx="3864593" cy="3836890"/>
          </a:xfrm>
          <a:prstGeom prst="rect">
            <a:avLst/>
          </a:prstGeom>
        </p:spPr>
      </p:pic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6A3C73D2-1AB8-4392-9EDF-AD4507CF4C01}"/>
              </a:ext>
            </a:extLst>
          </p:cNvPr>
          <p:cNvCxnSpPr/>
          <p:nvPr/>
        </p:nvCxnSpPr>
        <p:spPr>
          <a:xfrm>
            <a:off x="5540991" y="1801504"/>
            <a:ext cx="0" cy="397149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402FE41B-FCE6-43FE-9DCE-A1D32977BFB8}"/>
              </a:ext>
            </a:extLst>
          </p:cNvPr>
          <p:cNvCxnSpPr/>
          <p:nvPr/>
        </p:nvCxnSpPr>
        <p:spPr>
          <a:xfrm>
            <a:off x="6359857" y="2565779"/>
            <a:ext cx="0" cy="3207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FFC30FA0-2F4F-4C1C-B51A-531E43366C00}"/>
              </a:ext>
            </a:extLst>
          </p:cNvPr>
          <p:cNvCxnSpPr>
            <a:cxnSpLocks/>
          </p:cNvCxnSpPr>
          <p:nvPr/>
        </p:nvCxnSpPr>
        <p:spPr>
          <a:xfrm>
            <a:off x="6359857" y="5773003"/>
            <a:ext cx="42171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10CB629-79B5-4594-A608-412344566C54}"/>
              </a:ext>
            </a:extLst>
          </p:cNvPr>
          <p:cNvSpPr/>
          <p:nvPr/>
        </p:nvSpPr>
        <p:spPr>
          <a:xfrm>
            <a:off x="7827234" y="5822423"/>
            <a:ext cx="23130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 Quantiles</a:t>
            </a:r>
            <a:endParaRPr lang="ru-RU" dirty="0">
              <a:solidFill>
                <a:srgbClr val="1A4E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C6CD1B4-759A-4385-AAE5-15CF314674BF}"/>
              </a:ext>
            </a:extLst>
          </p:cNvPr>
          <p:cNvSpPr/>
          <p:nvPr/>
        </p:nvSpPr>
        <p:spPr>
          <a:xfrm rot="16200000">
            <a:off x="5018670" y="3602586"/>
            <a:ext cx="23130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Quantiles</a:t>
            </a:r>
            <a:endParaRPr lang="ru-RU" dirty="0">
              <a:solidFill>
                <a:srgbClr val="1A4E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69CC43D-367D-4E96-8346-2A06F2F730ED}"/>
              </a:ext>
            </a:extLst>
          </p:cNvPr>
          <p:cNvCxnSpPr/>
          <p:nvPr/>
        </p:nvCxnSpPr>
        <p:spPr>
          <a:xfrm>
            <a:off x="6332804" y="4916479"/>
            <a:ext cx="2988859" cy="0"/>
          </a:xfrm>
          <a:prstGeom prst="line">
            <a:avLst/>
          </a:prstGeom>
          <a:ln>
            <a:solidFill>
              <a:srgbClr val="E26C2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2500E012-0AF5-42B8-8C60-47D2B89B13AE}"/>
              </a:ext>
            </a:extLst>
          </p:cNvPr>
          <p:cNvCxnSpPr>
            <a:cxnSpLocks/>
          </p:cNvCxnSpPr>
          <p:nvPr/>
        </p:nvCxnSpPr>
        <p:spPr>
          <a:xfrm flipV="1">
            <a:off x="7492621" y="3957851"/>
            <a:ext cx="0" cy="1864573"/>
          </a:xfrm>
          <a:prstGeom prst="line">
            <a:avLst/>
          </a:prstGeom>
          <a:ln>
            <a:solidFill>
              <a:srgbClr val="E26C2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>
            <a:extLst>
              <a:ext uri="{FF2B5EF4-FFF2-40B4-BE49-F238E27FC236}">
                <a16:creationId xmlns:a16="http://schemas.microsoft.com/office/drawing/2014/main" id="{B70C0551-9C5E-4336-9C9D-09FFC0BA3B9F}"/>
              </a:ext>
            </a:extLst>
          </p:cNvPr>
          <p:cNvSpPr/>
          <p:nvPr/>
        </p:nvSpPr>
        <p:spPr>
          <a:xfrm>
            <a:off x="6729190" y="5165684"/>
            <a:ext cx="300244" cy="300244"/>
          </a:xfrm>
          <a:prstGeom prst="ellipse">
            <a:avLst/>
          </a:prstGeom>
          <a:solidFill>
            <a:srgbClr val="E26C22"/>
          </a:solidFill>
          <a:ln>
            <a:solidFill>
              <a:srgbClr val="1A4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DFE50495-2B3A-424C-B7B1-8AA1F2C827C8}"/>
              </a:ext>
            </a:extLst>
          </p:cNvPr>
          <p:cNvSpPr/>
          <p:nvPr/>
        </p:nvSpPr>
        <p:spPr>
          <a:xfrm>
            <a:off x="7342499" y="4766357"/>
            <a:ext cx="300244" cy="300244"/>
          </a:xfrm>
          <a:prstGeom prst="ellipse">
            <a:avLst/>
          </a:prstGeom>
          <a:solidFill>
            <a:srgbClr val="E26C22"/>
          </a:solidFill>
          <a:ln>
            <a:solidFill>
              <a:srgbClr val="1A4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6109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20B87-603E-4708-87CC-4EC7EDB60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СЕГОДНЯ</a:t>
            </a:r>
            <a:endParaRPr lang="ru-RU" dirty="0">
              <a:solidFill>
                <a:srgbClr val="E26C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C29FC49-127A-4990-92E2-FE16F8F53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767148"/>
            <a:ext cx="2703689" cy="3809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E26C22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en-US" altLang="ru-RU" sz="2400" b="1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Quality</a:t>
            </a:r>
            <a:br>
              <a:rPr lang="en-US" altLang="ru-RU" sz="2400" b="1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ru-RU" sz="2400" b="1" dirty="0">
              <a:solidFill>
                <a:srgbClr val="1A4E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E26C22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en-US" altLang="ru-RU" sz="2400" b="1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Bonobo</a:t>
            </a:r>
            <a:br>
              <a:rPr lang="en-US" altLang="ru-RU" sz="2400" b="1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ru-RU" sz="2400" b="1" dirty="0">
              <a:solidFill>
                <a:srgbClr val="1A4E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E26C22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en-US" altLang="ru-RU" sz="2400" b="1" dirty="0" err="1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AirFlow</a:t>
            </a:r>
            <a:br>
              <a:rPr lang="en-US" altLang="ru-RU" sz="2400" b="1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ru-RU" sz="2400" b="1" dirty="0">
              <a:solidFill>
                <a:srgbClr val="1A4E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E26C22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ru-RU" sz="2400" b="1" i="0" u="none" strike="noStrike" cap="none" normalizeH="0" baseline="0" dirty="0" err="1">
                <a:ln>
                  <a:noFill/>
                </a:ln>
                <a:solidFill>
                  <a:srgbClr val="1A4E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AirFlow</a:t>
            </a:r>
            <a:r>
              <a:rPr lang="en-US" altLang="ru-RU" sz="2400" b="1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altLang="ru-RU" sz="2400" b="1" dirty="0" err="1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Kedro</a:t>
            </a:r>
            <a:endParaRPr lang="en-US" altLang="ru-RU" sz="2400" b="1" dirty="0">
              <a:solidFill>
                <a:srgbClr val="1A4E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AAC38E9-2763-4920-AFDB-97005AA7C857}"/>
              </a:ext>
            </a:extLst>
          </p:cNvPr>
          <p:cNvSpPr/>
          <p:nvPr/>
        </p:nvSpPr>
        <p:spPr>
          <a:xfrm>
            <a:off x="574385" y="2647666"/>
            <a:ext cx="4094328" cy="67624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0" name="Picture 2" descr="Quality - Shree Balajor Steel &amp; Tubes Company">
            <a:extLst>
              <a:ext uri="{FF2B5EF4-FFF2-40B4-BE49-F238E27FC236}">
                <a16:creationId xmlns:a16="http://schemas.microsoft.com/office/drawing/2014/main" id="{726D187D-60AC-401C-BAC0-6812645A0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63966"/>
            <a:ext cx="1730067" cy="1730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90884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20B87-603E-4708-87CC-4EC7ED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QUALITY</a:t>
            </a:r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ДОПОЛНЕНИЕ</a:t>
            </a:r>
            <a:endParaRPr lang="ru-RU" dirty="0">
              <a:solidFill>
                <a:srgbClr val="E26C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891F83F-AC1D-48BE-A9C0-101F3EE00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70199"/>
            <a:ext cx="3864593" cy="3836890"/>
          </a:xfrm>
          <a:prstGeom prst="rect">
            <a:avLst/>
          </a:prstGeom>
        </p:spPr>
      </p:pic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6A3C73D2-1AB8-4392-9EDF-AD4507CF4C01}"/>
              </a:ext>
            </a:extLst>
          </p:cNvPr>
          <p:cNvCxnSpPr/>
          <p:nvPr/>
        </p:nvCxnSpPr>
        <p:spPr>
          <a:xfrm>
            <a:off x="5540991" y="1801504"/>
            <a:ext cx="0" cy="397149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402FE41B-FCE6-43FE-9DCE-A1D32977BFB8}"/>
              </a:ext>
            </a:extLst>
          </p:cNvPr>
          <p:cNvCxnSpPr/>
          <p:nvPr/>
        </p:nvCxnSpPr>
        <p:spPr>
          <a:xfrm>
            <a:off x="6359857" y="2565779"/>
            <a:ext cx="0" cy="3207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FFC30FA0-2F4F-4C1C-B51A-531E43366C00}"/>
              </a:ext>
            </a:extLst>
          </p:cNvPr>
          <p:cNvCxnSpPr>
            <a:cxnSpLocks/>
          </p:cNvCxnSpPr>
          <p:nvPr/>
        </p:nvCxnSpPr>
        <p:spPr>
          <a:xfrm>
            <a:off x="6359857" y="5773003"/>
            <a:ext cx="42171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10CB629-79B5-4594-A608-412344566C54}"/>
              </a:ext>
            </a:extLst>
          </p:cNvPr>
          <p:cNvSpPr/>
          <p:nvPr/>
        </p:nvSpPr>
        <p:spPr>
          <a:xfrm>
            <a:off x="7827234" y="5822423"/>
            <a:ext cx="23130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 Quantiles</a:t>
            </a:r>
            <a:endParaRPr lang="ru-RU" dirty="0">
              <a:solidFill>
                <a:srgbClr val="1A4E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C6CD1B4-759A-4385-AAE5-15CF314674BF}"/>
              </a:ext>
            </a:extLst>
          </p:cNvPr>
          <p:cNvSpPr/>
          <p:nvPr/>
        </p:nvSpPr>
        <p:spPr>
          <a:xfrm rot="16200000">
            <a:off x="5018670" y="3602586"/>
            <a:ext cx="23130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Quantiles</a:t>
            </a:r>
            <a:endParaRPr lang="ru-RU" dirty="0">
              <a:solidFill>
                <a:srgbClr val="1A4E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B70C0551-9C5E-4336-9C9D-09FFC0BA3B9F}"/>
              </a:ext>
            </a:extLst>
          </p:cNvPr>
          <p:cNvSpPr/>
          <p:nvPr/>
        </p:nvSpPr>
        <p:spPr>
          <a:xfrm>
            <a:off x="6729190" y="5165684"/>
            <a:ext cx="300244" cy="300244"/>
          </a:xfrm>
          <a:prstGeom prst="ellipse">
            <a:avLst/>
          </a:prstGeom>
          <a:solidFill>
            <a:srgbClr val="E26C22"/>
          </a:solidFill>
          <a:ln>
            <a:solidFill>
              <a:srgbClr val="1A4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DFE50495-2B3A-424C-B7B1-8AA1F2C827C8}"/>
              </a:ext>
            </a:extLst>
          </p:cNvPr>
          <p:cNvSpPr/>
          <p:nvPr/>
        </p:nvSpPr>
        <p:spPr>
          <a:xfrm>
            <a:off x="7342499" y="4766357"/>
            <a:ext cx="300244" cy="300244"/>
          </a:xfrm>
          <a:prstGeom prst="ellipse">
            <a:avLst/>
          </a:prstGeom>
          <a:solidFill>
            <a:srgbClr val="E26C22"/>
          </a:solidFill>
          <a:ln>
            <a:solidFill>
              <a:srgbClr val="1A4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D6849080-3A83-445D-9300-B9FDB2FC2F7B}"/>
              </a:ext>
            </a:extLst>
          </p:cNvPr>
          <p:cNvSpPr/>
          <p:nvPr/>
        </p:nvSpPr>
        <p:spPr>
          <a:xfrm>
            <a:off x="7655565" y="4000190"/>
            <a:ext cx="300244" cy="300244"/>
          </a:xfrm>
          <a:prstGeom prst="ellipse">
            <a:avLst/>
          </a:prstGeom>
          <a:solidFill>
            <a:srgbClr val="E26C22"/>
          </a:solidFill>
          <a:ln>
            <a:solidFill>
              <a:srgbClr val="1A4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26D218C0-1442-4F04-8575-A4D23F087D71}"/>
              </a:ext>
            </a:extLst>
          </p:cNvPr>
          <p:cNvSpPr/>
          <p:nvPr/>
        </p:nvSpPr>
        <p:spPr>
          <a:xfrm>
            <a:off x="8734574" y="3955954"/>
            <a:ext cx="300244" cy="300244"/>
          </a:xfrm>
          <a:prstGeom prst="ellipse">
            <a:avLst/>
          </a:prstGeom>
          <a:solidFill>
            <a:srgbClr val="E26C22"/>
          </a:solidFill>
          <a:ln>
            <a:solidFill>
              <a:srgbClr val="1A4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81601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20B87-603E-4708-87CC-4EC7ED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QUALITY</a:t>
            </a:r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ДОПОЛНЕНИЕ</a:t>
            </a:r>
            <a:endParaRPr lang="ru-RU" dirty="0">
              <a:solidFill>
                <a:srgbClr val="E26C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891F83F-AC1D-48BE-A9C0-101F3EE00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70199"/>
            <a:ext cx="3864593" cy="3836890"/>
          </a:xfrm>
          <a:prstGeom prst="rect">
            <a:avLst/>
          </a:prstGeom>
        </p:spPr>
      </p:pic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6A3C73D2-1AB8-4392-9EDF-AD4507CF4C01}"/>
              </a:ext>
            </a:extLst>
          </p:cNvPr>
          <p:cNvCxnSpPr/>
          <p:nvPr/>
        </p:nvCxnSpPr>
        <p:spPr>
          <a:xfrm>
            <a:off x="5540991" y="1801504"/>
            <a:ext cx="0" cy="397149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402FE41B-FCE6-43FE-9DCE-A1D32977BFB8}"/>
              </a:ext>
            </a:extLst>
          </p:cNvPr>
          <p:cNvCxnSpPr/>
          <p:nvPr/>
        </p:nvCxnSpPr>
        <p:spPr>
          <a:xfrm>
            <a:off x="6359857" y="2565779"/>
            <a:ext cx="0" cy="3207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FFC30FA0-2F4F-4C1C-B51A-531E43366C00}"/>
              </a:ext>
            </a:extLst>
          </p:cNvPr>
          <p:cNvCxnSpPr>
            <a:cxnSpLocks/>
          </p:cNvCxnSpPr>
          <p:nvPr/>
        </p:nvCxnSpPr>
        <p:spPr>
          <a:xfrm>
            <a:off x="6359857" y="5773003"/>
            <a:ext cx="42171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10CB629-79B5-4594-A608-412344566C54}"/>
              </a:ext>
            </a:extLst>
          </p:cNvPr>
          <p:cNvSpPr/>
          <p:nvPr/>
        </p:nvSpPr>
        <p:spPr>
          <a:xfrm>
            <a:off x="7827234" y="5822423"/>
            <a:ext cx="23130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 Quantiles</a:t>
            </a:r>
            <a:endParaRPr lang="ru-RU" dirty="0">
              <a:solidFill>
                <a:srgbClr val="1A4E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C6CD1B4-759A-4385-AAE5-15CF314674BF}"/>
              </a:ext>
            </a:extLst>
          </p:cNvPr>
          <p:cNvSpPr/>
          <p:nvPr/>
        </p:nvSpPr>
        <p:spPr>
          <a:xfrm rot="16200000">
            <a:off x="5018670" y="3602586"/>
            <a:ext cx="23130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Quantiles</a:t>
            </a:r>
            <a:endParaRPr lang="ru-RU" dirty="0">
              <a:solidFill>
                <a:srgbClr val="1A4E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B70C0551-9C5E-4336-9C9D-09FFC0BA3B9F}"/>
              </a:ext>
            </a:extLst>
          </p:cNvPr>
          <p:cNvSpPr/>
          <p:nvPr/>
        </p:nvSpPr>
        <p:spPr>
          <a:xfrm>
            <a:off x="6729190" y="5165684"/>
            <a:ext cx="300244" cy="300244"/>
          </a:xfrm>
          <a:prstGeom prst="ellipse">
            <a:avLst/>
          </a:prstGeom>
          <a:solidFill>
            <a:srgbClr val="E26C22"/>
          </a:solidFill>
          <a:ln>
            <a:solidFill>
              <a:srgbClr val="1A4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DFE50495-2B3A-424C-B7B1-8AA1F2C827C8}"/>
              </a:ext>
            </a:extLst>
          </p:cNvPr>
          <p:cNvSpPr/>
          <p:nvPr/>
        </p:nvSpPr>
        <p:spPr>
          <a:xfrm>
            <a:off x="7342499" y="4766357"/>
            <a:ext cx="300244" cy="300244"/>
          </a:xfrm>
          <a:prstGeom prst="ellipse">
            <a:avLst/>
          </a:prstGeom>
          <a:solidFill>
            <a:srgbClr val="E26C22"/>
          </a:solidFill>
          <a:ln>
            <a:solidFill>
              <a:srgbClr val="1A4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D6849080-3A83-445D-9300-B9FDB2FC2F7B}"/>
              </a:ext>
            </a:extLst>
          </p:cNvPr>
          <p:cNvSpPr/>
          <p:nvPr/>
        </p:nvSpPr>
        <p:spPr>
          <a:xfrm>
            <a:off x="7655565" y="4000190"/>
            <a:ext cx="300244" cy="300244"/>
          </a:xfrm>
          <a:prstGeom prst="ellipse">
            <a:avLst/>
          </a:prstGeom>
          <a:solidFill>
            <a:srgbClr val="E26C22"/>
          </a:solidFill>
          <a:ln>
            <a:solidFill>
              <a:srgbClr val="1A4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26D218C0-1442-4F04-8575-A4D23F087D71}"/>
              </a:ext>
            </a:extLst>
          </p:cNvPr>
          <p:cNvSpPr/>
          <p:nvPr/>
        </p:nvSpPr>
        <p:spPr>
          <a:xfrm>
            <a:off x="8734574" y="3955954"/>
            <a:ext cx="300244" cy="300244"/>
          </a:xfrm>
          <a:prstGeom prst="ellipse">
            <a:avLst/>
          </a:prstGeom>
          <a:solidFill>
            <a:srgbClr val="E26C22"/>
          </a:solidFill>
          <a:ln>
            <a:solidFill>
              <a:srgbClr val="1A4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25D43FBA-3BD5-4C15-BC84-C8DF491BDDFE}"/>
              </a:ext>
            </a:extLst>
          </p:cNvPr>
          <p:cNvCxnSpPr>
            <a:cxnSpLocks/>
          </p:cNvCxnSpPr>
          <p:nvPr/>
        </p:nvCxnSpPr>
        <p:spPr>
          <a:xfrm flipH="1">
            <a:off x="6359857" y="2770496"/>
            <a:ext cx="3780420" cy="3002507"/>
          </a:xfrm>
          <a:prstGeom prst="line">
            <a:avLst/>
          </a:prstGeom>
          <a:ln>
            <a:solidFill>
              <a:srgbClr val="E26C2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9023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20B87-603E-4708-87CC-4EC7ED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QUALITY</a:t>
            </a:r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ДОПОЛНЕНИЕ</a:t>
            </a:r>
            <a:endParaRPr lang="ru-RU" dirty="0">
              <a:solidFill>
                <a:srgbClr val="E26C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891F83F-AC1D-48BE-A9C0-101F3EE00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70199"/>
            <a:ext cx="3864593" cy="3836890"/>
          </a:xfrm>
          <a:prstGeom prst="rect">
            <a:avLst/>
          </a:prstGeom>
        </p:spPr>
      </p:pic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6A3C73D2-1AB8-4392-9EDF-AD4507CF4C01}"/>
              </a:ext>
            </a:extLst>
          </p:cNvPr>
          <p:cNvCxnSpPr/>
          <p:nvPr/>
        </p:nvCxnSpPr>
        <p:spPr>
          <a:xfrm>
            <a:off x="5540991" y="1801504"/>
            <a:ext cx="0" cy="397149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402FE41B-FCE6-43FE-9DCE-A1D32977BFB8}"/>
              </a:ext>
            </a:extLst>
          </p:cNvPr>
          <p:cNvCxnSpPr/>
          <p:nvPr/>
        </p:nvCxnSpPr>
        <p:spPr>
          <a:xfrm>
            <a:off x="6359857" y="2565779"/>
            <a:ext cx="0" cy="3207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FFC30FA0-2F4F-4C1C-B51A-531E43366C00}"/>
              </a:ext>
            </a:extLst>
          </p:cNvPr>
          <p:cNvCxnSpPr>
            <a:cxnSpLocks/>
          </p:cNvCxnSpPr>
          <p:nvPr/>
        </p:nvCxnSpPr>
        <p:spPr>
          <a:xfrm>
            <a:off x="6359857" y="5773003"/>
            <a:ext cx="42171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10CB629-79B5-4594-A608-412344566C54}"/>
              </a:ext>
            </a:extLst>
          </p:cNvPr>
          <p:cNvSpPr/>
          <p:nvPr/>
        </p:nvSpPr>
        <p:spPr>
          <a:xfrm>
            <a:off x="8734574" y="3059668"/>
            <a:ext cx="6616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  <a:endParaRPr lang="ru-RU" b="1" dirty="0">
              <a:solidFill>
                <a:srgbClr val="1A4E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C6CD1B4-759A-4385-AAE5-15CF314674BF}"/>
              </a:ext>
            </a:extLst>
          </p:cNvPr>
          <p:cNvSpPr/>
          <p:nvPr/>
        </p:nvSpPr>
        <p:spPr>
          <a:xfrm rot="16200000">
            <a:off x="5018670" y="3602586"/>
            <a:ext cx="23130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Quantiles</a:t>
            </a:r>
            <a:endParaRPr lang="ru-RU" dirty="0">
              <a:solidFill>
                <a:srgbClr val="1A4E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B70C0551-9C5E-4336-9C9D-09FFC0BA3B9F}"/>
              </a:ext>
            </a:extLst>
          </p:cNvPr>
          <p:cNvSpPr/>
          <p:nvPr/>
        </p:nvSpPr>
        <p:spPr>
          <a:xfrm>
            <a:off x="6729190" y="5165684"/>
            <a:ext cx="300244" cy="300244"/>
          </a:xfrm>
          <a:prstGeom prst="ellipse">
            <a:avLst/>
          </a:prstGeom>
          <a:solidFill>
            <a:srgbClr val="E26C22"/>
          </a:solidFill>
          <a:ln>
            <a:solidFill>
              <a:srgbClr val="1A4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DFE50495-2B3A-424C-B7B1-8AA1F2C827C8}"/>
              </a:ext>
            </a:extLst>
          </p:cNvPr>
          <p:cNvSpPr/>
          <p:nvPr/>
        </p:nvSpPr>
        <p:spPr>
          <a:xfrm>
            <a:off x="7342499" y="4766357"/>
            <a:ext cx="300244" cy="300244"/>
          </a:xfrm>
          <a:prstGeom prst="ellipse">
            <a:avLst/>
          </a:prstGeom>
          <a:solidFill>
            <a:srgbClr val="E26C22"/>
          </a:solidFill>
          <a:ln>
            <a:solidFill>
              <a:srgbClr val="1A4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D6849080-3A83-445D-9300-B9FDB2FC2F7B}"/>
              </a:ext>
            </a:extLst>
          </p:cNvPr>
          <p:cNvSpPr/>
          <p:nvPr/>
        </p:nvSpPr>
        <p:spPr>
          <a:xfrm>
            <a:off x="7655565" y="4000190"/>
            <a:ext cx="300244" cy="300244"/>
          </a:xfrm>
          <a:prstGeom prst="ellipse">
            <a:avLst/>
          </a:prstGeom>
          <a:solidFill>
            <a:srgbClr val="E26C22"/>
          </a:solidFill>
          <a:ln>
            <a:solidFill>
              <a:srgbClr val="1A4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26D218C0-1442-4F04-8575-A4D23F087D71}"/>
              </a:ext>
            </a:extLst>
          </p:cNvPr>
          <p:cNvSpPr/>
          <p:nvPr/>
        </p:nvSpPr>
        <p:spPr>
          <a:xfrm>
            <a:off x="8734574" y="3955954"/>
            <a:ext cx="300244" cy="300244"/>
          </a:xfrm>
          <a:prstGeom prst="ellipse">
            <a:avLst/>
          </a:prstGeom>
          <a:solidFill>
            <a:srgbClr val="E26C22"/>
          </a:solidFill>
          <a:ln>
            <a:solidFill>
              <a:srgbClr val="1A4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25D43FBA-3BD5-4C15-BC84-C8DF491BDDFE}"/>
              </a:ext>
            </a:extLst>
          </p:cNvPr>
          <p:cNvCxnSpPr>
            <a:cxnSpLocks/>
          </p:cNvCxnSpPr>
          <p:nvPr/>
        </p:nvCxnSpPr>
        <p:spPr>
          <a:xfrm flipH="1">
            <a:off x="6359857" y="2770496"/>
            <a:ext cx="3780420" cy="3002507"/>
          </a:xfrm>
          <a:prstGeom prst="line">
            <a:avLst/>
          </a:prstGeom>
          <a:ln>
            <a:solidFill>
              <a:srgbClr val="E26C2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BE9E9823-8E42-4984-8703-A6101C800428}"/>
              </a:ext>
            </a:extLst>
          </p:cNvPr>
          <p:cNvSpPr/>
          <p:nvPr/>
        </p:nvSpPr>
        <p:spPr>
          <a:xfrm>
            <a:off x="7851000" y="5850213"/>
            <a:ext cx="23130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 Quantiles</a:t>
            </a:r>
            <a:endParaRPr lang="ru-RU" dirty="0">
              <a:solidFill>
                <a:srgbClr val="1A4E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0773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20B87-603E-4708-87CC-4EC7ED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MQ – </a:t>
            </a:r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БОЛЬШЕ ДЛЯ РЕГРЕССИИ</a:t>
            </a:r>
            <a:endParaRPr lang="ru-RU" dirty="0">
              <a:solidFill>
                <a:srgbClr val="E26C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22282E9D-8012-480C-BD3A-3A03BBDF3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144" y="1690688"/>
            <a:ext cx="8001711" cy="4559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D884861-1F4D-40AD-91F5-6575C20A77C0}"/>
              </a:ext>
            </a:extLst>
          </p:cNvPr>
          <p:cNvSpPr/>
          <p:nvPr/>
        </p:nvSpPr>
        <p:spPr>
          <a:xfrm>
            <a:off x="1164253" y="4899547"/>
            <a:ext cx="2216623" cy="12010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85961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20E6E3E4-887B-46AE-A9B5-20740D4F9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9349" y="1162843"/>
            <a:ext cx="8429625" cy="5857875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8FE6D23-84F6-48F2-BBF1-2C42E00C9E35}"/>
              </a:ext>
            </a:extLst>
          </p:cNvPr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rgbClr val="1A4E6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48447A-7B88-4F44-82A7-C8A5AC377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1384" y="276621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26C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G/B DEPLOY</a:t>
            </a:r>
            <a:endParaRPr lang="ru-RU" dirty="0">
              <a:solidFill>
                <a:srgbClr val="E26C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2930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72EE493-2A1D-4A1D-8ABA-3B84C7417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433" y="1545608"/>
            <a:ext cx="12717262" cy="5650173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20B87-603E-4708-87CC-4EC7ED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СИНЕ-ЗЕЛЕНЫЙ ДЕПЛОЙ</a:t>
            </a:r>
            <a:endParaRPr lang="ru-RU" dirty="0">
              <a:solidFill>
                <a:srgbClr val="E26C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1026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72EE493-2A1D-4A1D-8ABA-3B84C7417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228" y="1898720"/>
            <a:ext cx="2983543" cy="1325563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20B87-603E-4708-87CC-4EC7ED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СИНЕ-ЗЕЛЕНЫЙ ДЕПЛОЙ</a:t>
            </a:r>
            <a:endParaRPr lang="ru-RU" dirty="0">
              <a:solidFill>
                <a:srgbClr val="E26C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0B99399-0D21-44C1-8D2C-4132E1B38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009" y="2075983"/>
            <a:ext cx="822341" cy="485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E26C22"/>
              </a:buClr>
              <a:buSzTx/>
              <a:tabLst/>
            </a:pPr>
            <a:r>
              <a:rPr lang="en-US" altLang="ru-RU" sz="2400" b="1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4B480049-A21D-4D68-909C-15C7B6E826B6}"/>
              </a:ext>
            </a:extLst>
          </p:cNvPr>
          <p:cNvCxnSpPr>
            <a:stCxn id="10" idx="2"/>
          </p:cNvCxnSpPr>
          <p:nvPr/>
        </p:nvCxnSpPr>
        <p:spPr>
          <a:xfrm flipH="1">
            <a:off x="6095999" y="3224283"/>
            <a:ext cx="1" cy="487908"/>
          </a:xfrm>
          <a:prstGeom prst="straightConnector1">
            <a:avLst/>
          </a:prstGeom>
          <a:ln w="9525">
            <a:solidFill>
              <a:srgbClr val="E26C2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380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72EE493-2A1D-4A1D-8ABA-3B84C7417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228" y="1898720"/>
            <a:ext cx="2983543" cy="1325563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20B87-603E-4708-87CC-4EC7ED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СИНЕ-ЗЕЛЕНЫЙ ДЕПЛОЙ</a:t>
            </a:r>
            <a:endParaRPr lang="ru-RU" dirty="0">
              <a:solidFill>
                <a:srgbClr val="E26C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0B99399-0D21-44C1-8D2C-4132E1B38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009" y="2075983"/>
            <a:ext cx="822341" cy="485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E26C22"/>
              </a:buClr>
              <a:buSzTx/>
              <a:tabLst/>
            </a:pPr>
            <a:r>
              <a:rPr lang="en-US" altLang="ru-RU" sz="2400" b="1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4B480049-A21D-4D68-909C-15C7B6E826B6}"/>
              </a:ext>
            </a:extLst>
          </p:cNvPr>
          <p:cNvCxnSpPr>
            <a:stCxn id="10" idx="2"/>
          </p:cNvCxnSpPr>
          <p:nvPr/>
        </p:nvCxnSpPr>
        <p:spPr>
          <a:xfrm flipH="1">
            <a:off x="6095999" y="3224283"/>
            <a:ext cx="1" cy="487908"/>
          </a:xfrm>
          <a:prstGeom prst="straightConnector1">
            <a:avLst/>
          </a:prstGeom>
          <a:ln w="9525">
            <a:solidFill>
              <a:srgbClr val="E26C2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9E17177-F9B3-4CFD-B0B1-46A2FED93D1D}"/>
              </a:ext>
            </a:extLst>
          </p:cNvPr>
          <p:cNvSpPr/>
          <p:nvPr/>
        </p:nvSpPr>
        <p:spPr>
          <a:xfrm>
            <a:off x="4604231" y="3850399"/>
            <a:ext cx="2983540" cy="1187355"/>
          </a:xfrm>
          <a:prstGeom prst="rect">
            <a:avLst/>
          </a:prstGeom>
          <a:solidFill>
            <a:srgbClr val="BACAD1"/>
          </a:solidFill>
          <a:ln>
            <a:solidFill>
              <a:srgbClr val="E26C2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Box</a:t>
            </a:r>
            <a:endParaRPr lang="ru-RU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EBE8094-D680-4F93-8FA2-6C5AC242A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009" y="4201317"/>
            <a:ext cx="905697" cy="485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E26C22"/>
              </a:buClr>
              <a:buSzTx/>
              <a:tabLst/>
            </a:pPr>
            <a:r>
              <a:rPr lang="en-US" altLang="ru-RU" sz="2400" b="1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12333215-CD28-4432-9DFA-2130B46E7A4F}"/>
              </a:ext>
            </a:extLst>
          </p:cNvPr>
          <p:cNvCxnSpPr/>
          <p:nvPr/>
        </p:nvCxnSpPr>
        <p:spPr>
          <a:xfrm flipH="1">
            <a:off x="6095999" y="5175962"/>
            <a:ext cx="1" cy="487908"/>
          </a:xfrm>
          <a:prstGeom prst="straightConnector1">
            <a:avLst/>
          </a:prstGeom>
          <a:ln w="9525">
            <a:solidFill>
              <a:srgbClr val="E26C2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7904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72EE493-2A1D-4A1D-8ABA-3B84C7417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228" y="1898720"/>
            <a:ext cx="2983543" cy="1325563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20B87-603E-4708-87CC-4EC7ED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СИНЕ-ЗЕЛЕНЫЙ ДЕПЛОЙ</a:t>
            </a:r>
            <a:endParaRPr lang="ru-RU" dirty="0">
              <a:solidFill>
                <a:srgbClr val="E26C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0B99399-0D21-44C1-8D2C-4132E1B38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009" y="2075983"/>
            <a:ext cx="822341" cy="485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E26C22"/>
              </a:buClr>
              <a:buSzTx/>
              <a:tabLst/>
            </a:pPr>
            <a:r>
              <a:rPr lang="en-US" altLang="ru-RU" sz="2400" b="1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4B480049-A21D-4D68-909C-15C7B6E826B6}"/>
              </a:ext>
            </a:extLst>
          </p:cNvPr>
          <p:cNvCxnSpPr>
            <a:stCxn id="10" idx="2"/>
          </p:cNvCxnSpPr>
          <p:nvPr/>
        </p:nvCxnSpPr>
        <p:spPr>
          <a:xfrm flipH="1">
            <a:off x="6095999" y="3224283"/>
            <a:ext cx="1" cy="487908"/>
          </a:xfrm>
          <a:prstGeom prst="straightConnector1">
            <a:avLst/>
          </a:prstGeom>
          <a:ln w="9525">
            <a:solidFill>
              <a:srgbClr val="E26C2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9E17177-F9B3-4CFD-B0B1-46A2FED93D1D}"/>
              </a:ext>
            </a:extLst>
          </p:cNvPr>
          <p:cNvSpPr/>
          <p:nvPr/>
        </p:nvSpPr>
        <p:spPr>
          <a:xfrm>
            <a:off x="4604231" y="3850399"/>
            <a:ext cx="2983540" cy="1187355"/>
          </a:xfrm>
          <a:prstGeom prst="rect">
            <a:avLst/>
          </a:prstGeom>
          <a:solidFill>
            <a:srgbClr val="BACAD1"/>
          </a:solidFill>
          <a:ln>
            <a:solidFill>
              <a:srgbClr val="E26C2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Box</a:t>
            </a:r>
            <a:endParaRPr lang="ru-RU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EBE8094-D680-4F93-8FA2-6C5AC242A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009" y="4201317"/>
            <a:ext cx="905697" cy="485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E26C22"/>
              </a:buClr>
              <a:buSzTx/>
              <a:tabLst/>
            </a:pPr>
            <a:r>
              <a:rPr lang="en-US" altLang="ru-RU" sz="2400" b="1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12333215-CD28-4432-9DFA-2130B46E7A4F}"/>
              </a:ext>
            </a:extLst>
          </p:cNvPr>
          <p:cNvCxnSpPr/>
          <p:nvPr/>
        </p:nvCxnSpPr>
        <p:spPr>
          <a:xfrm flipH="1">
            <a:off x="6095999" y="5175962"/>
            <a:ext cx="1" cy="487908"/>
          </a:xfrm>
          <a:prstGeom prst="straightConnector1">
            <a:avLst/>
          </a:prstGeom>
          <a:ln w="9525">
            <a:solidFill>
              <a:srgbClr val="E26C2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4E557AA-FB4A-4B9E-9015-AF48029DF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382" y="5663870"/>
            <a:ext cx="657225" cy="59055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184A2A2-642E-4F36-8222-5688C256D1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5257" y="5826814"/>
            <a:ext cx="628650" cy="41910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2766EAA-B39A-48D5-A164-AFBA71218D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9294" y="6219405"/>
            <a:ext cx="676275" cy="402609"/>
          </a:xfrm>
          <a:prstGeom prst="rect">
            <a:avLst/>
          </a:prstGeom>
        </p:spPr>
      </p:pic>
      <p:sp>
        <p:nvSpPr>
          <p:cNvPr id="15" name="Rectangle 2">
            <a:extLst>
              <a:ext uri="{FF2B5EF4-FFF2-40B4-BE49-F238E27FC236}">
                <a16:creationId xmlns:a16="http://schemas.microsoft.com/office/drawing/2014/main" id="{46980ACB-D585-4DEC-AB4B-7292278A0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009" y="5841133"/>
            <a:ext cx="838371" cy="485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E26C22"/>
              </a:buClr>
              <a:buSzTx/>
              <a:tabLst/>
            </a:pPr>
            <a:r>
              <a:rPr lang="en-US" altLang="ru-RU" sz="2400" b="1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27606558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20B87-603E-4708-87CC-4EC7ED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СИНЕ-ЗЕЛЕНЫЙ ДЕПЛОЙ</a:t>
            </a:r>
            <a:endParaRPr lang="ru-RU" dirty="0">
              <a:solidFill>
                <a:srgbClr val="E26C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0B99399-0D21-44C1-8D2C-4132E1B38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009" y="2075983"/>
            <a:ext cx="822341" cy="485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E26C22"/>
              </a:buClr>
              <a:buSzTx/>
              <a:tabLst/>
            </a:pPr>
            <a:r>
              <a:rPr lang="en-US" altLang="ru-RU" sz="2400" b="1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4B480049-A21D-4D68-909C-15C7B6E826B6}"/>
              </a:ext>
            </a:extLst>
          </p:cNvPr>
          <p:cNvCxnSpPr>
            <a:cxnSpLocks/>
          </p:cNvCxnSpPr>
          <p:nvPr/>
        </p:nvCxnSpPr>
        <p:spPr>
          <a:xfrm flipH="1">
            <a:off x="6087286" y="2669117"/>
            <a:ext cx="1" cy="487908"/>
          </a:xfrm>
          <a:prstGeom prst="straightConnector1">
            <a:avLst/>
          </a:prstGeom>
          <a:ln w="9525">
            <a:solidFill>
              <a:srgbClr val="E26C2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вал 2">
            <a:extLst>
              <a:ext uri="{FF2B5EF4-FFF2-40B4-BE49-F238E27FC236}">
                <a16:creationId xmlns:a16="http://schemas.microsoft.com/office/drawing/2014/main" id="{7C5CD535-695F-4C51-A509-56F261739F0C}"/>
              </a:ext>
            </a:extLst>
          </p:cNvPr>
          <p:cNvSpPr/>
          <p:nvPr/>
        </p:nvSpPr>
        <p:spPr>
          <a:xfrm>
            <a:off x="4604231" y="1842448"/>
            <a:ext cx="354842" cy="354842"/>
          </a:xfrm>
          <a:prstGeom prst="ellipse">
            <a:avLst/>
          </a:prstGeom>
          <a:solidFill>
            <a:srgbClr val="1A4E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C2296165-57EA-48C0-9D62-62AFD8E5C114}"/>
              </a:ext>
            </a:extLst>
          </p:cNvPr>
          <p:cNvSpPr/>
          <p:nvPr/>
        </p:nvSpPr>
        <p:spPr>
          <a:xfrm>
            <a:off x="5263873" y="2172269"/>
            <a:ext cx="354842" cy="354842"/>
          </a:xfrm>
          <a:prstGeom prst="ellipse">
            <a:avLst/>
          </a:prstGeom>
          <a:solidFill>
            <a:srgbClr val="1A4E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9AD62061-EE36-4A34-989E-C1035C0E3A89}"/>
              </a:ext>
            </a:extLst>
          </p:cNvPr>
          <p:cNvSpPr/>
          <p:nvPr/>
        </p:nvSpPr>
        <p:spPr>
          <a:xfrm>
            <a:off x="5732445" y="1721141"/>
            <a:ext cx="354842" cy="354842"/>
          </a:xfrm>
          <a:prstGeom prst="ellipse">
            <a:avLst/>
          </a:prstGeom>
          <a:solidFill>
            <a:srgbClr val="1A4E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0BF4CB6C-457B-42A7-AB06-D60283F9D1BD}"/>
              </a:ext>
            </a:extLst>
          </p:cNvPr>
          <p:cNvSpPr/>
          <p:nvPr/>
        </p:nvSpPr>
        <p:spPr>
          <a:xfrm>
            <a:off x="6239303" y="2253634"/>
            <a:ext cx="354842" cy="354842"/>
          </a:xfrm>
          <a:prstGeom prst="ellipse">
            <a:avLst/>
          </a:prstGeom>
          <a:solidFill>
            <a:srgbClr val="1A4E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4C69E096-0FC6-46A5-B25D-E538B628799E}"/>
              </a:ext>
            </a:extLst>
          </p:cNvPr>
          <p:cNvSpPr/>
          <p:nvPr/>
        </p:nvSpPr>
        <p:spPr>
          <a:xfrm>
            <a:off x="6695322" y="1651475"/>
            <a:ext cx="354842" cy="354842"/>
          </a:xfrm>
          <a:prstGeom prst="ellipse">
            <a:avLst/>
          </a:prstGeom>
          <a:solidFill>
            <a:srgbClr val="1A4E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7661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20B87-603E-4708-87CC-4EC7EDB60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СЕГОДНЯ</a:t>
            </a:r>
            <a:endParaRPr lang="ru-RU" dirty="0">
              <a:solidFill>
                <a:srgbClr val="E26C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C29FC49-127A-4990-92E2-FE16F8F53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767148"/>
            <a:ext cx="3317383" cy="3809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E26C22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en-US" altLang="ru-RU" sz="2400" b="1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Quality</a:t>
            </a:r>
            <a:br>
              <a:rPr lang="en-US" altLang="ru-RU" sz="2400" b="1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ru-RU" sz="2400" b="1" dirty="0">
              <a:solidFill>
                <a:srgbClr val="1A4E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E26C22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ru-RU" altLang="ru-RU" sz="2400" b="1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Основные метрики</a:t>
            </a:r>
            <a:br>
              <a:rPr lang="en-US" altLang="ru-RU" sz="2400" b="1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ru-RU" sz="2400" b="1" dirty="0">
              <a:solidFill>
                <a:srgbClr val="1A4E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E26C22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en-US" altLang="ru-RU" sz="2400" b="1" dirty="0" err="1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AirFlow</a:t>
            </a:r>
            <a:br>
              <a:rPr lang="en-US" altLang="ru-RU" sz="2400" b="1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ru-RU" sz="2400" b="1" dirty="0">
              <a:solidFill>
                <a:srgbClr val="1A4E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E26C22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ru-RU" sz="2400" b="1" i="0" u="none" strike="noStrike" cap="none" normalizeH="0" baseline="0" dirty="0" err="1">
                <a:ln>
                  <a:noFill/>
                </a:ln>
                <a:solidFill>
                  <a:srgbClr val="1A4E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AirFlow</a:t>
            </a:r>
            <a:r>
              <a:rPr lang="en-US" altLang="ru-RU" sz="2400" b="1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altLang="ru-RU" sz="2400" b="1" dirty="0" err="1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Kedro</a:t>
            </a:r>
            <a:endParaRPr lang="en-US" altLang="ru-RU" sz="2400" b="1" dirty="0">
              <a:solidFill>
                <a:srgbClr val="1A4E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AAC38E9-2763-4920-AFDB-97005AA7C857}"/>
              </a:ext>
            </a:extLst>
          </p:cNvPr>
          <p:cNvSpPr/>
          <p:nvPr/>
        </p:nvSpPr>
        <p:spPr>
          <a:xfrm>
            <a:off x="656271" y="3916908"/>
            <a:ext cx="4094328" cy="67624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5DD9D1F-0161-44D1-8DD1-9CC7271FF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12039"/>
            <a:ext cx="4299693" cy="243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6267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трелка: счетверенная 6">
            <a:extLst>
              <a:ext uri="{FF2B5EF4-FFF2-40B4-BE49-F238E27FC236}">
                <a16:creationId xmlns:a16="http://schemas.microsoft.com/office/drawing/2014/main" id="{3E4635A6-8459-4117-8829-62373BF17A51}"/>
              </a:ext>
            </a:extLst>
          </p:cNvPr>
          <p:cNvSpPr/>
          <p:nvPr/>
        </p:nvSpPr>
        <p:spPr>
          <a:xfrm>
            <a:off x="5593431" y="3019950"/>
            <a:ext cx="987710" cy="987710"/>
          </a:xfrm>
          <a:prstGeom prst="quadArrow">
            <a:avLst/>
          </a:prstGeom>
          <a:solidFill>
            <a:srgbClr val="BACAD1"/>
          </a:solidFill>
          <a:ln>
            <a:solidFill>
              <a:srgbClr val="BACA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20B87-603E-4708-87CC-4EC7ED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СИНЕ-ЗЕЛЕНЫЙ ДЕПЛОЙ</a:t>
            </a:r>
            <a:endParaRPr lang="ru-RU" dirty="0">
              <a:solidFill>
                <a:srgbClr val="E26C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0B99399-0D21-44C1-8D2C-4132E1B38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009" y="2075983"/>
            <a:ext cx="822341" cy="485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E26C22"/>
              </a:buClr>
              <a:buSzTx/>
              <a:tabLst/>
            </a:pPr>
            <a:r>
              <a:rPr lang="en-US" altLang="ru-RU" sz="2400" b="1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4B480049-A21D-4D68-909C-15C7B6E826B6}"/>
              </a:ext>
            </a:extLst>
          </p:cNvPr>
          <p:cNvCxnSpPr>
            <a:cxnSpLocks/>
          </p:cNvCxnSpPr>
          <p:nvPr/>
        </p:nvCxnSpPr>
        <p:spPr>
          <a:xfrm flipH="1">
            <a:off x="6087286" y="2669117"/>
            <a:ext cx="1" cy="487908"/>
          </a:xfrm>
          <a:prstGeom prst="straightConnector1">
            <a:avLst/>
          </a:prstGeom>
          <a:ln w="9525">
            <a:solidFill>
              <a:srgbClr val="E26C2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вал 2">
            <a:extLst>
              <a:ext uri="{FF2B5EF4-FFF2-40B4-BE49-F238E27FC236}">
                <a16:creationId xmlns:a16="http://schemas.microsoft.com/office/drawing/2014/main" id="{7C5CD535-695F-4C51-A509-56F261739F0C}"/>
              </a:ext>
            </a:extLst>
          </p:cNvPr>
          <p:cNvSpPr/>
          <p:nvPr/>
        </p:nvSpPr>
        <p:spPr>
          <a:xfrm>
            <a:off x="4604231" y="1842448"/>
            <a:ext cx="354842" cy="354842"/>
          </a:xfrm>
          <a:prstGeom prst="ellipse">
            <a:avLst/>
          </a:prstGeom>
          <a:solidFill>
            <a:srgbClr val="1A4E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C2296165-57EA-48C0-9D62-62AFD8E5C114}"/>
              </a:ext>
            </a:extLst>
          </p:cNvPr>
          <p:cNvSpPr/>
          <p:nvPr/>
        </p:nvSpPr>
        <p:spPr>
          <a:xfrm>
            <a:off x="5263873" y="2172269"/>
            <a:ext cx="354842" cy="354842"/>
          </a:xfrm>
          <a:prstGeom prst="ellipse">
            <a:avLst/>
          </a:prstGeom>
          <a:solidFill>
            <a:srgbClr val="1A4E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9AD62061-EE36-4A34-989E-C1035C0E3A89}"/>
              </a:ext>
            </a:extLst>
          </p:cNvPr>
          <p:cNvSpPr/>
          <p:nvPr/>
        </p:nvSpPr>
        <p:spPr>
          <a:xfrm>
            <a:off x="5732445" y="1721141"/>
            <a:ext cx="354842" cy="354842"/>
          </a:xfrm>
          <a:prstGeom prst="ellipse">
            <a:avLst/>
          </a:prstGeom>
          <a:solidFill>
            <a:srgbClr val="1A4E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0BF4CB6C-457B-42A7-AB06-D60283F9D1BD}"/>
              </a:ext>
            </a:extLst>
          </p:cNvPr>
          <p:cNvSpPr/>
          <p:nvPr/>
        </p:nvSpPr>
        <p:spPr>
          <a:xfrm>
            <a:off x="6239303" y="2253634"/>
            <a:ext cx="354842" cy="354842"/>
          </a:xfrm>
          <a:prstGeom prst="ellipse">
            <a:avLst/>
          </a:prstGeom>
          <a:solidFill>
            <a:srgbClr val="1A4E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4C69E096-0FC6-46A5-B25D-E538B628799E}"/>
              </a:ext>
            </a:extLst>
          </p:cNvPr>
          <p:cNvSpPr/>
          <p:nvPr/>
        </p:nvSpPr>
        <p:spPr>
          <a:xfrm>
            <a:off x="6695322" y="1651475"/>
            <a:ext cx="354842" cy="354842"/>
          </a:xfrm>
          <a:prstGeom prst="ellipse">
            <a:avLst/>
          </a:prstGeom>
          <a:solidFill>
            <a:srgbClr val="1A4E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23736382-C321-405F-BEF0-7123EA984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009" y="3271046"/>
            <a:ext cx="956993" cy="485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E26C22"/>
              </a:buClr>
              <a:buSzTx/>
              <a:tabLst/>
            </a:pPr>
            <a:r>
              <a:rPr lang="en-US" altLang="ru-RU" sz="2400" b="1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9204746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трелка: счетверенная 6">
            <a:extLst>
              <a:ext uri="{FF2B5EF4-FFF2-40B4-BE49-F238E27FC236}">
                <a16:creationId xmlns:a16="http://schemas.microsoft.com/office/drawing/2014/main" id="{3E4635A6-8459-4117-8829-62373BF17A51}"/>
              </a:ext>
            </a:extLst>
          </p:cNvPr>
          <p:cNvSpPr/>
          <p:nvPr/>
        </p:nvSpPr>
        <p:spPr>
          <a:xfrm>
            <a:off x="5593431" y="3019950"/>
            <a:ext cx="987710" cy="987710"/>
          </a:xfrm>
          <a:prstGeom prst="quadArrow">
            <a:avLst/>
          </a:prstGeom>
          <a:solidFill>
            <a:srgbClr val="BACAD1"/>
          </a:solidFill>
          <a:ln>
            <a:solidFill>
              <a:srgbClr val="BACA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20B87-603E-4708-87CC-4EC7ED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СИНЕ-ЗЕЛЕНЫЙ ДЕПЛОЙ</a:t>
            </a:r>
            <a:endParaRPr lang="ru-RU" dirty="0">
              <a:solidFill>
                <a:srgbClr val="E26C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0B99399-0D21-44C1-8D2C-4132E1B38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009" y="2075983"/>
            <a:ext cx="822341" cy="485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E26C22"/>
              </a:buClr>
              <a:buSzTx/>
              <a:tabLst/>
            </a:pPr>
            <a:r>
              <a:rPr lang="en-US" altLang="ru-RU" sz="2400" b="1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4B480049-A21D-4D68-909C-15C7B6E826B6}"/>
              </a:ext>
            </a:extLst>
          </p:cNvPr>
          <p:cNvCxnSpPr>
            <a:cxnSpLocks/>
          </p:cNvCxnSpPr>
          <p:nvPr/>
        </p:nvCxnSpPr>
        <p:spPr>
          <a:xfrm flipH="1">
            <a:off x="6087286" y="2669117"/>
            <a:ext cx="1" cy="487908"/>
          </a:xfrm>
          <a:prstGeom prst="straightConnector1">
            <a:avLst/>
          </a:prstGeom>
          <a:ln w="9525">
            <a:solidFill>
              <a:srgbClr val="E26C2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вал 2">
            <a:extLst>
              <a:ext uri="{FF2B5EF4-FFF2-40B4-BE49-F238E27FC236}">
                <a16:creationId xmlns:a16="http://schemas.microsoft.com/office/drawing/2014/main" id="{7C5CD535-695F-4C51-A509-56F261739F0C}"/>
              </a:ext>
            </a:extLst>
          </p:cNvPr>
          <p:cNvSpPr/>
          <p:nvPr/>
        </p:nvSpPr>
        <p:spPr>
          <a:xfrm>
            <a:off x="4604231" y="1842448"/>
            <a:ext cx="354842" cy="354842"/>
          </a:xfrm>
          <a:prstGeom prst="ellipse">
            <a:avLst/>
          </a:prstGeom>
          <a:solidFill>
            <a:srgbClr val="1A4E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C2296165-57EA-48C0-9D62-62AFD8E5C114}"/>
              </a:ext>
            </a:extLst>
          </p:cNvPr>
          <p:cNvSpPr/>
          <p:nvPr/>
        </p:nvSpPr>
        <p:spPr>
          <a:xfrm>
            <a:off x="5263873" y="2172269"/>
            <a:ext cx="354842" cy="354842"/>
          </a:xfrm>
          <a:prstGeom prst="ellipse">
            <a:avLst/>
          </a:prstGeom>
          <a:solidFill>
            <a:srgbClr val="1A4E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9AD62061-EE36-4A34-989E-C1035C0E3A89}"/>
              </a:ext>
            </a:extLst>
          </p:cNvPr>
          <p:cNvSpPr/>
          <p:nvPr/>
        </p:nvSpPr>
        <p:spPr>
          <a:xfrm>
            <a:off x="5732445" y="1721141"/>
            <a:ext cx="354842" cy="354842"/>
          </a:xfrm>
          <a:prstGeom prst="ellipse">
            <a:avLst/>
          </a:prstGeom>
          <a:solidFill>
            <a:srgbClr val="1A4E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0BF4CB6C-457B-42A7-AB06-D60283F9D1BD}"/>
              </a:ext>
            </a:extLst>
          </p:cNvPr>
          <p:cNvSpPr/>
          <p:nvPr/>
        </p:nvSpPr>
        <p:spPr>
          <a:xfrm>
            <a:off x="6239303" y="2253634"/>
            <a:ext cx="354842" cy="354842"/>
          </a:xfrm>
          <a:prstGeom prst="ellipse">
            <a:avLst/>
          </a:prstGeom>
          <a:solidFill>
            <a:srgbClr val="1A4E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4C69E096-0FC6-46A5-B25D-E538B628799E}"/>
              </a:ext>
            </a:extLst>
          </p:cNvPr>
          <p:cNvSpPr/>
          <p:nvPr/>
        </p:nvSpPr>
        <p:spPr>
          <a:xfrm>
            <a:off x="6695322" y="1651475"/>
            <a:ext cx="354842" cy="354842"/>
          </a:xfrm>
          <a:prstGeom prst="ellipse">
            <a:avLst/>
          </a:prstGeom>
          <a:solidFill>
            <a:srgbClr val="1A4E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23736382-C321-405F-BEF0-7123EA984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009" y="3271046"/>
            <a:ext cx="956993" cy="485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E26C22"/>
              </a:buClr>
              <a:buSzTx/>
              <a:tabLst/>
            </a:pPr>
            <a:r>
              <a:rPr lang="en-US" altLang="ru-RU" sz="2400" b="1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AB4B8DE2-4145-43DD-86BA-1CA6D37E5FE8}"/>
              </a:ext>
            </a:extLst>
          </p:cNvPr>
          <p:cNvSpPr/>
          <p:nvPr/>
        </p:nvSpPr>
        <p:spPr>
          <a:xfrm>
            <a:off x="4595516" y="4231945"/>
            <a:ext cx="2983540" cy="1187355"/>
          </a:xfrm>
          <a:prstGeom prst="rect">
            <a:avLst/>
          </a:prstGeom>
          <a:solidFill>
            <a:srgbClr val="BACAD1"/>
          </a:solidFill>
          <a:ln>
            <a:solidFill>
              <a:srgbClr val="E26C2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Box</a:t>
            </a:r>
            <a:endParaRPr lang="ru-RU" dirty="0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8286C88E-5D18-4398-A7D3-6276A3BF18DA}"/>
              </a:ext>
            </a:extLst>
          </p:cNvPr>
          <p:cNvCxnSpPr>
            <a:cxnSpLocks/>
          </p:cNvCxnSpPr>
          <p:nvPr/>
        </p:nvCxnSpPr>
        <p:spPr>
          <a:xfrm flipH="1">
            <a:off x="6087285" y="3916316"/>
            <a:ext cx="1" cy="487908"/>
          </a:xfrm>
          <a:prstGeom prst="straightConnector1">
            <a:avLst/>
          </a:prstGeom>
          <a:ln w="9525">
            <a:solidFill>
              <a:srgbClr val="E26C2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">
            <a:extLst>
              <a:ext uri="{FF2B5EF4-FFF2-40B4-BE49-F238E27FC236}">
                <a16:creationId xmlns:a16="http://schemas.microsoft.com/office/drawing/2014/main" id="{A5446DF8-D1FC-4B7A-ADDF-C6B63467B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008" y="4404224"/>
            <a:ext cx="905697" cy="485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E26C22"/>
              </a:buClr>
              <a:buSzTx/>
              <a:tabLst/>
            </a:pPr>
            <a:r>
              <a:rPr lang="en-US" altLang="ru-RU" sz="2400" b="1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31376971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трелка: счетверенная 6">
            <a:extLst>
              <a:ext uri="{FF2B5EF4-FFF2-40B4-BE49-F238E27FC236}">
                <a16:creationId xmlns:a16="http://schemas.microsoft.com/office/drawing/2014/main" id="{3E4635A6-8459-4117-8829-62373BF17A51}"/>
              </a:ext>
            </a:extLst>
          </p:cNvPr>
          <p:cNvSpPr/>
          <p:nvPr/>
        </p:nvSpPr>
        <p:spPr>
          <a:xfrm>
            <a:off x="5593431" y="3019950"/>
            <a:ext cx="987710" cy="987710"/>
          </a:xfrm>
          <a:prstGeom prst="quadArrow">
            <a:avLst/>
          </a:prstGeom>
          <a:solidFill>
            <a:srgbClr val="BACAD1"/>
          </a:solidFill>
          <a:ln>
            <a:solidFill>
              <a:srgbClr val="BACA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20B87-603E-4708-87CC-4EC7ED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СИНЕ-ЗЕЛЕНЫЙ ДЕПЛОЙ</a:t>
            </a:r>
            <a:endParaRPr lang="ru-RU" dirty="0">
              <a:solidFill>
                <a:srgbClr val="E26C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0B99399-0D21-44C1-8D2C-4132E1B38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009" y="2075983"/>
            <a:ext cx="822341" cy="485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E26C22"/>
              </a:buClr>
              <a:buSzTx/>
              <a:tabLst/>
            </a:pPr>
            <a:r>
              <a:rPr lang="en-US" altLang="ru-RU" sz="2400" b="1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4B480049-A21D-4D68-909C-15C7B6E826B6}"/>
              </a:ext>
            </a:extLst>
          </p:cNvPr>
          <p:cNvCxnSpPr>
            <a:cxnSpLocks/>
          </p:cNvCxnSpPr>
          <p:nvPr/>
        </p:nvCxnSpPr>
        <p:spPr>
          <a:xfrm flipH="1">
            <a:off x="6087286" y="2669117"/>
            <a:ext cx="1" cy="487908"/>
          </a:xfrm>
          <a:prstGeom prst="straightConnector1">
            <a:avLst/>
          </a:prstGeom>
          <a:ln w="9525">
            <a:solidFill>
              <a:srgbClr val="E26C2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вал 2">
            <a:extLst>
              <a:ext uri="{FF2B5EF4-FFF2-40B4-BE49-F238E27FC236}">
                <a16:creationId xmlns:a16="http://schemas.microsoft.com/office/drawing/2014/main" id="{7C5CD535-695F-4C51-A509-56F261739F0C}"/>
              </a:ext>
            </a:extLst>
          </p:cNvPr>
          <p:cNvSpPr/>
          <p:nvPr/>
        </p:nvSpPr>
        <p:spPr>
          <a:xfrm>
            <a:off x="4595516" y="5840001"/>
            <a:ext cx="354842" cy="354842"/>
          </a:xfrm>
          <a:prstGeom prst="ellipse">
            <a:avLst/>
          </a:prstGeom>
          <a:solidFill>
            <a:srgbClr val="1A4E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C2296165-57EA-48C0-9D62-62AFD8E5C114}"/>
              </a:ext>
            </a:extLst>
          </p:cNvPr>
          <p:cNvSpPr/>
          <p:nvPr/>
        </p:nvSpPr>
        <p:spPr>
          <a:xfrm>
            <a:off x="4987139" y="5840001"/>
            <a:ext cx="354842" cy="354842"/>
          </a:xfrm>
          <a:prstGeom prst="ellipse">
            <a:avLst/>
          </a:prstGeom>
          <a:solidFill>
            <a:srgbClr val="1A4E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9AD62061-EE36-4A34-989E-C1035C0E3A89}"/>
              </a:ext>
            </a:extLst>
          </p:cNvPr>
          <p:cNvSpPr/>
          <p:nvPr/>
        </p:nvSpPr>
        <p:spPr>
          <a:xfrm>
            <a:off x="5351852" y="5840001"/>
            <a:ext cx="354842" cy="354842"/>
          </a:xfrm>
          <a:prstGeom prst="ellipse">
            <a:avLst/>
          </a:prstGeom>
          <a:solidFill>
            <a:srgbClr val="1A4E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0BF4CB6C-457B-42A7-AB06-D60283F9D1BD}"/>
              </a:ext>
            </a:extLst>
          </p:cNvPr>
          <p:cNvSpPr/>
          <p:nvPr/>
        </p:nvSpPr>
        <p:spPr>
          <a:xfrm>
            <a:off x="4809718" y="6207864"/>
            <a:ext cx="354842" cy="354842"/>
          </a:xfrm>
          <a:prstGeom prst="ellipse">
            <a:avLst/>
          </a:prstGeom>
          <a:solidFill>
            <a:srgbClr val="1A4E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4C69E096-0FC6-46A5-B25D-E538B628799E}"/>
              </a:ext>
            </a:extLst>
          </p:cNvPr>
          <p:cNvSpPr/>
          <p:nvPr/>
        </p:nvSpPr>
        <p:spPr>
          <a:xfrm>
            <a:off x="5238589" y="6207864"/>
            <a:ext cx="354842" cy="354842"/>
          </a:xfrm>
          <a:prstGeom prst="ellipse">
            <a:avLst/>
          </a:prstGeom>
          <a:solidFill>
            <a:srgbClr val="1A4E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23736382-C321-405F-BEF0-7123EA984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009" y="3271046"/>
            <a:ext cx="956993" cy="485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E26C22"/>
              </a:buClr>
              <a:buSzTx/>
              <a:tabLst/>
            </a:pPr>
            <a:r>
              <a:rPr lang="en-US" altLang="ru-RU" sz="2400" b="1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AB4B8DE2-4145-43DD-86BA-1CA6D37E5FE8}"/>
              </a:ext>
            </a:extLst>
          </p:cNvPr>
          <p:cNvSpPr/>
          <p:nvPr/>
        </p:nvSpPr>
        <p:spPr>
          <a:xfrm>
            <a:off x="4595516" y="4231945"/>
            <a:ext cx="2983540" cy="1187355"/>
          </a:xfrm>
          <a:prstGeom prst="rect">
            <a:avLst/>
          </a:prstGeom>
          <a:solidFill>
            <a:srgbClr val="BACAD1"/>
          </a:solidFill>
          <a:ln>
            <a:solidFill>
              <a:srgbClr val="E26C2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Box</a:t>
            </a:r>
            <a:endParaRPr lang="ru-RU" dirty="0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8286C88E-5D18-4398-A7D3-6276A3BF18DA}"/>
              </a:ext>
            </a:extLst>
          </p:cNvPr>
          <p:cNvCxnSpPr>
            <a:cxnSpLocks/>
          </p:cNvCxnSpPr>
          <p:nvPr/>
        </p:nvCxnSpPr>
        <p:spPr>
          <a:xfrm flipH="1">
            <a:off x="6087285" y="3916316"/>
            <a:ext cx="1" cy="487908"/>
          </a:xfrm>
          <a:prstGeom prst="straightConnector1">
            <a:avLst/>
          </a:prstGeom>
          <a:ln w="9525">
            <a:solidFill>
              <a:srgbClr val="E26C2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">
            <a:extLst>
              <a:ext uri="{FF2B5EF4-FFF2-40B4-BE49-F238E27FC236}">
                <a16:creationId xmlns:a16="http://schemas.microsoft.com/office/drawing/2014/main" id="{A5446DF8-D1FC-4B7A-ADDF-C6B63467B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008" y="4404224"/>
            <a:ext cx="905697" cy="485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E26C22"/>
              </a:buClr>
              <a:buSzTx/>
              <a:tabLst/>
            </a:pPr>
            <a:r>
              <a:rPr lang="en-US" altLang="ru-RU" sz="2400" b="1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CF4E2FAD-04CC-40FC-BC03-AC0B85BAB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8361" y="5703036"/>
            <a:ext cx="838371" cy="485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E26C22"/>
              </a:buClr>
              <a:buSzTx/>
              <a:tabLst/>
            </a:pPr>
            <a:r>
              <a:rPr lang="en-US" altLang="ru-RU" sz="2400" b="1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D615BBC4-81C7-4F20-A9C0-03B47ED9D408}"/>
              </a:ext>
            </a:extLst>
          </p:cNvPr>
          <p:cNvCxnSpPr>
            <a:cxnSpLocks/>
          </p:cNvCxnSpPr>
          <p:nvPr/>
        </p:nvCxnSpPr>
        <p:spPr>
          <a:xfrm flipH="1">
            <a:off x="6089560" y="5336922"/>
            <a:ext cx="1" cy="487908"/>
          </a:xfrm>
          <a:prstGeom prst="straightConnector1">
            <a:avLst/>
          </a:prstGeom>
          <a:ln w="9525">
            <a:solidFill>
              <a:srgbClr val="E26C2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>
            <a:extLst>
              <a:ext uri="{FF2B5EF4-FFF2-40B4-BE49-F238E27FC236}">
                <a16:creationId xmlns:a16="http://schemas.microsoft.com/office/drawing/2014/main" id="{C30705BC-9CC1-4F8E-8BB5-996C8A5C0DD1}"/>
              </a:ext>
            </a:extLst>
          </p:cNvPr>
          <p:cNvSpPr/>
          <p:nvPr/>
        </p:nvSpPr>
        <p:spPr>
          <a:xfrm>
            <a:off x="4604231" y="1842448"/>
            <a:ext cx="354842" cy="354842"/>
          </a:xfrm>
          <a:prstGeom prst="ellipse">
            <a:avLst/>
          </a:prstGeom>
          <a:solidFill>
            <a:srgbClr val="1A4E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2C444121-7481-44E4-A9E2-9D01186036D3}"/>
              </a:ext>
            </a:extLst>
          </p:cNvPr>
          <p:cNvSpPr/>
          <p:nvPr/>
        </p:nvSpPr>
        <p:spPr>
          <a:xfrm>
            <a:off x="5263873" y="2172269"/>
            <a:ext cx="354842" cy="354842"/>
          </a:xfrm>
          <a:prstGeom prst="ellipse">
            <a:avLst/>
          </a:prstGeom>
          <a:solidFill>
            <a:srgbClr val="1A4E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B3F032AA-2427-4ACC-BED4-EE1F713C3D32}"/>
              </a:ext>
            </a:extLst>
          </p:cNvPr>
          <p:cNvSpPr/>
          <p:nvPr/>
        </p:nvSpPr>
        <p:spPr>
          <a:xfrm>
            <a:off x="5732445" y="1721141"/>
            <a:ext cx="354842" cy="354842"/>
          </a:xfrm>
          <a:prstGeom prst="ellipse">
            <a:avLst/>
          </a:prstGeom>
          <a:solidFill>
            <a:srgbClr val="1A4E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9C0A89F2-D422-4ABA-AC2C-6F871DCBF132}"/>
              </a:ext>
            </a:extLst>
          </p:cNvPr>
          <p:cNvSpPr/>
          <p:nvPr/>
        </p:nvSpPr>
        <p:spPr>
          <a:xfrm>
            <a:off x="6239303" y="2253634"/>
            <a:ext cx="354842" cy="354842"/>
          </a:xfrm>
          <a:prstGeom prst="ellipse">
            <a:avLst/>
          </a:prstGeom>
          <a:solidFill>
            <a:srgbClr val="1A4E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D812DD93-DA74-4BFF-93B1-69D5CB3E9017}"/>
              </a:ext>
            </a:extLst>
          </p:cNvPr>
          <p:cNvSpPr/>
          <p:nvPr/>
        </p:nvSpPr>
        <p:spPr>
          <a:xfrm>
            <a:off x="6695322" y="1651475"/>
            <a:ext cx="354842" cy="354842"/>
          </a:xfrm>
          <a:prstGeom prst="ellipse">
            <a:avLst/>
          </a:prstGeom>
          <a:solidFill>
            <a:srgbClr val="1A4E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02293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трелка: счетверенная 6">
            <a:extLst>
              <a:ext uri="{FF2B5EF4-FFF2-40B4-BE49-F238E27FC236}">
                <a16:creationId xmlns:a16="http://schemas.microsoft.com/office/drawing/2014/main" id="{3E4635A6-8459-4117-8829-62373BF17A51}"/>
              </a:ext>
            </a:extLst>
          </p:cNvPr>
          <p:cNvSpPr/>
          <p:nvPr/>
        </p:nvSpPr>
        <p:spPr>
          <a:xfrm>
            <a:off x="5593431" y="3019950"/>
            <a:ext cx="987710" cy="987710"/>
          </a:xfrm>
          <a:prstGeom prst="quadArrow">
            <a:avLst/>
          </a:prstGeom>
          <a:solidFill>
            <a:srgbClr val="BACAD1"/>
          </a:solidFill>
          <a:ln>
            <a:solidFill>
              <a:srgbClr val="BACA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A4E66"/>
                </a:solidFill>
              </a:rPr>
              <a:t>B</a:t>
            </a:r>
            <a:r>
              <a:rPr lang="en-US" dirty="0"/>
              <a:t> | </a:t>
            </a:r>
            <a:r>
              <a:rPr lang="en-US" dirty="0">
                <a:solidFill>
                  <a:srgbClr val="00B050"/>
                </a:solidFill>
              </a:rPr>
              <a:t>G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20B87-603E-4708-87CC-4EC7ED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СИНЕ-ЗЕЛЕНЫЙ ДЕПЛОЙ</a:t>
            </a:r>
            <a:endParaRPr lang="ru-RU" dirty="0">
              <a:solidFill>
                <a:srgbClr val="E26C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0B99399-0D21-44C1-8D2C-4132E1B38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009" y="2075983"/>
            <a:ext cx="822341" cy="485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E26C22"/>
              </a:buClr>
              <a:buSzTx/>
              <a:tabLst/>
            </a:pPr>
            <a:r>
              <a:rPr lang="en-US" altLang="ru-RU" sz="2400" b="1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4B480049-A21D-4D68-909C-15C7B6E826B6}"/>
              </a:ext>
            </a:extLst>
          </p:cNvPr>
          <p:cNvCxnSpPr>
            <a:cxnSpLocks/>
          </p:cNvCxnSpPr>
          <p:nvPr/>
        </p:nvCxnSpPr>
        <p:spPr>
          <a:xfrm flipH="1">
            <a:off x="6087286" y="2669117"/>
            <a:ext cx="1" cy="487908"/>
          </a:xfrm>
          <a:prstGeom prst="straightConnector1">
            <a:avLst/>
          </a:prstGeom>
          <a:ln w="9525">
            <a:solidFill>
              <a:srgbClr val="E26C2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вал 2">
            <a:extLst>
              <a:ext uri="{FF2B5EF4-FFF2-40B4-BE49-F238E27FC236}">
                <a16:creationId xmlns:a16="http://schemas.microsoft.com/office/drawing/2014/main" id="{7C5CD535-695F-4C51-A509-56F261739F0C}"/>
              </a:ext>
            </a:extLst>
          </p:cNvPr>
          <p:cNvSpPr/>
          <p:nvPr/>
        </p:nvSpPr>
        <p:spPr>
          <a:xfrm>
            <a:off x="4595516" y="5840001"/>
            <a:ext cx="354842" cy="354842"/>
          </a:xfrm>
          <a:prstGeom prst="ellipse">
            <a:avLst/>
          </a:prstGeom>
          <a:solidFill>
            <a:srgbClr val="1A4E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C2296165-57EA-48C0-9D62-62AFD8E5C114}"/>
              </a:ext>
            </a:extLst>
          </p:cNvPr>
          <p:cNvSpPr/>
          <p:nvPr/>
        </p:nvSpPr>
        <p:spPr>
          <a:xfrm>
            <a:off x="4987139" y="5840001"/>
            <a:ext cx="354842" cy="354842"/>
          </a:xfrm>
          <a:prstGeom prst="ellipse">
            <a:avLst/>
          </a:prstGeom>
          <a:solidFill>
            <a:srgbClr val="1A4E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9AD62061-EE36-4A34-989E-C1035C0E3A89}"/>
              </a:ext>
            </a:extLst>
          </p:cNvPr>
          <p:cNvSpPr/>
          <p:nvPr/>
        </p:nvSpPr>
        <p:spPr>
          <a:xfrm>
            <a:off x="5351852" y="5840001"/>
            <a:ext cx="354842" cy="354842"/>
          </a:xfrm>
          <a:prstGeom prst="ellipse">
            <a:avLst/>
          </a:prstGeom>
          <a:solidFill>
            <a:srgbClr val="1A4E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0BF4CB6C-457B-42A7-AB06-D60283F9D1BD}"/>
              </a:ext>
            </a:extLst>
          </p:cNvPr>
          <p:cNvSpPr/>
          <p:nvPr/>
        </p:nvSpPr>
        <p:spPr>
          <a:xfrm>
            <a:off x="4809718" y="6207864"/>
            <a:ext cx="354842" cy="354842"/>
          </a:xfrm>
          <a:prstGeom prst="ellipse">
            <a:avLst/>
          </a:prstGeom>
          <a:solidFill>
            <a:srgbClr val="1A4E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4C69E096-0FC6-46A5-B25D-E538B628799E}"/>
              </a:ext>
            </a:extLst>
          </p:cNvPr>
          <p:cNvSpPr/>
          <p:nvPr/>
        </p:nvSpPr>
        <p:spPr>
          <a:xfrm>
            <a:off x="5238589" y="6207864"/>
            <a:ext cx="354842" cy="354842"/>
          </a:xfrm>
          <a:prstGeom prst="ellipse">
            <a:avLst/>
          </a:prstGeom>
          <a:solidFill>
            <a:srgbClr val="1A4E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23736382-C321-405F-BEF0-7123EA984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009" y="3271046"/>
            <a:ext cx="956993" cy="485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E26C22"/>
              </a:buClr>
              <a:buSzTx/>
              <a:tabLst/>
            </a:pPr>
            <a:r>
              <a:rPr lang="en-US" altLang="ru-RU" sz="2400" b="1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AB4B8DE2-4145-43DD-86BA-1CA6D37E5FE8}"/>
              </a:ext>
            </a:extLst>
          </p:cNvPr>
          <p:cNvSpPr/>
          <p:nvPr/>
        </p:nvSpPr>
        <p:spPr>
          <a:xfrm>
            <a:off x="4595516" y="4231945"/>
            <a:ext cx="2983540" cy="1187355"/>
          </a:xfrm>
          <a:prstGeom prst="rect">
            <a:avLst/>
          </a:prstGeom>
          <a:solidFill>
            <a:srgbClr val="BACAD1"/>
          </a:solidFill>
          <a:ln>
            <a:solidFill>
              <a:srgbClr val="E26C2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A4E66"/>
                </a:solidFill>
              </a:rPr>
              <a:t>Box Blue </a:t>
            </a:r>
            <a:r>
              <a:rPr lang="en-US" dirty="0"/>
              <a:t>| </a:t>
            </a:r>
            <a:r>
              <a:rPr lang="en-US" dirty="0">
                <a:solidFill>
                  <a:srgbClr val="00B050"/>
                </a:solidFill>
              </a:rPr>
              <a:t>Box Green</a:t>
            </a:r>
            <a:endParaRPr lang="ru-RU" dirty="0">
              <a:solidFill>
                <a:srgbClr val="00B050"/>
              </a:solidFill>
            </a:endParaRP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8286C88E-5D18-4398-A7D3-6276A3BF18DA}"/>
              </a:ext>
            </a:extLst>
          </p:cNvPr>
          <p:cNvCxnSpPr>
            <a:cxnSpLocks/>
          </p:cNvCxnSpPr>
          <p:nvPr/>
        </p:nvCxnSpPr>
        <p:spPr>
          <a:xfrm flipH="1">
            <a:off x="6087285" y="3916316"/>
            <a:ext cx="1" cy="487908"/>
          </a:xfrm>
          <a:prstGeom prst="straightConnector1">
            <a:avLst/>
          </a:prstGeom>
          <a:ln w="9525">
            <a:solidFill>
              <a:srgbClr val="E26C2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">
            <a:extLst>
              <a:ext uri="{FF2B5EF4-FFF2-40B4-BE49-F238E27FC236}">
                <a16:creationId xmlns:a16="http://schemas.microsoft.com/office/drawing/2014/main" id="{A5446DF8-D1FC-4B7A-ADDF-C6B63467B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008" y="4404224"/>
            <a:ext cx="905697" cy="485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E26C22"/>
              </a:buClr>
              <a:buSzTx/>
              <a:tabLst/>
            </a:pPr>
            <a:r>
              <a:rPr lang="en-US" altLang="ru-RU" sz="2400" b="1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CF4E2FAD-04CC-40FC-BC03-AC0B85BAB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8361" y="5703036"/>
            <a:ext cx="838371" cy="485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E26C22"/>
              </a:buClr>
              <a:buSzTx/>
              <a:tabLst/>
            </a:pPr>
            <a:r>
              <a:rPr lang="en-US" altLang="ru-RU" sz="2400" b="1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D615BBC4-81C7-4F20-A9C0-03B47ED9D408}"/>
              </a:ext>
            </a:extLst>
          </p:cNvPr>
          <p:cNvCxnSpPr>
            <a:cxnSpLocks/>
          </p:cNvCxnSpPr>
          <p:nvPr/>
        </p:nvCxnSpPr>
        <p:spPr>
          <a:xfrm flipH="1">
            <a:off x="6089560" y="5336922"/>
            <a:ext cx="1" cy="487908"/>
          </a:xfrm>
          <a:prstGeom prst="straightConnector1">
            <a:avLst/>
          </a:prstGeom>
          <a:ln w="9525">
            <a:solidFill>
              <a:srgbClr val="E26C2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>
            <a:extLst>
              <a:ext uri="{FF2B5EF4-FFF2-40B4-BE49-F238E27FC236}">
                <a16:creationId xmlns:a16="http://schemas.microsoft.com/office/drawing/2014/main" id="{C30705BC-9CC1-4F8E-8BB5-996C8A5C0DD1}"/>
              </a:ext>
            </a:extLst>
          </p:cNvPr>
          <p:cNvSpPr/>
          <p:nvPr/>
        </p:nvSpPr>
        <p:spPr>
          <a:xfrm>
            <a:off x="4604231" y="1842448"/>
            <a:ext cx="354842" cy="354842"/>
          </a:xfrm>
          <a:prstGeom prst="ellipse">
            <a:avLst/>
          </a:prstGeom>
          <a:solidFill>
            <a:srgbClr val="1A4E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2C444121-7481-44E4-A9E2-9D01186036D3}"/>
              </a:ext>
            </a:extLst>
          </p:cNvPr>
          <p:cNvSpPr/>
          <p:nvPr/>
        </p:nvSpPr>
        <p:spPr>
          <a:xfrm>
            <a:off x="5263873" y="2172269"/>
            <a:ext cx="354842" cy="354842"/>
          </a:xfrm>
          <a:prstGeom prst="ellipse">
            <a:avLst/>
          </a:prstGeom>
          <a:solidFill>
            <a:srgbClr val="1A4E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B3F032AA-2427-4ACC-BED4-EE1F713C3D32}"/>
              </a:ext>
            </a:extLst>
          </p:cNvPr>
          <p:cNvSpPr/>
          <p:nvPr/>
        </p:nvSpPr>
        <p:spPr>
          <a:xfrm>
            <a:off x="5732445" y="1721141"/>
            <a:ext cx="354842" cy="354842"/>
          </a:xfrm>
          <a:prstGeom prst="ellipse">
            <a:avLst/>
          </a:prstGeom>
          <a:solidFill>
            <a:srgbClr val="1A4E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9C0A89F2-D422-4ABA-AC2C-6F871DCBF132}"/>
              </a:ext>
            </a:extLst>
          </p:cNvPr>
          <p:cNvSpPr/>
          <p:nvPr/>
        </p:nvSpPr>
        <p:spPr>
          <a:xfrm>
            <a:off x="6239303" y="2253634"/>
            <a:ext cx="354842" cy="354842"/>
          </a:xfrm>
          <a:prstGeom prst="ellipse">
            <a:avLst/>
          </a:prstGeom>
          <a:solidFill>
            <a:srgbClr val="1A4E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D812DD93-DA74-4BFF-93B1-69D5CB3E9017}"/>
              </a:ext>
            </a:extLst>
          </p:cNvPr>
          <p:cNvSpPr/>
          <p:nvPr/>
        </p:nvSpPr>
        <p:spPr>
          <a:xfrm>
            <a:off x="6695322" y="1651475"/>
            <a:ext cx="354842" cy="354842"/>
          </a:xfrm>
          <a:prstGeom prst="ellipse">
            <a:avLst/>
          </a:prstGeom>
          <a:solidFill>
            <a:srgbClr val="1A4E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8088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трелка: счетверенная 6">
            <a:extLst>
              <a:ext uri="{FF2B5EF4-FFF2-40B4-BE49-F238E27FC236}">
                <a16:creationId xmlns:a16="http://schemas.microsoft.com/office/drawing/2014/main" id="{3E4635A6-8459-4117-8829-62373BF17A51}"/>
              </a:ext>
            </a:extLst>
          </p:cNvPr>
          <p:cNvSpPr/>
          <p:nvPr/>
        </p:nvSpPr>
        <p:spPr>
          <a:xfrm>
            <a:off x="5593431" y="3019950"/>
            <a:ext cx="987710" cy="987710"/>
          </a:xfrm>
          <a:prstGeom prst="quadArrow">
            <a:avLst/>
          </a:prstGeom>
          <a:solidFill>
            <a:srgbClr val="BACAD1"/>
          </a:solidFill>
          <a:ln>
            <a:solidFill>
              <a:srgbClr val="BACA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A4E66"/>
                </a:solidFill>
              </a:rPr>
              <a:t>B</a:t>
            </a:r>
            <a:r>
              <a:rPr lang="en-US" dirty="0"/>
              <a:t> | </a:t>
            </a:r>
            <a:r>
              <a:rPr lang="en-US" dirty="0">
                <a:solidFill>
                  <a:srgbClr val="00B050"/>
                </a:solidFill>
              </a:rPr>
              <a:t>G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20B87-603E-4708-87CC-4EC7ED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СИНЕ-ЗЕЛЕНЫЙ ДЕПЛОЙ</a:t>
            </a:r>
            <a:endParaRPr lang="ru-RU" dirty="0">
              <a:solidFill>
                <a:srgbClr val="E26C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0B99399-0D21-44C1-8D2C-4132E1B38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009" y="2075983"/>
            <a:ext cx="822341" cy="485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E26C22"/>
              </a:buClr>
              <a:buSzTx/>
              <a:tabLst/>
            </a:pPr>
            <a:r>
              <a:rPr lang="en-US" altLang="ru-RU" sz="2400" b="1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4B480049-A21D-4D68-909C-15C7B6E826B6}"/>
              </a:ext>
            </a:extLst>
          </p:cNvPr>
          <p:cNvCxnSpPr>
            <a:cxnSpLocks/>
          </p:cNvCxnSpPr>
          <p:nvPr/>
        </p:nvCxnSpPr>
        <p:spPr>
          <a:xfrm flipH="1">
            <a:off x="6087286" y="2669117"/>
            <a:ext cx="1" cy="487908"/>
          </a:xfrm>
          <a:prstGeom prst="straightConnector1">
            <a:avLst/>
          </a:prstGeom>
          <a:ln w="9525">
            <a:solidFill>
              <a:srgbClr val="E26C2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вал 2">
            <a:extLst>
              <a:ext uri="{FF2B5EF4-FFF2-40B4-BE49-F238E27FC236}">
                <a16:creationId xmlns:a16="http://schemas.microsoft.com/office/drawing/2014/main" id="{7C5CD535-695F-4C51-A509-56F261739F0C}"/>
              </a:ext>
            </a:extLst>
          </p:cNvPr>
          <p:cNvSpPr/>
          <p:nvPr/>
        </p:nvSpPr>
        <p:spPr>
          <a:xfrm>
            <a:off x="4595516" y="5840001"/>
            <a:ext cx="354842" cy="354842"/>
          </a:xfrm>
          <a:prstGeom prst="ellipse">
            <a:avLst/>
          </a:prstGeom>
          <a:solidFill>
            <a:srgbClr val="1A4E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C2296165-57EA-48C0-9D62-62AFD8E5C114}"/>
              </a:ext>
            </a:extLst>
          </p:cNvPr>
          <p:cNvSpPr/>
          <p:nvPr/>
        </p:nvSpPr>
        <p:spPr>
          <a:xfrm>
            <a:off x="4987139" y="5840001"/>
            <a:ext cx="354842" cy="354842"/>
          </a:xfrm>
          <a:prstGeom prst="ellipse">
            <a:avLst/>
          </a:prstGeom>
          <a:solidFill>
            <a:srgbClr val="1A4E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9AD62061-EE36-4A34-989E-C1035C0E3A89}"/>
              </a:ext>
            </a:extLst>
          </p:cNvPr>
          <p:cNvSpPr/>
          <p:nvPr/>
        </p:nvSpPr>
        <p:spPr>
          <a:xfrm>
            <a:off x="5351852" y="5840001"/>
            <a:ext cx="354842" cy="354842"/>
          </a:xfrm>
          <a:prstGeom prst="ellipse">
            <a:avLst/>
          </a:prstGeom>
          <a:solidFill>
            <a:srgbClr val="1A4E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0BF4CB6C-457B-42A7-AB06-D60283F9D1BD}"/>
              </a:ext>
            </a:extLst>
          </p:cNvPr>
          <p:cNvSpPr/>
          <p:nvPr/>
        </p:nvSpPr>
        <p:spPr>
          <a:xfrm>
            <a:off x="6528480" y="5837598"/>
            <a:ext cx="354842" cy="35484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B050"/>
              </a:solidFill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4C69E096-0FC6-46A5-B25D-E538B628799E}"/>
              </a:ext>
            </a:extLst>
          </p:cNvPr>
          <p:cNvSpPr/>
          <p:nvPr/>
        </p:nvSpPr>
        <p:spPr>
          <a:xfrm>
            <a:off x="6957351" y="5837598"/>
            <a:ext cx="354842" cy="35484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B050"/>
              </a:solidFill>
            </a:endParaRP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23736382-C321-405F-BEF0-7123EA984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009" y="3271046"/>
            <a:ext cx="956993" cy="485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E26C22"/>
              </a:buClr>
              <a:buSzTx/>
              <a:tabLst/>
            </a:pPr>
            <a:r>
              <a:rPr lang="en-US" altLang="ru-RU" sz="2400" b="1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AB4B8DE2-4145-43DD-86BA-1CA6D37E5FE8}"/>
              </a:ext>
            </a:extLst>
          </p:cNvPr>
          <p:cNvSpPr/>
          <p:nvPr/>
        </p:nvSpPr>
        <p:spPr>
          <a:xfrm>
            <a:off x="4595516" y="4231945"/>
            <a:ext cx="2983540" cy="1187355"/>
          </a:xfrm>
          <a:prstGeom prst="rect">
            <a:avLst/>
          </a:prstGeom>
          <a:solidFill>
            <a:srgbClr val="BACAD1"/>
          </a:solidFill>
          <a:ln>
            <a:solidFill>
              <a:srgbClr val="E26C2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A4E66"/>
                </a:solidFill>
              </a:rPr>
              <a:t>Box Blue </a:t>
            </a:r>
            <a:r>
              <a:rPr lang="en-US" dirty="0"/>
              <a:t>| </a:t>
            </a:r>
            <a:r>
              <a:rPr lang="en-US" dirty="0">
                <a:solidFill>
                  <a:srgbClr val="00B050"/>
                </a:solidFill>
              </a:rPr>
              <a:t>Box Green</a:t>
            </a:r>
            <a:endParaRPr lang="ru-RU" dirty="0">
              <a:solidFill>
                <a:srgbClr val="00B050"/>
              </a:solidFill>
            </a:endParaRP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8286C88E-5D18-4398-A7D3-6276A3BF18DA}"/>
              </a:ext>
            </a:extLst>
          </p:cNvPr>
          <p:cNvCxnSpPr>
            <a:cxnSpLocks/>
          </p:cNvCxnSpPr>
          <p:nvPr/>
        </p:nvCxnSpPr>
        <p:spPr>
          <a:xfrm flipH="1">
            <a:off x="6087285" y="3916316"/>
            <a:ext cx="1" cy="487908"/>
          </a:xfrm>
          <a:prstGeom prst="straightConnector1">
            <a:avLst/>
          </a:prstGeom>
          <a:ln w="9525">
            <a:solidFill>
              <a:srgbClr val="E26C2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">
            <a:extLst>
              <a:ext uri="{FF2B5EF4-FFF2-40B4-BE49-F238E27FC236}">
                <a16:creationId xmlns:a16="http://schemas.microsoft.com/office/drawing/2014/main" id="{A5446DF8-D1FC-4B7A-ADDF-C6B63467B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008" y="4404224"/>
            <a:ext cx="905697" cy="485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E26C22"/>
              </a:buClr>
              <a:buSzTx/>
              <a:tabLst/>
            </a:pPr>
            <a:r>
              <a:rPr lang="en-US" altLang="ru-RU" sz="2400" b="1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CF4E2FAD-04CC-40FC-BC03-AC0B85BAB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8361" y="5703036"/>
            <a:ext cx="838371" cy="485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E26C22"/>
              </a:buClr>
              <a:buSzTx/>
              <a:tabLst/>
            </a:pPr>
            <a:r>
              <a:rPr lang="en-US" altLang="ru-RU" sz="2400" b="1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D615BBC4-81C7-4F20-A9C0-03B47ED9D408}"/>
              </a:ext>
            </a:extLst>
          </p:cNvPr>
          <p:cNvCxnSpPr>
            <a:cxnSpLocks/>
          </p:cNvCxnSpPr>
          <p:nvPr/>
        </p:nvCxnSpPr>
        <p:spPr>
          <a:xfrm flipH="1">
            <a:off x="6089560" y="5336922"/>
            <a:ext cx="1" cy="487908"/>
          </a:xfrm>
          <a:prstGeom prst="straightConnector1">
            <a:avLst/>
          </a:prstGeom>
          <a:ln w="9525">
            <a:solidFill>
              <a:srgbClr val="E26C2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>
            <a:extLst>
              <a:ext uri="{FF2B5EF4-FFF2-40B4-BE49-F238E27FC236}">
                <a16:creationId xmlns:a16="http://schemas.microsoft.com/office/drawing/2014/main" id="{C30705BC-9CC1-4F8E-8BB5-996C8A5C0DD1}"/>
              </a:ext>
            </a:extLst>
          </p:cNvPr>
          <p:cNvSpPr/>
          <p:nvPr/>
        </p:nvSpPr>
        <p:spPr>
          <a:xfrm>
            <a:off x="4604231" y="1842448"/>
            <a:ext cx="354842" cy="354842"/>
          </a:xfrm>
          <a:prstGeom prst="ellipse">
            <a:avLst/>
          </a:prstGeom>
          <a:solidFill>
            <a:srgbClr val="1A4E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2C444121-7481-44E4-A9E2-9D01186036D3}"/>
              </a:ext>
            </a:extLst>
          </p:cNvPr>
          <p:cNvSpPr/>
          <p:nvPr/>
        </p:nvSpPr>
        <p:spPr>
          <a:xfrm>
            <a:off x="5263873" y="2172269"/>
            <a:ext cx="354842" cy="354842"/>
          </a:xfrm>
          <a:prstGeom prst="ellipse">
            <a:avLst/>
          </a:prstGeom>
          <a:solidFill>
            <a:srgbClr val="1A4E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B3F032AA-2427-4ACC-BED4-EE1F713C3D32}"/>
              </a:ext>
            </a:extLst>
          </p:cNvPr>
          <p:cNvSpPr/>
          <p:nvPr/>
        </p:nvSpPr>
        <p:spPr>
          <a:xfrm>
            <a:off x="5732445" y="1721141"/>
            <a:ext cx="354842" cy="354842"/>
          </a:xfrm>
          <a:prstGeom prst="ellipse">
            <a:avLst/>
          </a:prstGeom>
          <a:solidFill>
            <a:srgbClr val="1A4E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9C0A89F2-D422-4ABA-AC2C-6F871DCBF132}"/>
              </a:ext>
            </a:extLst>
          </p:cNvPr>
          <p:cNvSpPr/>
          <p:nvPr/>
        </p:nvSpPr>
        <p:spPr>
          <a:xfrm>
            <a:off x="6239303" y="2253634"/>
            <a:ext cx="354842" cy="354842"/>
          </a:xfrm>
          <a:prstGeom prst="ellipse">
            <a:avLst/>
          </a:prstGeom>
          <a:solidFill>
            <a:srgbClr val="1A4E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D812DD93-DA74-4BFF-93B1-69D5CB3E9017}"/>
              </a:ext>
            </a:extLst>
          </p:cNvPr>
          <p:cNvSpPr/>
          <p:nvPr/>
        </p:nvSpPr>
        <p:spPr>
          <a:xfrm>
            <a:off x="6695322" y="1651475"/>
            <a:ext cx="354842" cy="354842"/>
          </a:xfrm>
          <a:prstGeom prst="ellipse">
            <a:avLst/>
          </a:prstGeom>
          <a:solidFill>
            <a:srgbClr val="1A4E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52201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трелка: счетверенная 6">
            <a:extLst>
              <a:ext uri="{FF2B5EF4-FFF2-40B4-BE49-F238E27FC236}">
                <a16:creationId xmlns:a16="http://schemas.microsoft.com/office/drawing/2014/main" id="{3E4635A6-8459-4117-8829-62373BF17A51}"/>
              </a:ext>
            </a:extLst>
          </p:cNvPr>
          <p:cNvSpPr/>
          <p:nvPr/>
        </p:nvSpPr>
        <p:spPr>
          <a:xfrm>
            <a:off x="5593431" y="3019950"/>
            <a:ext cx="987710" cy="987710"/>
          </a:xfrm>
          <a:prstGeom prst="quadArrow">
            <a:avLst/>
          </a:prstGeom>
          <a:solidFill>
            <a:srgbClr val="BACAD1"/>
          </a:solidFill>
          <a:ln>
            <a:solidFill>
              <a:srgbClr val="BACA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A4E66"/>
                </a:solidFill>
              </a:rPr>
              <a:t>B</a:t>
            </a:r>
            <a:r>
              <a:rPr lang="en-US" dirty="0"/>
              <a:t> | </a:t>
            </a:r>
            <a:r>
              <a:rPr lang="en-US" dirty="0">
                <a:solidFill>
                  <a:srgbClr val="00B050"/>
                </a:solidFill>
              </a:rPr>
              <a:t>G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20B87-603E-4708-87CC-4EC7ED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СИНЕ-ЗЕЛЕНЫЙ ДЕПЛОЙ</a:t>
            </a:r>
            <a:endParaRPr lang="ru-RU" dirty="0">
              <a:solidFill>
                <a:srgbClr val="E26C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0B99399-0D21-44C1-8D2C-4132E1B38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009" y="2075983"/>
            <a:ext cx="822341" cy="485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E26C22"/>
              </a:buClr>
              <a:buSzTx/>
              <a:tabLst/>
            </a:pPr>
            <a:r>
              <a:rPr lang="en-US" altLang="ru-RU" sz="2400" b="1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4B480049-A21D-4D68-909C-15C7B6E826B6}"/>
              </a:ext>
            </a:extLst>
          </p:cNvPr>
          <p:cNvCxnSpPr>
            <a:cxnSpLocks/>
          </p:cNvCxnSpPr>
          <p:nvPr/>
        </p:nvCxnSpPr>
        <p:spPr>
          <a:xfrm flipH="1">
            <a:off x="6087286" y="2669117"/>
            <a:ext cx="1" cy="487908"/>
          </a:xfrm>
          <a:prstGeom prst="straightConnector1">
            <a:avLst/>
          </a:prstGeom>
          <a:ln w="9525">
            <a:solidFill>
              <a:srgbClr val="E26C2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вал 2">
            <a:extLst>
              <a:ext uri="{FF2B5EF4-FFF2-40B4-BE49-F238E27FC236}">
                <a16:creationId xmlns:a16="http://schemas.microsoft.com/office/drawing/2014/main" id="{7C5CD535-695F-4C51-A509-56F261739F0C}"/>
              </a:ext>
            </a:extLst>
          </p:cNvPr>
          <p:cNvSpPr/>
          <p:nvPr/>
        </p:nvSpPr>
        <p:spPr>
          <a:xfrm>
            <a:off x="4595516" y="5840001"/>
            <a:ext cx="354842" cy="354842"/>
          </a:xfrm>
          <a:prstGeom prst="ellipse">
            <a:avLst/>
          </a:prstGeom>
          <a:solidFill>
            <a:srgbClr val="1A4E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C2296165-57EA-48C0-9D62-62AFD8E5C114}"/>
              </a:ext>
            </a:extLst>
          </p:cNvPr>
          <p:cNvSpPr/>
          <p:nvPr/>
        </p:nvSpPr>
        <p:spPr>
          <a:xfrm>
            <a:off x="4987139" y="5840001"/>
            <a:ext cx="354842" cy="354842"/>
          </a:xfrm>
          <a:prstGeom prst="ellipse">
            <a:avLst/>
          </a:prstGeom>
          <a:solidFill>
            <a:srgbClr val="1A4E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9AD62061-EE36-4A34-989E-C1035C0E3A89}"/>
              </a:ext>
            </a:extLst>
          </p:cNvPr>
          <p:cNvSpPr/>
          <p:nvPr/>
        </p:nvSpPr>
        <p:spPr>
          <a:xfrm>
            <a:off x="5351852" y="5840001"/>
            <a:ext cx="354842" cy="354842"/>
          </a:xfrm>
          <a:prstGeom prst="ellipse">
            <a:avLst/>
          </a:prstGeom>
          <a:solidFill>
            <a:srgbClr val="1A4E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0BF4CB6C-457B-42A7-AB06-D60283F9D1BD}"/>
              </a:ext>
            </a:extLst>
          </p:cNvPr>
          <p:cNvSpPr/>
          <p:nvPr/>
        </p:nvSpPr>
        <p:spPr>
          <a:xfrm>
            <a:off x="6528480" y="5837598"/>
            <a:ext cx="354842" cy="35484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B050"/>
              </a:solidFill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4C69E096-0FC6-46A5-B25D-E538B628799E}"/>
              </a:ext>
            </a:extLst>
          </p:cNvPr>
          <p:cNvSpPr/>
          <p:nvPr/>
        </p:nvSpPr>
        <p:spPr>
          <a:xfrm>
            <a:off x="6957351" y="5837598"/>
            <a:ext cx="354842" cy="35484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B050"/>
              </a:solidFill>
            </a:endParaRP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23736382-C321-405F-BEF0-7123EA984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009" y="3271046"/>
            <a:ext cx="956993" cy="485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E26C22"/>
              </a:buClr>
              <a:buSzTx/>
              <a:tabLst/>
            </a:pPr>
            <a:r>
              <a:rPr lang="en-US" altLang="ru-RU" sz="2400" b="1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AB4B8DE2-4145-43DD-86BA-1CA6D37E5FE8}"/>
              </a:ext>
            </a:extLst>
          </p:cNvPr>
          <p:cNvSpPr/>
          <p:nvPr/>
        </p:nvSpPr>
        <p:spPr>
          <a:xfrm>
            <a:off x="4595516" y="4231945"/>
            <a:ext cx="2983540" cy="1187355"/>
          </a:xfrm>
          <a:prstGeom prst="rect">
            <a:avLst/>
          </a:prstGeom>
          <a:solidFill>
            <a:srgbClr val="BACAD1"/>
          </a:solidFill>
          <a:ln>
            <a:solidFill>
              <a:srgbClr val="E26C2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A4E66"/>
                </a:solidFill>
              </a:rPr>
              <a:t>Box Blue </a:t>
            </a:r>
            <a:r>
              <a:rPr lang="en-US" dirty="0"/>
              <a:t>| </a:t>
            </a:r>
            <a:r>
              <a:rPr lang="en-US" dirty="0">
                <a:solidFill>
                  <a:srgbClr val="00B050"/>
                </a:solidFill>
              </a:rPr>
              <a:t>Box Green</a:t>
            </a:r>
            <a:endParaRPr lang="ru-RU" dirty="0">
              <a:solidFill>
                <a:srgbClr val="00B050"/>
              </a:solidFill>
            </a:endParaRP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8286C88E-5D18-4398-A7D3-6276A3BF18DA}"/>
              </a:ext>
            </a:extLst>
          </p:cNvPr>
          <p:cNvCxnSpPr>
            <a:cxnSpLocks/>
          </p:cNvCxnSpPr>
          <p:nvPr/>
        </p:nvCxnSpPr>
        <p:spPr>
          <a:xfrm flipH="1">
            <a:off x="6087285" y="3916316"/>
            <a:ext cx="1" cy="487908"/>
          </a:xfrm>
          <a:prstGeom prst="straightConnector1">
            <a:avLst/>
          </a:prstGeom>
          <a:ln w="9525">
            <a:solidFill>
              <a:srgbClr val="E26C2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">
            <a:extLst>
              <a:ext uri="{FF2B5EF4-FFF2-40B4-BE49-F238E27FC236}">
                <a16:creationId xmlns:a16="http://schemas.microsoft.com/office/drawing/2014/main" id="{A5446DF8-D1FC-4B7A-ADDF-C6B63467B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008" y="4404224"/>
            <a:ext cx="905697" cy="485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E26C22"/>
              </a:buClr>
              <a:buSzTx/>
              <a:tabLst/>
            </a:pPr>
            <a:r>
              <a:rPr lang="en-US" altLang="ru-RU" sz="2400" b="1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CF4E2FAD-04CC-40FC-BC03-AC0B85BAB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8361" y="5703036"/>
            <a:ext cx="2317366" cy="485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E26C22"/>
              </a:buClr>
              <a:buSzTx/>
              <a:tabLst/>
            </a:pPr>
            <a:r>
              <a:rPr lang="en-US" altLang="ru-RU" sz="2400" b="1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 + AB Test</a:t>
            </a:r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D615BBC4-81C7-4F20-A9C0-03B47ED9D408}"/>
              </a:ext>
            </a:extLst>
          </p:cNvPr>
          <p:cNvCxnSpPr>
            <a:cxnSpLocks/>
          </p:cNvCxnSpPr>
          <p:nvPr/>
        </p:nvCxnSpPr>
        <p:spPr>
          <a:xfrm flipH="1">
            <a:off x="6089560" y="5336922"/>
            <a:ext cx="1" cy="487908"/>
          </a:xfrm>
          <a:prstGeom prst="straightConnector1">
            <a:avLst/>
          </a:prstGeom>
          <a:ln w="9525">
            <a:solidFill>
              <a:srgbClr val="E26C2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>
            <a:extLst>
              <a:ext uri="{FF2B5EF4-FFF2-40B4-BE49-F238E27FC236}">
                <a16:creationId xmlns:a16="http://schemas.microsoft.com/office/drawing/2014/main" id="{C30705BC-9CC1-4F8E-8BB5-996C8A5C0DD1}"/>
              </a:ext>
            </a:extLst>
          </p:cNvPr>
          <p:cNvSpPr/>
          <p:nvPr/>
        </p:nvSpPr>
        <p:spPr>
          <a:xfrm>
            <a:off x="4604231" y="1842448"/>
            <a:ext cx="354842" cy="354842"/>
          </a:xfrm>
          <a:prstGeom prst="ellipse">
            <a:avLst/>
          </a:prstGeom>
          <a:solidFill>
            <a:srgbClr val="1A4E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2C444121-7481-44E4-A9E2-9D01186036D3}"/>
              </a:ext>
            </a:extLst>
          </p:cNvPr>
          <p:cNvSpPr/>
          <p:nvPr/>
        </p:nvSpPr>
        <p:spPr>
          <a:xfrm>
            <a:off x="5263873" y="2172269"/>
            <a:ext cx="354842" cy="354842"/>
          </a:xfrm>
          <a:prstGeom prst="ellipse">
            <a:avLst/>
          </a:prstGeom>
          <a:solidFill>
            <a:srgbClr val="1A4E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B3F032AA-2427-4ACC-BED4-EE1F713C3D32}"/>
              </a:ext>
            </a:extLst>
          </p:cNvPr>
          <p:cNvSpPr/>
          <p:nvPr/>
        </p:nvSpPr>
        <p:spPr>
          <a:xfrm>
            <a:off x="5732445" y="1721141"/>
            <a:ext cx="354842" cy="354842"/>
          </a:xfrm>
          <a:prstGeom prst="ellipse">
            <a:avLst/>
          </a:prstGeom>
          <a:solidFill>
            <a:srgbClr val="1A4E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9C0A89F2-D422-4ABA-AC2C-6F871DCBF132}"/>
              </a:ext>
            </a:extLst>
          </p:cNvPr>
          <p:cNvSpPr/>
          <p:nvPr/>
        </p:nvSpPr>
        <p:spPr>
          <a:xfrm>
            <a:off x="6239303" y="2253634"/>
            <a:ext cx="354842" cy="354842"/>
          </a:xfrm>
          <a:prstGeom prst="ellipse">
            <a:avLst/>
          </a:prstGeom>
          <a:solidFill>
            <a:srgbClr val="1A4E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D812DD93-DA74-4BFF-93B1-69D5CB3E9017}"/>
              </a:ext>
            </a:extLst>
          </p:cNvPr>
          <p:cNvSpPr/>
          <p:nvPr/>
        </p:nvSpPr>
        <p:spPr>
          <a:xfrm>
            <a:off x="6695322" y="1651475"/>
            <a:ext cx="354842" cy="354842"/>
          </a:xfrm>
          <a:prstGeom prst="ellipse">
            <a:avLst/>
          </a:prstGeom>
          <a:solidFill>
            <a:srgbClr val="1A4E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73939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20B87-603E-4708-87CC-4EC7ED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ГИПОТЕЗЫ</a:t>
            </a:r>
            <a:r>
              <a:rPr lang="en-US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AB T</a:t>
            </a:r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ЕСТЫ</a:t>
            </a:r>
            <a:endParaRPr lang="ru-RU" dirty="0">
              <a:solidFill>
                <a:srgbClr val="E26C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005FDC6-C233-4859-B8DD-9578CDBC6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850" y="2270859"/>
            <a:ext cx="69723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8850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трелка: счетверенная 6">
            <a:extLst>
              <a:ext uri="{FF2B5EF4-FFF2-40B4-BE49-F238E27FC236}">
                <a16:creationId xmlns:a16="http://schemas.microsoft.com/office/drawing/2014/main" id="{3E4635A6-8459-4117-8829-62373BF17A51}"/>
              </a:ext>
            </a:extLst>
          </p:cNvPr>
          <p:cNvSpPr/>
          <p:nvPr/>
        </p:nvSpPr>
        <p:spPr>
          <a:xfrm>
            <a:off x="5593431" y="3019950"/>
            <a:ext cx="987710" cy="987710"/>
          </a:xfrm>
          <a:prstGeom prst="quadArrow">
            <a:avLst/>
          </a:prstGeom>
          <a:solidFill>
            <a:srgbClr val="BACAD1"/>
          </a:solidFill>
          <a:ln>
            <a:solidFill>
              <a:srgbClr val="BACA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A4E66"/>
                </a:solidFill>
              </a:rPr>
              <a:t>B</a:t>
            </a:r>
            <a:r>
              <a:rPr lang="en-US" dirty="0"/>
              <a:t> | </a:t>
            </a:r>
            <a:r>
              <a:rPr lang="en-US" dirty="0">
                <a:solidFill>
                  <a:srgbClr val="00B050"/>
                </a:solidFill>
              </a:rPr>
              <a:t>G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20B87-603E-4708-87CC-4EC7ED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СИНЕ-ЗЕЛЕНЫЙ ДЕПЛОЙ</a:t>
            </a:r>
            <a:endParaRPr lang="ru-RU" dirty="0">
              <a:solidFill>
                <a:srgbClr val="E26C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0B99399-0D21-44C1-8D2C-4132E1B38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009" y="2075983"/>
            <a:ext cx="822341" cy="485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E26C22"/>
              </a:buClr>
              <a:buSzTx/>
              <a:tabLst/>
            </a:pPr>
            <a:r>
              <a:rPr lang="en-US" altLang="ru-RU" sz="2400" b="1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4B480049-A21D-4D68-909C-15C7B6E826B6}"/>
              </a:ext>
            </a:extLst>
          </p:cNvPr>
          <p:cNvCxnSpPr>
            <a:cxnSpLocks/>
          </p:cNvCxnSpPr>
          <p:nvPr/>
        </p:nvCxnSpPr>
        <p:spPr>
          <a:xfrm flipH="1">
            <a:off x="6087286" y="2669117"/>
            <a:ext cx="1" cy="487908"/>
          </a:xfrm>
          <a:prstGeom prst="straightConnector1">
            <a:avLst/>
          </a:prstGeom>
          <a:ln w="9525">
            <a:solidFill>
              <a:srgbClr val="E26C2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вал 2">
            <a:extLst>
              <a:ext uri="{FF2B5EF4-FFF2-40B4-BE49-F238E27FC236}">
                <a16:creationId xmlns:a16="http://schemas.microsoft.com/office/drawing/2014/main" id="{7C5CD535-695F-4C51-A509-56F261739F0C}"/>
              </a:ext>
            </a:extLst>
          </p:cNvPr>
          <p:cNvSpPr/>
          <p:nvPr/>
        </p:nvSpPr>
        <p:spPr>
          <a:xfrm>
            <a:off x="6378436" y="6229644"/>
            <a:ext cx="354842" cy="35484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C2296165-57EA-48C0-9D62-62AFD8E5C114}"/>
              </a:ext>
            </a:extLst>
          </p:cNvPr>
          <p:cNvSpPr/>
          <p:nvPr/>
        </p:nvSpPr>
        <p:spPr>
          <a:xfrm>
            <a:off x="6770059" y="6229644"/>
            <a:ext cx="354842" cy="35484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9AD62061-EE36-4A34-989E-C1035C0E3A89}"/>
              </a:ext>
            </a:extLst>
          </p:cNvPr>
          <p:cNvSpPr/>
          <p:nvPr/>
        </p:nvSpPr>
        <p:spPr>
          <a:xfrm>
            <a:off x="7134772" y="6229644"/>
            <a:ext cx="354842" cy="35484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0BF4CB6C-457B-42A7-AB06-D60283F9D1BD}"/>
              </a:ext>
            </a:extLst>
          </p:cNvPr>
          <p:cNvSpPr/>
          <p:nvPr/>
        </p:nvSpPr>
        <p:spPr>
          <a:xfrm>
            <a:off x="6528480" y="5837598"/>
            <a:ext cx="354842" cy="35484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B050"/>
              </a:solidFill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4C69E096-0FC6-46A5-B25D-E538B628799E}"/>
              </a:ext>
            </a:extLst>
          </p:cNvPr>
          <p:cNvSpPr/>
          <p:nvPr/>
        </p:nvSpPr>
        <p:spPr>
          <a:xfrm>
            <a:off x="6957351" y="5837598"/>
            <a:ext cx="354842" cy="35484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B050"/>
              </a:solidFill>
            </a:endParaRP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23736382-C321-405F-BEF0-7123EA984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009" y="3271046"/>
            <a:ext cx="956993" cy="485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E26C22"/>
              </a:buClr>
              <a:buSzTx/>
              <a:tabLst/>
            </a:pPr>
            <a:r>
              <a:rPr lang="en-US" altLang="ru-RU" sz="2400" b="1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AB4B8DE2-4145-43DD-86BA-1CA6D37E5FE8}"/>
              </a:ext>
            </a:extLst>
          </p:cNvPr>
          <p:cNvSpPr/>
          <p:nvPr/>
        </p:nvSpPr>
        <p:spPr>
          <a:xfrm>
            <a:off x="4595516" y="4231945"/>
            <a:ext cx="2983540" cy="1187355"/>
          </a:xfrm>
          <a:prstGeom prst="rect">
            <a:avLst/>
          </a:prstGeom>
          <a:solidFill>
            <a:srgbClr val="BACAD1"/>
          </a:solidFill>
          <a:ln>
            <a:solidFill>
              <a:srgbClr val="E26C2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A4E66"/>
                </a:solidFill>
              </a:rPr>
              <a:t>Box Blue </a:t>
            </a:r>
            <a:r>
              <a:rPr lang="en-US" dirty="0"/>
              <a:t>| </a:t>
            </a:r>
            <a:r>
              <a:rPr lang="en-US" dirty="0">
                <a:solidFill>
                  <a:srgbClr val="00B050"/>
                </a:solidFill>
              </a:rPr>
              <a:t>Box Green</a:t>
            </a:r>
            <a:endParaRPr lang="ru-RU" dirty="0">
              <a:solidFill>
                <a:srgbClr val="00B050"/>
              </a:solidFill>
            </a:endParaRP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8286C88E-5D18-4398-A7D3-6276A3BF18DA}"/>
              </a:ext>
            </a:extLst>
          </p:cNvPr>
          <p:cNvCxnSpPr>
            <a:cxnSpLocks/>
          </p:cNvCxnSpPr>
          <p:nvPr/>
        </p:nvCxnSpPr>
        <p:spPr>
          <a:xfrm flipH="1">
            <a:off x="6087285" y="3916316"/>
            <a:ext cx="1" cy="487908"/>
          </a:xfrm>
          <a:prstGeom prst="straightConnector1">
            <a:avLst/>
          </a:prstGeom>
          <a:ln w="9525">
            <a:solidFill>
              <a:srgbClr val="E26C2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">
            <a:extLst>
              <a:ext uri="{FF2B5EF4-FFF2-40B4-BE49-F238E27FC236}">
                <a16:creationId xmlns:a16="http://schemas.microsoft.com/office/drawing/2014/main" id="{A5446DF8-D1FC-4B7A-ADDF-C6B63467B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008" y="4404224"/>
            <a:ext cx="905697" cy="485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E26C22"/>
              </a:buClr>
              <a:buSzTx/>
              <a:tabLst/>
            </a:pPr>
            <a:r>
              <a:rPr lang="en-US" altLang="ru-RU" sz="2400" b="1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CF4E2FAD-04CC-40FC-BC03-AC0B85BAB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8361" y="5703036"/>
            <a:ext cx="1837683" cy="485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E26C22"/>
              </a:buClr>
              <a:buSzTx/>
              <a:tabLst/>
            </a:pPr>
            <a:r>
              <a:rPr lang="en-US" altLang="ru-RU" sz="2400" b="1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 + </a:t>
            </a:r>
            <a:r>
              <a:rPr lang="en-US" altLang="ru-RU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D615BBC4-81C7-4F20-A9C0-03B47ED9D408}"/>
              </a:ext>
            </a:extLst>
          </p:cNvPr>
          <p:cNvCxnSpPr>
            <a:cxnSpLocks/>
          </p:cNvCxnSpPr>
          <p:nvPr/>
        </p:nvCxnSpPr>
        <p:spPr>
          <a:xfrm flipH="1">
            <a:off x="6089560" y="5336922"/>
            <a:ext cx="1" cy="487908"/>
          </a:xfrm>
          <a:prstGeom prst="straightConnector1">
            <a:avLst/>
          </a:prstGeom>
          <a:ln w="9525">
            <a:solidFill>
              <a:srgbClr val="E26C2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>
            <a:extLst>
              <a:ext uri="{FF2B5EF4-FFF2-40B4-BE49-F238E27FC236}">
                <a16:creationId xmlns:a16="http://schemas.microsoft.com/office/drawing/2014/main" id="{C30705BC-9CC1-4F8E-8BB5-996C8A5C0DD1}"/>
              </a:ext>
            </a:extLst>
          </p:cNvPr>
          <p:cNvSpPr/>
          <p:nvPr/>
        </p:nvSpPr>
        <p:spPr>
          <a:xfrm>
            <a:off x="4604231" y="1842448"/>
            <a:ext cx="354842" cy="354842"/>
          </a:xfrm>
          <a:prstGeom prst="ellipse">
            <a:avLst/>
          </a:prstGeom>
          <a:solidFill>
            <a:srgbClr val="1A4E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2C444121-7481-44E4-A9E2-9D01186036D3}"/>
              </a:ext>
            </a:extLst>
          </p:cNvPr>
          <p:cNvSpPr/>
          <p:nvPr/>
        </p:nvSpPr>
        <p:spPr>
          <a:xfrm>
            <a:off x="5263873" y="2172269"/>
            <a:ext cx="354842" cy="354842"/>
          </a:xfrm>
          <a:prstGeom prst="ellipse">
            <a:avLst/>
          </a:prstGeom>
          <a:solidFill>
            <a:srgbClr val="1A4E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B3F032AA-2427-4ACC-BED4-EE1F713C3D32}"/>
              </a:ext>
            </a:extLst>
          </p:cNvPr>
          <p:cNvSpPr/>
          <p:nvPr/>
        </p:nvSpPr>
        <p:spPr>
          <a:xfrm>
            <a:off x="5732445" y="1721141"/>
            <a:ext cx="354842" cy="354842"/>
          </a:xfrm>
          <a:prstGeom prst="ellipse">
            <a:avLst/>
          </a:prstGeom>
          <a:solidFill>
            <a:srgbClr val="1A4E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9C0A89F2-D422-4ABA-AC2C-6F871DCBF132}"/>
              </a:ext>
            </a:extLst>
          </p:cNvPr>
          <p:cNvSpPr/>
          <p:nvPr/>
        </p:nvSpPr>
        <p:spPr>
          <a:xfrm>
            <a:off x="6239303" y="2253634"/>
            <a:ext cx="354842" cy="354842"/>
          </a:xfrm>
          <a:prstGeom prst="ellipse">
            <a:avLst/>
          </a:prstGeom>
          <a:solidFill>
            <a:srgbClr val="1A4E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D812DD93-DA74-4BFF-93B1-69D5CB3E9017}"/>
              </a:ext>
            </a:extLst>
          </p:cNvPr>
          <p:cNvSpPr/>
          <p:nvPr/>
        </p:nvSpPr>
        <p:spPr>
          <a:xfrm>
            <a:off x="6695322" y="1651475"/>
            <a:ext cx="354842" cy="354842"/>
          </a:xfrm>
          <a:prstGeom prst="ellipse">
            <a:avLst/>
          </a:prstGeom>
          <a:solidFill>
            <a:srgbClr val="1A4E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5829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трелка: счетверенная 6">
            <a:extLst>
              <a:ext uri="{FF2B5EF4-FFF2-40B4-BE49-F238E27FC236}">
                <a16:creationId xmlns:a16="http://schemas.microsoft.com/office/drawing/2014/main" id="{3E4635A6-8459-4117-8829-62373BF17A51}"/>
              </a:ext>
            </a:extLst>
          </p:cNvPr>
          <p:cNvSpPr/>
          <p:nvPr/>
        </p:nvSpPr>
        <p:spPr>
          <a:xfrm>
            <a:off x="5593431" y="3019950"/>
            <a:ext cx="987710" cy="987710"/>
          </a:xfrm>
          <a:prstGeom prst="quadArrow">
            <a:avLst/>
          </a:prstGeom>
          <a:solidFill>
            <a:srgbClr val="BACAD1"/>
          </a:solidFill>
          <a:ln>
            <a:solidFill>
              <a:srgbClr val="BACA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G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20B87-603E-4708-87CC-4EC7ED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СИНЕ-ЗЕЛЕНЫЙ ДЕПЛОЙ</a:t>
            </a:r>
            <a:endParaRPr lang="ru-RU" dirty="0">
              <a:solidFill>
                <a:srgbClr val="E26C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0B99399-0D21-44C1-8D2C-4132E1B38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009" y="2075983"/>
            <a:ext cx="822341" cy="485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E26C22"/>
              </a:buClr>
              <a:buSzTx/>
              <a:tabLst/>
            </a:pPr>
            <a:r>
              <a:rPr lang="en-US" altLang="ru-RU" sz="2400" b="1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4B480049-A21D-4D68-909C-15C7B6E826B6}"/>
              </a:ext>
            </a:extLst>
          </p:cNvPr>
          <p:cNvCxnSpPr>
            <a:cxnSpLocks/>
          </p:cNvCxnSpPr>
          <p:nvPr/>
        </p:nvCxnSpPr>
        <p:spPr>
          <a:xfrm flipH="1">
            <a:off x="6087286" y="2669117"/>
            <a:ext cx="1" cy="487908"/>
          </a:xfrm>
          <a:prstGeom prst="straightConnector1">
            <a:avLst/>
          </a:prstGeom>
          <a:ln w="9525">
            <a:solidFill>
              <a:srgbClr val="E26C2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вал 2">
            <a:extLst>
              <a:ext uri="{FF2B5EF4-FFF2-40B4-BE49-F238E27FC236}">
                <a16:creationId xmlns:a16="http://schemas.microsoft.com/office/drawing/2014/main" id="{7C5CD535-695F-4C51-A509-56F261739F0C}"/>
              </a:ext>
            </a:extLst>
          </p:cNvPr>
          <p:cNvSpPr/>
          <p:nvPr/>
        </p:nvSpPr>
        <p:spPr>
          <a:xfrm>
            <a:off x="6378436" y="6229644"/>
            <a:ext cx="354842" cy="35484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C2296165-57EA-48C0-9D62-62AFD8E5C114}"/>
              </a:ext>
            </a:extLst>
          </p:cNvPr>
          <p:cNvSpPr/>
          <p:nvPr/>
        </p:nvSpPr>
        <p:spPr>
          <a:xfrm>
            <a:off x="6770059" y="6229644"/>
            <a:ext cx="354842" cy="35484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9AD62061-EE36-4A34-989E-C1035C0E3A89}"/>
              </a:ext>
            </a:extLst>
          </p:cNvPr>
          <p:cNvSpPr/>
          <p:nvPr/>
        </p:nvSpPr>
        <p:spPr>
          <a:xfrm>
            <a:off x="7134772" y="6229644"/>
            <a:ext cx="354842" cy="35484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0BF4CB6C-457B-42A7-AB06-D60283F9D1BD}"/>
              </a:ext>
            </a:extLst>
          </p:cNvPr>
          <p:cNvSpPr/>
          <p:nvPr/>
        </p:nvSpPr>
        <p:spPr>
          <a:xfrm>
            <a:off x="6528480" y="5837598"/>
            <a:ext cx="354842" cy="35484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B050"/>
              </a:solidFill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4C69E096-0FC6-46A5-B25D-E538B628799E}"/>
              </a:ext>
            </a:extLst>
          </p:cNvPr>
          <p:cNvSpPr/>
          <p:nvPr/>
        </p:nvSpPr>
        <p:spPr>
          <a:xfrm>
            <a:off x="6957351" y="5837598"/>
            <a:ext cx="354842" cy="35484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B050"/>
              </a:solidFill>
            </a:endParaRP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23736382-C321-405F-BEF0-7123EA984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009" y="3271046"/>
            <a:ext cx="956993" cy="485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E26C22"/>
              </a:buClr>
              <a:buSzTx/>
              <a:tabLst/>
            </a:pPr>
            <a:r>
              <a:rPr lang="en-US" altLang="ru-RU" sz="2400" b="1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AB4B8DE2-4145-43DD-86BA-1CA6D37E5FE8}"/>
              </a:ext>
            </a:extLst>
          </p:cNvPr>
          <p:cNvSpPr/>
          <p:nvPr/>
        </p:nvSpPr>
        <p:spPr>
          <a:xfrm>
            <a:off x="4595516" y="4231945"/>
            <a:ext cx="2983540" cy="1187355"/>
          </a:xfrm>
          <a:prstGeom prst="rect">
            <a:avLst/>
          </a:prstGeom>
          <a:solidFill>
            <a:srgbClr val="BACAD1"/>
          </a:solidFill>
          <a:ln>
            <a:solidFill>
              <a:srgbClr val="E26C2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Box Green</a:t>
            </a:r>
            <a:endParaRPr lang="ru-RU" dirty="0">
              <a:solidFill>
                <a:srgbClr val="00B050"/>
              </a:solidFill>
            </a:endParaRP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8286C88E-5D18-4398-A7D3-6276A3BF18DA}"/>
              </a:ext>
            </a:extLst>
          </p:cNvPr>
          <p:cNvCxnSpPr>
            <a:cxnSpLocks/>
          </p:cNvCxnSpPr>
          <p:nvPr/>
        </p:nvCxnSpPr>
        <p:spPr>
          <a:xfrm flipH="1">
            <a:off x="6087285" y="3916316"/>
            <a:ext cx="1" cy="487908"/>
          </a:xfrm>
          <a:prstGeom prst="straightConnector1">
            <a:avLst/>
          </a:prstGeom>
          <a:ln w="9525">
            <a:solidFill>
              <a:srgbClr val="E26C2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">
            <a:extLst>
              <a:ext uri="{FF2B5EF4-FFF2-40B4-BE49-F238E27FC236}">
                <a16:creationId xmlns:a16="http://schemas.microsoft.com/office/drawing/2014/main" id="{A5446DF8-D1FC-4B7A-ADDF-C6B63467B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008" y="4404224"/>
            <a:ext cx="905697" cy="485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E26C22"/>
              </a:buClr>
              <a:buSzTx/>
              <a:tabLst/>
            </a:pPr>
            <a:r>
              <a:rPr lang="en-US" altLang="ru-RU" sz="2400" b="1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CF4E2FAD-04CC-40FC-BC03-AC0B85BAB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8361" y="5703036"/>
            <a:ext cx="1837683" cy="485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E26C22"/>
              </a:buClr>
              <a:buSzTx/>
              <a:tabLst/>
            </a:pPr>
            <a:r>
              <a:rPr lang="en-US" altLang="ru-RU" sz="2400" b="1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 + </a:t>
            </a:r>
            <a:r>
              <a:rPr lang="en-US" altLang="ru-RU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D615BBC4-81C7-4F20-A9C0-03B47ED9D408}"/>
              </a:ext>
            </a:extLst>
          </p:cNvPr>
          <p:cNvCxnSpPr>
            <a:cxnSpLocks/>
          </p:cNvCxnSpPr>
          <p:nvPr/>
        </p:nvCxnSpPr>
        <p:spPr>
          <a:xfrm flipH="1">
            <a:off x="6089560" y="5336922"/>
            <a:ext cx="1" cy="487908"/>
          </a:xfrm>
          <a:prstGeom prst="straightConnector1">
            <a:avLst/>
          </a:prstGeom>
          <a:ln w="9525">
            <a:solidFill>
              <a:srgbClr val="E26C2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>
            <a:extLst>
              <a:ext uri="{FF2B5EF4-FFF2-40B4-BE49-F238E27FC236}">
                <a16:creationId xmlns:a16="http://schemas.microsoft.com/office/drawing/2014/main" id="{C30705BC-9CC1-4F8E-8BB5-996C8A5C0DD1}"/>
              </a:ext>
            </a:extLst>
          </p:cNvPr>
          <p:cNvSpPr/>
          <p:nvPr/>
        </p:nvSpPr>
        <p:spPr>
          <a:xfrm>
            <a:off x="4604231" y="1842448"/>
            <a:ext cx="354842" cy="354842"/>
          </a:xfrm>
          <a:prstGeom prst="ellipse">
            <a:avLst/>
          </a:prstGeom>
          <a:solidFill>
            <a:srgbClr val="1A4E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2C444121-7481-44E4-A9E2-9D01186036D3}"/>
              </a:ext>
            </a:extLst>
          </p:cNvPr>
          <p:cNvSpPr/>
          <p:nvPr/>
        </p:nvSpPr>
        <p:spPr>
          <a:xfrm>
            <a:off x="5263873" y="2172269"/>
            <a:ext cx="354842" cy="354842"/>
          </a:xfrm>
          <a:prstGeom prst="ellipse">
            <a:avLst/>
          </a:prstGeom>
          <a:solidFill>
            <a:srgbClr val="1A4E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B3F032AA-2427-4ACC-BED4-EE1F713C3D32}"/>
              </a:ext>
            </a:extLst>
          </p:cNvPr>
          <p:cNvSpPr/>
          <p:nvPr/>
        </p:nvSpPr>
        <p:spPr>
          <a:xfrm>
            <a:off x="5732445" y="1721141"/>
            <a:ext cx="354842" cy="354842"/>
          </a:xfrm>
          <a:prstGeom prst="ellipse">
            <a:avLst/>
          </a:prstGeom>
          <a:solidFill>
            <a:srgbClr val="1A4E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9C0A89F2-D422-4ABA-AC2C-6F871DCBF132}"/>
              </a:ext>
            </a:extLst>
          </p:cNvPr>
          <p:cNvSpPr/>
          <p:nvPr/>
        </p:nvSpPr>
        <p:spPr>
          <a:xfrm>
            <a:off x="6239303" y="2253634"/>
            <a:ext cx="354842" cy="354842"/>
          </a:xfrm>
          <a:prstGeom prst="ellipse">
            <a:avLst/>
          </a:prstGeom>
          <a:solidFill>
            <a:srgbClr val="1A4E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D812DD93-DA74-4BFF-93B1-69D5CB3E9017}"/>
              </a:ext>
            </a:extLst>
          </p:cNvPr>
          <p:cNvSpPr/>
          <p:nvPr/>
        </p:nvSpPr>
        <p:spPr>
          <a:xfrm>
            <a:off x="6695322" y="1651475"/>
            <a:ext cx="354842" cy="354842"/>
          </a:xfrm>
          <a:prstGeom prst="ellipse">
            <a:avLst/>
          </a:prstGeom>
          <a:solidFill>
            <a:srgbClr val="1A4E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947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20B87-603E-4708-87CC-4EC7ED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МЕТРИКИ – ЭТО ПРОКСИ НА БИЗНЕС</a:t>
            </a:r>
            <a:endParaRPr lang="ru-RU" dirty="0">
              <a:solidFill>
                <a:srgbClr val="E26C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4EA8E0F-1586-4A22-AF78-AF861D95A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87139"/>
            <a:ext cx="4690280" cy="5105736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6247DF9-E188-4FFB-B241-1F015A22D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564" y="1996907"/>
            <a:ext cx="4000500" cy="3886200"/>
          </a:xfrm>
          <a:prstGeom prst="rect">
            <a:avLst/>
          </a:prstGeom>
        </p:spPr>
      </p:pic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D6053939-27C0-472A-9D6B-47AA94879F14}"/>
              </a:ext>
            </a:extLst>
          </p:cNvPr>
          <p:cNvCxnSpPr>
            <a:cxnSpLocks/>
          </p:cNvCxnSpPr>
          <p:nvPr/>
        </p:nvCxnSpPr>
        <p:spPr>
          <a:xfrm>
            <a:off x="5677469" y="4404224"/>
            <a:ext cx="1036095" cy="0"/>
          </a:xfrm>
          <a:prstGeom prst="straightConnector1">
            <a:avLst/>
          </a:prstGeom>
          <a:ln w="9525">
            <a:solidFill>
              <a:srgbClr val="E26C2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0926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20B87-603E-4708-87CC-4EC7EDB60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СЕГОДНЯ</a:t>
            </a:r>
            <a:endParaRPr lang="ru-RU" dirty="0">
              <a:solidFill>
                <a:srgbClr val="E26C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C29FC49-127A-4990-92E2-FE16F8F53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767148"/>
            <a:ext cx="3799886" cy="3809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E26C22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en-US" altLang="ru-RU" sz="2400" b="1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Quality</a:t>
            </a:r>
            <a:br>
              <a:rPr lang="en-US" altLang="ru-RU" sz="2400" b="1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ru-RU" sz="2400" b="1" dirty="0">
              <a:solidFill>
                <a:srgbClr val="1A4E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E26C22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ru-RU" altLang="ru-RU" sz="2400" b="1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Основные метрики</a:t>
            </a:r>
            <a:br>
              <a:rPr lang="en-US" altLang="ru-RU" sz="2400" b="1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ru-RU" sz="2400" b="1" dirty="0">
              <a:solidFill>
                <a:srgbClr val="1A4E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E26C22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ru-RU" altLang="ru-RU" sz="2400" b="1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Мониторинг + </a:t>
            </a:r>
            <a:r>
              <a:rPr lang="en-US" altLang="ru-RU" sz="2400" b="1" dirty="0" err="1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Streamlit</a:t>
            </a:r>
            <a:br>
              <a:rPr lang="en-US" altLang="ru-RU" sz="2400" b="1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ru-RU" sz="2400" b="1" dirty="0">
              <a:solidFill>
                <a:srgbClr val="1A4E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E26C22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ru-RU" sz="2400" b="1" i="0" u="none" strike="noStrike" cap="none" normalizeH="0" baseline="0" dirty="0" err="1">
                <a:ln>
                  <a:noFill/>
                </a:ln>
                <a:solidFill>
                  <a:srgbClr val="1A4E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AirFlow</a:t>
            </a:r>
            <a:r>
              <a:rPr lang="en-US" altLang="ru-RU" sz="2400" b="1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altLang="ru-RU" sz="2400" b="1" dirty="0" err="1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Kedro</a:t>
            </a:r>
            <a:endParaRPr lang="en-US" altLang="ru-RU" sz="2400" b="1" dirty="0">
              <a:solidFill>
                <a:srgbClr val="1A4E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AAC38E9-2763-4920-AFDB-97005AA7C857}"/>
              </a:ext>
            </a:extLst>
          </p:cNvPr>
          <p:cNvSpPr/>
          <p:nvPr/>
        </p:nvSpPr>
        <p:spPr>
          <a:xfrm>
            <a:off x="656271" y="4640239"/>
            <a:ext cx="4094328" cy="67624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026" name="Picture 2" descr="Streamlit logo">
            <a:extLst>
              <a:ext uri="{FF2B5EF4-FFF2-40B4-BE49-F238E27FC236}">
                <a16:creationId xmlns:a16="http://schemas.microsoft.com/office/drawing/2014/main" id="{6F766B14-2F5E-4A14-9463-C383F7C99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879713"/>
            <a:ext cx="1019175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64780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ronet | About Us | Quality and Work Flow">
            <a:extLst>
              <a:ext uri="{FF2B5EF4-FFF2-40B4-BE49-F238E27FC236}">
                <a16:creationId xmlns:a16="http://schemas.microsoft.com/office/drawing/2014/main" id="{35185B9E-0F36-4259-A052-D85C40F2C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524" b="97024" l="3000" r="96000">
                        <a14:foregroundMark x1="63333" y1="10119" x2="7667" y2="10714"/>
                        <a14:foregroundMark x1="7667" y1="10714" x2="3667" y2="30357"/>
                        <a14:foregroundMark x1="3667" y1="30357" x2="3333" y2="55952"/>
                        <a14:foregroundMark x1="3333" y1="55952" x2="16333" y2="67262"/>
                        <a14:foregroundMark x1="16333" y1="67262" x2="32667" y2="63690"/>
                        <a14:foregroundMark x1="32667" y1="63690" x2="26000" y2="86310"/>
                        <a14:foregroundMark x1="26000" y1="86310" x2="38000" y2="98810"/>
                        <a14:foregroundMark x1="38000" y1="98810" x2="50667" y2="97619"/>
                        <a14:foregroundMark x1="50667" y1="97619" x2="52667" y2="74405"/>
                        <a14:foregroundMark x1="52667" y1="74405" x2="65000" y2="76190"/>
                        <a14:foregroundMark x1="65000" y1="76190" x2="74333" y2="64286"/>
                        <a14:foregroundMark x1="74333" y1="64286" x2="86333" y2="62500"/>
                        <a14:foregroundMark x1="86333" y1="62500" x2="96333" y2="49405"/>
                        <a14:foregroundMark x1="96333" y1="49405" x2="96000" y2="26190"/>
                        <a14:foregroundMark x1="96000" y1="26190" x2="87667" y2="11310"/>
                        <a14:foregroundMark x1="87667" y1="11310" x2="60333" y2="10119"/>
                        <a14:foregroundMark x1="52667" y1="14881" x2="21000" y2="18452"/>
                        <a14:foregroundMark x1="21000" y1="18452" x2="11333" y2="36905"/>
                        <a14:foregroundMark x1="11333" y1="36905" x2="10667" y2="44643"/>
                        <a14:foregroundMark x1="15667" y1="67857" x2="5667" y2="53571"/>
                        <a14:foregroundMark x1="5667" y1="53571" x2="3667" y2="31548"/>
                        <a14:foregroundMark x1="3667" y1="31548" x2="6000" y2="16071"/>
                        <a14:foregroundMark x1="20667" y1="48214" x2="25667" y2="72024"/>
                        <a14:foregroundMark x1="25667" y1="72024" x2="22667" y2="75595"/>
                        <a14:foregroundMark x1="16000" y1="39881" x2="12333" y2="52381"/>
                        <a14:foregroundMark x1="5667" y1="63095" x2="3000" y2="61310"/>
                        <a14:foregroundMark x1="23000" y1="29762" x2="22000" y2="25595"/>
                        <a14:foregroundMark x1="63000" y1="29167" x2="66000" y2="27976"/>
                        <a14:foregroundMark x1="83667" y1="27381" x2="80000" y2="31548"/>
                        <a14:foregroundMark x1="83000" y1="54762" x2="80333" y2="41667"/>
                        <a14:foregroundMark x1="78000" y1="40476" x2="76333" y2="51786"/>
                        <a14:foregroundMark x1="76333" y1="36905" x2="79000" y2="24405"/>
                        <a14:foregroundMark x1="85000" y1="36310" x2="87000" y2="25000"/>
                        <a14:foregroundMark x1="85333" y1="23214" x2="78667" y2="20833"/>
                        <a14:foregroundMark x1="33667" y1="76786" x2="38333" y2="86905"/>
                        <a14:foregroundMark x1="42333" y1="95238" x2="38000" y2="97024"/>
                        <a14:foregroundMark x1="43000" y1="47619" x2="30333" y2="47619"/>
                        <a14:foregroundMark x1="30333" y1="47619" x2="29333" y2="46429"/>
                        <a14:foregroundMark x1="33667" y1="47024" x2="64333" y2="25595"/>
                        <a14:foregroundMark x1="64333" y1="25595" x2="73000" y2="23214"/>
                        <a14:foregroundMark x1="59000" y1="50000" x2="56000" y2="67262"/>
                        <a14:foregroundMark x1="43333" y1="46429" x2="33000" y2="36905"/>
                        <a14:foregroundMark x1="33000" y1="36905" x2="31333" y2="36310"/>
                        <a14:foregroundMark x1="27667" y1="33333" x2="41667" y2="22619"/>
                        <a14:foregroundMark x1="41667" y1="22619" x2="45333" y2="22024"/>
                        <a14:foregroundMark x1="52000" y1="47024" x2="58667" y2="48810"/>
                        <a14:foregroundMark x1="61333" y1="39286" x2="61333" y2="42262"/>
                        <a14:foregroundMark x1="61333" y1="47024" x2="61333" y2="50000"/>
                      </a14:backgroundRemoval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728" y="3751124"/>
            <a:ext cx="5746896" cy="3218262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8FE6D23-84F6-48F2-BBF1-2C42E00C9E35}"/>
              </a:ext>
            </a:extLst>
          </p:cNvPr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rgbClr val="1A4E6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48447A-7B88-4F44-82A7-C8A5AC377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621" y="276621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26C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MONITORING</a:t>
            </a:r>
            <a:endParaRPr lang="ru-RU" dirty="0">
              <a:solidFill>
                <a:srgbClr val="E26C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2626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20B87-603E-4708-87CC-4EC7ED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МОНИТОРИНГ</a:t>
            </a:r>
            <a:endParaRPr lang="ru-RU" dirty="0">
              <a:solidFill>
                <a:srgbClr val="E26C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C6404B4-BF8D-4A92-97A8-9696D4582096}"/>
              </a:ext>
            </a:extLst>
          </p:cNvPr>
          <p:cNvSpPr/>
          <p:nvPr/>
        </p:nvSpPr>
        <p:spPr>
          <a:xfrm>
            <a:off x="509515" y="2643666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Clr>
                <a:srgbClr val="E26C22"/>
              </a:buCl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Данные в «песочнице» - не данные на </a:t>
            </a:r>
            <a:r>
              <a:rPr lang="ru-RU" dirty="0" err="1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проде</a:t>
            </a:r>
            <a:br>
              <a:rPr lang="en-US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solidFill>
                <a:srgbClr val="1A4E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E26C22"/>
              </a:buCl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Ваша модель работает в «контексте», </a:t>
            </a:r>
            <a:br>
              <a:rPr lang="en-US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 его не учитываете в разработке</a:t>
            </a:r>
            <a:br>
              <a:rPr lang="en-US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solidFill>
                <a:srgbClr val="1A4E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E26C22"/>
              </a:buCl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Изменение данных – это не мониторинг</a:t>
            </a:r>
            <a:b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(train/live data = 1.56</a:t>
            </a:r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dirty="0">
              <a:solidFill>
                <a:srgbClr val="1A4E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E26C22"/>
              </a:buCl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Учитывать метрики от модели до пользователя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42DAA9D-742E-4363-B316-EA31BB6F028B}"/>
              </a:ext>
            </a:extLst>
          </p:cNvPr>
          <p:cNvSpPr/>
          <p:nvPr/>
        </p:nvSpPr>
        <p:spPr>
          <a:xfrm>
            <a:off x="-262678" y="3111642"/>
            <a:ext cx="6358678" cy="67624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27367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20B87-603E-4708-87CC-4EC7ED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МОНИТОРИНГ</a:t>
            </a:r>
            <a:endParaRPr lang="ru-RU" dirty="0">
              <a:solidFill>
                <a:srgbClr val="E26C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C6404B4-BF8D-4A92-97A8-9696D4582096}"/>
              </a:ext>
            </a:extLst>
          </p:cNvPr>
          <p:cNvSpPr/>
          <p:nvPr/>
        </p:nvSpPr>
        <p:spPr>
          <a:xfrm>
            <a:off x="509515" y="2643666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Clr>
                <a:srgbClr val="E26C22"/>
              </a:buCl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Данные в «песочнице» - не данные на </a:t>
            </a:r>
            <a:r>
              <a:rPr lang="ru-RU" dirty="0" err="1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проде</a:t>
            </a:r>
            <a:br>
              <a:rPr lang="en-US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solidFill>
                <a:srgbClr val="1A4E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E26C22"/>
              </a:buCl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Ваша модель работает в «контексте», </a:t>
            </a:r>
            <a:br>
              <a:rPr lang="en-US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 его не учитываете в разработке</a:t>
            </a:r>
            <a:br>
              <a:rPr lang="en-US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solidFill>
                <a:srgbClr val="1A4E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E26C22"/>
              </a:buCl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Изменение данных – это не мониторинг</a:t>
            </a:r>
            <a:b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(train/live data = 1.56</a:t>
            </a:r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dirty="0">
              <a:solidFill>
                <a:srgbClr val="1A4E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E26C22"/>
              </a:buCl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Учитывать метрики от модели до пользователя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42DAA9D-742E-4363-B316-EA31BB6F028B}"/>
              </a:ext>
            </a:extLst>
          </p:cNvPr>
          <p:cNvSpPr/>
          <p:nvPr/>
        </p:nvSpPr>
        <p:spPr>
          <a:xfrm>
            <a:off x="-164204" y="4068245"/>
            <a:ext cx="6358678" cy="67624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0829BDC-4D58-4CA5-923A-1B4261C3D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4474" y="3548419"/>
            <a:ext cx="5529476" cy="2349311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0F73B81-6164-45EA-8A69-DCF43B4FF051}"/>
              </a:ext>
            </a:extLst>
          </p:cNvPr>
          <p:cNvSpPr/>
          <p:nvPr/>
        </p:nvSpPr>
        <p:spPr>
          <a:xfrm>
            <a:off x="6379162" y="5228989"/>
            <a:ext cx="1037029" cy="5833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FB1756F-E4C4-465D-AF19-B9BACE64BE84}"/>
              </a:ext>
            </a:extLst>
          </p:cNvPr>
          <p:cNvSpPr/>
          <p:nvPr/>
        </p:nvSpPr>
        <p:spPr>
          <a:xfrm>
            <a:off x="7798532" y="5228989"/>
            <a:ext cx="1037029" cy="5833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0504EEBD-A437-4B3F-B1D9-49D569C1AB23}"/>
              </a:ext>
            </a:extLst>
          </p:cNvPr>
          <p:cNvSpPr/>
          <p:nvPr/>
        </p:nvSpPr>
        <p:spPr>
          <a:xfrm>
            <a:off x="9263896" y="5189469"/>
            <a:ext cx="1037029" cy="5833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82560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20B87-603E-4708-87CC-4EC7ED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МОНИТОРИНГ</a:t>
            </a:r>
            <a:endParaRPr lang="ru-RU" dirty="0">
              <a:solidFill>
                <a:srgbClr val="E26C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C6404B4-BF8D-4A92-97A8-9696D4582096}"/>
              </a:ext>
            </a:extLst>
          </p:cNvPr>
          <p:cNvSpPr/>
          <p:nvPr/>
        </p:nvSpPr>
        <p:spPr>
          <a:xfrm>
            <a:off x="509515" y="2643666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Clr>
                <a:srgbClr val="E26C22"/>
              </a:buCl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Данные в «песочнице» - не данные на </a:t>
            </a:r>
            <a:r>
              <a:rPr lang="ru-RU" dirty="0" err="1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проде</a:t>
            </a:r>
            <a:br>
              <a:rPr lang="en-US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solidFill>
                <a:srgbClr val="1A4E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E26C22"/>
              </a:buCl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Ваша модель работает в «контексте», </a:t>
            </a:r>
            <a:br>
              <a:rPr lang="en-US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 его не учитываете в разработке</a:t>
            </a:r>
            <a:br>
              <a:rPr lang="en-US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solidFill>
                <a:srgbClr val="1A4E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E26C22"/>
              </a:buCl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Изменение данных – это не мониторинг</a:t>
            </a:r>
            <a:b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(train/live data = 1.56</a:t>
            </a:r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dirty="0">
              <a:solidFill>
                <a:srgbClr val="1A4E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E26C22"/>
              </a:buCl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Учитывать метрики от модели до пользователя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42DAA9D-742E-4363-B316-EA31BB6F028B}"/>
              </a:ext>
            </a:extLst>
          </p:cNvPr>
          <p:cNvSpPr/>
          <p:nvPr/>
        </p:nvSpPr>
        <p:spPr>
          <a:xfrm>
            <a:off x="-164204" y="4068245"/>
            <a:ext cx="6358678" cy="67624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0829BDC-4D58-4CA5-923A-1B4261C3D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4474" y="3548419"/>
            <a:ext cx="5529476" cy="2349311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0F73B81-6164-45EA-8A69-DCF43B4FF051}"/>
              </a:ext>
            </a:extLst>
          </p:cNvPr>
          <p:cNvSpPr/>
          <p:nvPr/>
        </p:nvSpPr>
        <p:spPr>
          <a:xfrm>
            <a:off x="6379162" y="5228989"/>
            <a:ext cx="1037029" cy="5833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FB1756F-E4C4-465D-AF19-B9BACE64BE84}"/>
              </a:ext>
            </a:extLst>
          </p:cNvPr>
          <p:cNvSpPr/>
          <p:nvPr/>
        </p:nvSpPr>
        <p:spPr>
          <a:xfrm>
            <a:off x="7798532" y="5228989"/>
            <a:ext cx="1037029" cy="5833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0504EEBD-A437-4B3F-B1D9-49D569C1AB23}"/>
              </a:ext>
            </a:extLst>
          </p:cNvPr>
          <p:cNvSpPr/>
          <p:nvPr/>
        </p:nvSpPr>
        <p:spPr>
          <a:xfrm>
            <a:off x="9263896" y="5189469"/>
            <a:ext cx="1037029" cy="5833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AE6558E-3076-46D9-A195-C193D2C3B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474" y="1820297"/>
            <a:ext cx="5295900" cy="1685925"/>
          </a:xfrm>
          <a:prstGeom prst="rect">
            <a:avLst/>
          </a:prstGeom>
        </p:spPr>
      </p:pic>
      <p:sp>
        <p:nvSpPr>
          <p:cNvPr id="13" name="Двойные фигурные скобки 12">
            <a:extLst>
              <a:ext uri="{FF2B5EF4-FFF2-40B4-BE49-F238E27FC236}">
                <a16:creationId xmlns:a16="http://schemas.microsoft.com/office/drawing/2014/main" id="{17CC03C8-AA57-4AC4-9A15-6705FBF9EA1F}"/>
              </a:ext>
            </a:extLst>
          </p:cNvPr>
          <p:cNvSpPr/>
          <p:nvPr/>
        </p:nvSpPr>
        <p:spPr>
          <a:xfrm>
            <a:off x="6026514" y="1820297"/>
            <a:ext cx="5562599" cy="1373714"/>
          </a:xfrm>
          <a:prstGeom prst="bracePair">
            <a:avLst/>
          </a:prstGeom>
          <a:ln>
            <a:solidFill>
              <a:srgbClr val="21A03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75E900FB-853E-4BCD-B28A-E0119861089C}"/>
              </a:ext>
            </a:extLst>
          </p:cNvPr>
          <p:cNvSpPr/>
          <p:nvPr/>
        </p:nvSpPr>
        <p:spPr>
          <a:xfrm>
            <a:off x="6179217" y="3181864"/>
            <a:ext cx="5133472" cy="2835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2578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20B87-603E-4708-87CC-4EC7ED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МОНИТОРИНГ</a:t>
            </a:r>
            <a:endParaRPr lang="ru-RU" dirty="0">
              <a:solidFill>
                <a:srgbClr val="E26C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C6404B4-BF8D-4A92-97A8-9696D4582096}"/>
              </a:ext>
            </a:extLst>
          </p:cNvPr>
          <p:cNvSpPr/>
          <p:nvPr/>
        </p:nvSpPr>
        <p:spPr>
          <a:xfrm>
            <a:off x="509515" y="2643666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Clr>
                <a:srgbClr val="E26C22"/>
              </a:buCl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Данные в «песочнице» - не данные на </a:t>
            </a:r>
            <a:r>
              <a:rPr lang="ru-RU" dirty="0" err="1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проде</a:t>
            </a:r>
            <a:br>
              <a:rPr lang="en-US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solidFill>
                <a:srgbClr val="1A4E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E26C22"/>
              </a:buCl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Ваша модель работает в «контексте», </a:t>
            </a:r>
            <a:br>
              <a:rPr lang="en-US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 его не учитываете в разработке</a:t>
            </a:r>
            <a:br>
              <a:rPr lang="en-US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solidFill>
                <a:srgbClr val="1A4E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E26C22"/>
              </a:buCl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Изменение данных – это не мониторинг</a:t>
            </a:r>
            <a:b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(train/live data = 1.56</a:t>
            </a:r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dirty="0">
              <a:solidFill>
                <a:srgbClr val="1A4E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E26C22"/>
              </a:buCl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Учитывать метрики от модели до пользователя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CF47C77-E314-4E7A-A5E0-A88E1C022FE1}"/>
              </a:ext>
            </a:extLst>
          </p:cNvPr>
          <p:cNvSpPr/>
          <p:nvPr/>
        </p:nvSpPr>
        <p:spPr>
          <a:xfrm>
            <a:off x="0" y="4750633"/>
            <a:ext cx="6358678" cy="67624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44597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20B87-603E-4708-87CC-4EC7ED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МОНИТОРИНГ</a:t>
            </a:r>
            <a:endParaRPr lang="ru-RU" dirty="0">
              <a:solidFill>
                <a:srgbClr val="E26C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C6404B4-BF8D-4A92-97A8-9696D4582096}"/>
              </a:ext>
            </a:extLst>
          </p:cNvPr>
          <p:cNvSpPr/>
          <p:nvPr/>
        </p:nvSpPr>
        <p:spPr>
          <a:xfrm>
            <a:off x="509515" y="2643666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Clr>
                <a:srgbClr val="E26C22"/>
              </a:buCl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Данные в «песочнице» - не данные на </a:t>
            </a:r>
            <a:r>
              <a:rPr lang="ru-RU" dirty="0" err="1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проде</a:t>
            </a:r>
            <a:br>
              <a:rPr lang="en-US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solidFill>
                <a:srgbClr val="1A4E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E26C22"/>
              </a:buCl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Ваша модель работает в «контексте», </a:t>
            </a:r>
            <a:br>
              <a:rPr lang="en-US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 его не учитываете в разработке</a:t>
            </a:r>
            <a:br>
              <a:rPr lang="en-US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solidFill>
                <a:srgbClr val="1A4E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E26C22"/>
              </a:buCl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Изменение данных – это не мониторинг</a:t>
            </a:r>
            <a:b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(train/live data = 1.56</a:t>
            </a:r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dirty="0">
              <a:solidFill>
                <a:srgbClr val="1A4E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E26C22"/>
              </a:buCl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Учитывать метрики от модели до пользователя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1DD155B-5C56-42C3-9F28-C97132700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74950"/>
            <a:ext cx="5938292" cy="292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9346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20B87-603E-4708-87CC-4EC7ED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МОНИТОРИНГ</a:t>
            </a:r>
            <a:r>
              <a:rPr lang="en-US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№1</a:t>
            </a:r>
            <a:endParaRPr lang="ru-RU" dirty="0">
              <a:solidFill>
                <a:srgbClr val="E26C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C6404B4-BF8D-4A92-97A8-9696D4582096}"/>
              </a:ext>
            </a:extLst>
          </p:cNvPr>
          <p:cNvSpPr/>
          <p:nvPr/>
        </p:nvSpPr>
        <p:spPr>
          <a:xfrm>
            <a:off x="2272596" y="2752847"/>
            <a:ext cx="19309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Обучили:</a:t>
            </a:r>
          </a:p>
          <a:p>
            <a:r>
              <a:rPr lang="en-US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RMSE – 1.25</a:t>
            </a:r>
            <a:endParaRPr lang="ru-RU" dirty="0">
              <a:solidFill>
                <a:srgbClr val="1A4E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8935BE44-D0E7-423C-8AB2-51FCD6A5B0E8}"/>
              </a:ext>
            </a:extLst>
          </p:cNvPr>
          <p:cNvCxnSpPr>
            <a:cxnSpLocks/>
          </p:cNvCxnSpPr>
          <p:nvPr/>
        </p:nvCxnSpPr>
        <p:spPr>
          <a:xfrm>
            <a:off x="6096000" y="1965278"/>
            <a:ext cx="0" cy="2169994"/>
          </a:xfrm>
          <a:prstGeom prst="line">
            <a:avLst/>
          </a:prstGeom>
          <a:ln w="12700">
            <a:solidFill>
              <a:srgbClr val="E26C2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1492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20B87-603E-4708-87CC-4EC7ED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МОНИТОРИНГ</a:t>
            </a:r>
            <a:r>
              <a:rPr lang="en-US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№1</a:t>
            </a:r>
            <a:endParaRPr lang="ru-RU" dirty="0">
              <a:solidFill>
                <a:srgbClr val="E26C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C6404B4-BF8D-4A92-97A8-9696D4582096}"/>
              </a:ext>
            </a:extLst>
          </p:cNvPr>
          <p:cNvSpPr/>
          <p:nvPr/>
        </p:nvSpPr>
        <p:spPr>
          <a:xfrm>
            <a:off x="2272596" y="2752847"/>
            <a:ext cx="19309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Обучили:</a:t>
            </a:r>
          </a:p>
          <a:p>
            <a:r>
              <a:rPr lang="en-US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RMSE – 1.25</a:t>
            </a:r>
            <a:endParaRPr lang="ru-RU" dirty="0">
              <a:solidFill>
                <a:srgbClr val="1A4E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D270B61-EE9C-4452-BEC9-09175B722D10}"/>
              </a:ext>
            </a:extLst>
          </p:cNvPr>
          <p:cNvSpPr/>
          <p:nvPr/>
        </p:nvSpPr>
        <p:spPr>
          <a:xfrm>
            <a:off x="7342599" y="2752848"/>
            <a:ext cx="19242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АБ Тест:</a:t>
            </a:r>
          </a:p>
          <a:p>
            <a:r>
              <a:rPr lang="en-US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RMSE – </a:t>
            </a:r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.25</a:t>
            </a:r>
            <a:endParaRPr lang="ru-RU" dirty="0">
              <a:solidFill>
                <a:srgbClr val="1A4E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0038A038-A13C-4690-8508-6C328974DFE7}"/>
              </a:ext>
            </a:extLst>
          </p:cNvPr>
          <p:cNvCxnSpPr>
            <a:cxnSpLocks/>
          </p:cNvCxnSpPr>
          <p:nvPr/>
        </p:nvCxnSpPr>
        <p:spPr>
          <a:xfrm>
            <a:off x="6096000" y="1965278"/>
            <a:ext cx="0" cy="2169994"/>
          </a:xfrm>
          <a:prstGeom prst="line">
            <a:avLst/>
          </a:prstGeom>
          <a:ln w="12700">
            <a:solidFill>
              <a:srgbClr val="E26C2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3002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20B87-603E-4708-87CC-4EC7ED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МОНИТОРИНГ</a:t>
            </a:r>
            <a:r>
              <a:rPr lang="en-US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№1</a:t>
            </a:r>
            <a:endParaRPr lang="ru-RU" dirty="0">
              <a:solidFill>
                <a:srgbClr val="E26C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C6404B4-BF8D-4A92-97A8-9696D4582096}"/>
              </a:ext>
            </a:extLst>
          </p:cNvPr>
          <p:cNvSpPr/>
          <p:nvPr/>
        </p:nvSpPr>
        <p:spPr>
          <a:xfrm>
            <a:off x="2272596" y="2752847"/>
            <a:ext cx="19309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Обучили:</a:t>
            </a:r>
          </a:p>
          <a:p>
            <a:r>
              <a:rPr lang="en-US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RMSE – 1.25</a:t>
            </a:r>
            <a:endParaRPr lang="ru-RU" dirty="0">
              <a:solidFill>
                <a:srgbClr val="1A4E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D270B61-EE9C-4452-BEC9-09175B722D10}"/>
              </a:ext>
            </a:extLst>
          </p:cNvPr>
          <p:cNvSpPr/>
          <p:nvPr/>
        </p:nvSpPr>
        <p:spPr>
          <a:xfrm>
            <a:off x="7342599" y="2752848"/>
            <a:ext cx="19242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АБ Тест:</a:t>
            </a:r>
          </a:p>
          <a:p>
            <a:r>
              <a:rPr lang="en-US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RMSE – </a:t>
            </a:r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.25</a:t>
            </a:r>
            <a:endParaRPr lang="ru-RU" dirty="0">
              <a:solidFill>
                <a:srgbClr val="1A4E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9DC82A5-A87E-43A8-AA8A-91ED433B6DB7}"/>
              </a:ext>
            </a:extLst>
          </p:cNvPr>
          <p:cNvCxnSpPr>
            <a:cxnSpLocks/>
          </p:cNvCxnSpPr>
          <p:nvPr/>
        </p:nvCxnSpPr>
        <p:spPr>
          <a:xfrm>
            <a:off x="6096000" y="1965278"/>
            <a:ext cx="0" cy="2169994"/>
          </a:xfrm>
          <a:prstGeom prst="line">
            <a:avLst/>
          </a:prstGeom>
          <a:ln w="12700">
            <a:solidFill>
              <a:srgbClr val="E26C2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ED19E00-43CD-4A8C-BBA3-B971C99B49D4}"/>
              </a:ext>
            </a:extLst>
          </p:cNvPr>
          <p:cNvSpPr/>
          <p:nvPr/>
        </p:nvSpPr>
        <p:spPr>
          <a:xfrm>
            <a:off x="3699557" y="4461337"/>
            <a:ext cx="67118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Ошибка в данных – </a:t>
            </a:r>
            <a:r>
              <a:rPr lang="en-US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PCI </a:t>
            </a:r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факта больше</a:t>
            </a:r>
            <a:b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dirty="0">
              <a:solidFill>
                <a:srgbClr val="1A4E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Неправильно сделан </a:t>
            </a:r>
            <a:r>
              <a:rPr lang="en-US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ETL </a:t>
            </a:r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для </a:t>
            </a:r>
            <a:r>
              <a:rPr lang="ru-RU" dirty="0" err="1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прода</a:t>
            </a:r>
            <a:b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(если переписывали код)</a:t>
            </a:r>
          </a:p>
        </p:txBody>
      </p:sp>
    </p:spTree>
    <p:extLst>
      <p:ext uri="{BB962C8B-B14F-4D97-AF65-F5344CB8AC3E}">
        <p14:creationId xmlns:p14="http://schemas.microsoft.com/office/powerpoint/2010/main" val="20346021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20B87-603E-4708-87CC-4EC7ED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МОНИТОРИНГ</a:t>
            </a:r>
            <a:r>
              <a:rPr lang="en-US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№1</a:t>
            </a:r>
            <a:endParaRPr lang="ru-RU" dirty="0">
              <a:solidFill>
                <a:srgbClr val="E26C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C6404B4-BF8D-4A92-97A8-9696D4582096}"/>
              </a:ext>
            </a:extLst>
          </p:cNvPr>
          <p:cNvSpPr/>
          <p:nvPr/>
        </p:nvSpPr>
        <p:spPr>
          <a:xfrm>
            <a:off x="2272596" y="2752847"/>
            <a:ext cx="19309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Обучили:</a:t>
            </a:r>
          </a:p>
          <a:p>
            <a:r>
              <a:rPr lang="en-US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RMSE – 1.25</a:t>
            </a:r>
            <a:endParaRPr lang="ru-RU" dirty="0">
              <a:solidFill>
                <a:srgbClr val="1A4E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D270B61-EE9C-4452-BEC9-09175B722D10}"/>
              </a:ext>
            </a:extLst>
          </p:cNvPr>
          <p:cNvSpPr/>
          <p:nvPr/>
        </p:nvSpPr>
        <p:spPr>
          <a:xfrm>
            <a:off x="7342599" y="2752848"/>
            <a:ext cx="19242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АБ Тест:</a:t>
            </a:r>
          </a:p>
          <a:p>
            <a:r>
              <a:rPr lang="en-US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RMSE – </a:t>
            </a:r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.25</a:t>
            </a:r>
            <a:endParaRPr lang="ru-RU" dirty="0">
              <a:solidFill>
                <a:srgbClr val="1A4E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9DC82A5-A87E-43A8-AA8A-91ED433B6DB7}"/>
              </a:ext>
            </a:extLst>
          </p:cNvPr>
          <p:cNvCxnSpPr>
            <a:cxnSpLocks/>
          </p:cNvCxnSpPr>
          <p:nvPr/>
        </p:nvCxnSpPr>
        <p:spPr>
          <a:xfrm>
            <a:off x="6096000" y="1965278"/>
            <a:ext cx="0" cy="2169994"/>
          </a:xfrm>
          <a:prstGeom prst="line">
            <a:avLst/>
          </a:prstGeom>
          <a:ln w="12700">
            <a:solidFill>
              <a:srgbClr val="E26C2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ED19E00-43CD-4A8C-BBA3-B971C99B49D4}"/>
              </a:ext>
            </a:extLst>
          </p:cNvPr>
          <p:cNvSpPr/>
          <p:nvPr/>
        </p:nvSpPr>
        <p:spPr>
          <a:xfrm>
            <a:off x="3699557" y="4461337"/>
            <a:ext cx="671189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Ошибка в данных – </a:t>
            </a:r>
            <a:r>
              <a:rPr lang="en-US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PCI </a:t>
            </a:r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факта больше</a:t>
            </a:r>
            <a:b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dirty="0">
              <a:solidFill>
                <a:srgbClr val="1A4E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Неправильно сделан </a:t>
            </a:r>
            <a:r>
              <a:rPr lang="en-US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ETL </a:t>
            </a:r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для </a:t>
            </a:r>
            <a:r>
              <a:rPr lang="ru-RU" dirty="0" err="1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прода</a:t>
            </a:r>
            <a:b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(если переписывали код)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rgbClr val="1A4E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Библиотеки!</a:t>
            </a:r>
          </a:p>
        </p:txBody>
      </p:sp>
    </p:spTree>
    <p:extLst>
      <p:ext uri="{BB962C8B-B14F-4D97-AF65-F5344CB8AC3E}">
        <p14:creationId xmlns:p14="http://schemas.microsoft.com/office/powerpoint/2010/main" val="4071517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ronet | About Us | Quality and Work Flow">
            <a:extLst>
              <a:ext uri="{FF2B5EF4-FFF2-40B4-BE49-F238E27FC236}">
                <a16:creationId xmlns:a16="http://schemas.microsoft.com/office/drawing/2014/main" id="{35185B9E-0F36-4259-A052-D85C40F2C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524" b="97024" l="3000" r="96000">
                        <a14:foregroundMark x1="63333" y1="10119" x2="7667" y2="10714"/>
                        <a14:foregroundMark x1="7667" y1="10714" x2="3667" y2="30357"/>
                        <a14:foregroundMark x1="3667" y1="30357" x2="3333" y2="55952"/>
                        <a14:foregroundMark x1="3333" y1="55952" x2="16333" y2="67262"/>
                        <a14:foregroundMark x1="16333" y1="67262" x2="32667" y2="63690"/>
                        <a14:foregroundMark x1="32667" y1="63690" x2="26000" y2="86310"/>
                        <a14:foregroundMark x1="26000" y1="86310" x2="38000" y2="98810"/>
                        <a14:foregroundMark x1="38000" y1="98810" x2="50667" y2="97619"/>
                        <a14:foregroundMark x1="50667" y1="97619" x2="52667" y2="74405"/>
                        <a14:foregroundMark x1="52667" y1="74405" x2="65000" y2="76190"/>
                        <a14:foregroundMark x1="65000" y1="76190" x2="74333" y2="64286"/>
                        <a14:foregroundMark x1="74333" y1="64286" x2="86333" y2="62500"/>
                        <a14:foregroundMark x1="86333" y1="62500" x2="96333" y2="49405"/>
                        <a14:foregroundMark x1="96333" y1="49405" x2="96000" y2="26190"/>
                        <a14:foregroundMark x1="96000" y1="26190" x2="87667" y2="11310"/>
                        <a14:foregroundMark x1="87667" y1="11310" x2="60333" y2="10119"/>
                        <a14:foregroundMark x1="52667" y1="14881" x2="21000" y2="18452"/>
                        <a14:foregroundMark x1="21000" y1="18452" x2="11333" y2="36905"/>
                        <a14:foregroundMark x1="11333" y1="36905" x2="10667" y2="44643"/>
                        <a14:foregroundMark x1="15667" y1="67857" x2="5667" y2="53571"/>
                        <a14:foregroundMark x1="5667" y1="53571" x2="3667" y2="31548"/>
                        <a14:foregroundMark x1="3667" y1="31548" x2="6000" y2="16071"/>
                        <a14:foregroundMark x1="20667" y1="48214" x2="25667" y2="72024"/>
                        <a14:foregroundMark x1="25667" y1="72024" x2="22667" y2="75595"/>
                        <a14:foregroundMark x1="16000" y1="39881" x2="12333" y2="52381"/>
                        <a14:foregroundMark x1="5667" y1="63095" x2="3000" y2="61310"/>
                        <a14:foregroundMark x1="23000" y1="29762" x2="22000" y2="25595"/>
                        <a14:foregroundMark x1="63000" y1="29167" x2="66000" y2="27976"/>
                        <a14:foregroundMark x1="83667" y1="27381" x2="80000" y2="31548"/>
                        <a14:foregroundMark x1="83000" y1="54762" x2="80333" y2="41667"/>
                        <a14:foregroundMark x1="78000" y1="40476" x2="76333" y2="51786"/>
                        <a14:foregroundMark x1="76333" y1="36905" x2="79000" y2="24405"/>
                        <a14:foregroundMark x1="85000" y1="36310" x2="87000" y2="25000"/>
                        <a14:foregroundMark x1="85333" y1="23214" x2="78667" y2="20833"/>
                        <a14:foregroundMark x1="33667" y1="76786" x2="38333" y2="86905"/>
                        <a14:foregroundMark x1="42333" y1="95238" x2="38000" y2="97024"/>
                        <a14:foregroundMark x1="43000" y1="47619" x2="30333" y2="47619"/>
                        <a14:foregroundMark x1="30333" y1="47619" x2="29333" y2="46429"/>
                        <a14:foregroundMark x1="33667" y1="47024" x2="64333" y2="25595"/>
                        <a14:foregroundMark x1="64333" y1="25595" x2="73000" y2="23214"/>
                        <a14:foregroundMark x1="59000" y1="50000" x2="56000" y2="67262"/>
                        <a14:foregroundMark x1="43333" y1="46429" x2="33000" y2="36905"/>
                        <a14:foregroundMark x1="33000" y1="36905" x2="31333" y2="36310"/>
                        <a14:foregroundMark x1="27667" y1="33333" x2="41667" y2="22619"/>
                        <a14:foregroundMark x1="41667" y1="22619" x2="45333" y2="22024"/>
                        <a14:foregroundMark x1="52000" y1="47024" x2="58667" y2="48810"/>
                        <a14:foregroundMark x1="61333" y1="39286" x2="61333" y2="42262"/>
                        <a14:foregroundMark x1="61333" y1="47024" x2="61333" y2="50000"/>
                      </a14:backgroundRemoval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728" y="3751124"/>
            <a:ext cx="5746896" cy="3218262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8FE6D23-84F6-48F2-BBF1-2C42E00C9E35}"/>
              </a:ext>
            </a:extLst>
          </p:cNvPr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rgbClr val="1A4E6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48447A-7B88-4F44-82A7-C8A5AC377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621" y="276621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26C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ru-RU" dirty="0">
                <a:solidFill>
                  <a:srgbClr val="E26C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dirty="0">
                <a:solidFill>
                  <a:srgbClr val="E26C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br>
              <a:rPr lang="en-US" dirty="0">
                <a:solidFill>
                  <a:srgbClr val="E26C2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E26C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QUALITY</a:t>
            </a:r>
            <a:endParaRPr lang="ru-RU" dirty="0">
              <a:solidFill>
                <a:srgbClr val="E26C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7648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20B87-603E-4708-87CC-4EC7ED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МОНИТОРИНГ</a:t>
            </a:r>
            <a:r>
              <a:rPr lang="en-US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№1</a:t>
            </a:r>
            <a:endParaRPr lang="ru-RU" dirty="0">
              <a:solidFill>
                <a:srgbClr val="E26C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C6404B4-BF8D-4A92-97A8-9696D4582096}"/>
              </a:ext>
            </a:extLst>
          </p:cNvPr>
          <p:cNvSpPr/>
          <p:nvPr/>
        </p:nvSpPr>
        <p:spPr>
          <a:xfrm>
            <a:off x="2272596" y="2752847"/>
            <a:ext cx="19309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Обучили:</a:t>
            </a:r>
          </a:p>
          <a:p>
            <a:r>
              <a:rPr lang="en-US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RMSE – 1.25</a:t>
            </a:r>
            <a:endParaRPr lang="ru-RU" dirty="0">
              <a:solidFill>
                <a:srgbClr val="1A4E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D270B61-EE9C-4452-BEC9-09175B722D10}"/>
              </a:ext>
            </a:extLst>
          </p:cNvPr>
          <p:cNvSpPr/>
          <p:nvPr/>
        </p:nvSpPr>
        <p:spPr>
          <a:xfrm>
            <a:off x="7342599" y="2752848"/>
            <a:ext cx="19242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АБ Тест:</a:t>
            </a:r>
          </a:p>
          <a:p>
            <a:r>
              <a:rPr lang="en-US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RMSE – </a:t>
            </a:r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.25</a:t>
            </a:r>
            <a:endParaRPr lang="ru-RU" dirty="0">
              <a:solidFill>
                <a:srgbClr val="1A4E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9DC82A5-A87E-43A8-AA8A-91ED433B6DB7}"/>
              </a:ext>
            </a:extLst>
          </p:cNvPr>
          <p:cNvCxnSpPr>
            <a:cxnSpLocks/>
          </p:cNvCxnSpPr>
          <p:nvPr/>
        </p:nvCxnSpPr>
        <p:spPr>
          <a:xfrm>
            <a:off x="6096000" y="1965278"/>
            <a:ext cx="0" cy="2169994"/>
          </a:xfrm>
          <a:prstGeom prst="line">
            <a:avLst/>
          </a:prstGeom>
          <a:ln w="12700">
            <a:solidFill>
              <a:srgbClr val="E26C2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0F90F9E-D6BB-4FF1-A063-A7F289E7D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097" y="4461339"/>
            <a:ext cx="3709805" cy="1703852"/>
          </a:xfrm>
          <a:prstGeom prst="rect">
            <a:avLst/>
          </a:prstGeom>
        </p:spPr>
      </p:pic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9D72A5D4-3D0E-41CC-B8DC-857378A2ADC4}"/>
              </a:ext>
            </a:extLst>
          </p:cNvPr>
          <p:cNvCxnSpPr>
            <a:cxnSpLocks/>
          </p:cNvCxnSpPr>
          <p:nvPr/>
        </p:nvCxnSpPr>
        <p:spPr>
          <a:xfrm>
            <a:off x="5047397" y="5022376"/>
            <a:ext cx="0" cy="1142815"/>
          </a:xfrm>
          <a:prstGeom prst="line">
            <a:avLst/>
          </a:prstGeom>
          <a:ln w="127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6943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20B87-603E-4708-87CC-4EC7ED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МОНИТОРИНГ</a:t>
            </a:r>
            <a:r>
              <a:rPr lang="en-US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№2</a:t>
            </a:r>
            <a:endParaRPr lang="ru-RU" dirty="0">
              <a:solidFill>
                <a:srgbClr val="E26C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C6404B4-BF8D-4A92-97A8-9696D4582096}"/>
              </a:ext>
            </a:extLst>
          </p:cNvPr>
          <p:cNvSpPr/>
          <p:nvPr/>
        </p:nvSpPr>
        <p:spPr>
          <a:xfrm>
            <a:off x="2272596" y="2752847"/>
            <a:ext cx="19309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Обучили:</a:t>
            </a:r>
          </a:p>
          <a:p>
            <a:r>
              <a:rPr lang="en-US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RMSE – 1.25</a:t>
            </a:r>
            <a:endParaRPr lang="ru-RU" dirty="0">
              <a:solidFill>
                <a:srgbClr val="1A4E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9DC82A5-A87E-43A8-AA8A-91ED433B6DB7}"/>
              </a:ext>
            </a:extLst>
          </p:cNvPr>
          <p:cNvCxnSpPr>
            <a:cxnSpLocks/>
          </p:cNvCxnSpPr>
          <p:nvPr/>
        </p:nvCxnSpPr>
        <p:spPr>
          <a:xfrm>
            <a:off x="6096000" y="1965278"/>
            <a:ext cx="0" cy="2169994"/>
          </a:xfrm>
          <a:prstGeom prst="line">
            <a:avLst/>
          </a:prstGeom>
          <a:ln w="12700">
            <a:solidFill>
              <a:srgbClr val="E26C2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8784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20B87-603E-4708-87CC-4EC7ED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МОНИТОРИНГ</a:t>
            </a:r>
            <a:r>
              <a:rPr lang="en-US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№2</a:t>
            </a:r>
            <a:endParaRPr lang="ru-RU" dirty="0">
              <a:solidFill>
                <a:srgbClr val="E26C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C6404B4-BF8D-4A92-97A8-9696D4582096}"/>
              </a:ext>
            </a:extLst>
          </p:cNvPr>
          <p:cNvSpPr/>
          <p:nvPr/>
        </p:nvSpPr>
        <p:spPr>
          <a:xfrm>
            <a:off x="2272596" y="2752847"/>
            <a:ext cx="19309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Обучили:</a:t>
            </a:r>
          </a:p>
          <a:p>
            <a:r>
              <a:rPr lang="en-US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RMSE – 1.25</a:t>
            </a:r>
            <a:endParaRPr lang="ru-RU" dirty="0">
              <a:solidFill>
                <a:srgbClr val="1A4E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D270B61-EE9C-4452-BEC9-09175B722D10}"/>
              </a:ext>
            </a:extLst>
          </p:cNvPr>
          <p:cNvSpPr/>
          <p:nvPr/>
        </p:nvSpPr>
        <p:spPr>
          <a:xfrm>
            <a:off x="7342599" y="2752848"/>
            <a:ext cx="19242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АБ Тест:</a:t>
            </a:r>
          </a:p>
          <a:p>
            <a:r>
              <a:rPr lang="en-US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RMSE – </a:t>
            </a:r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.25</a:t>
            </a:r>
            <a:endParaRPr lang="ru-RU" dirty="0">
              <a:solidFill>
                <a:srgbClr val="1A4E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9DC82A5-A87E-43A8-AA8A-91ED433B6DB7}"/>
              </a:ext>
            </a:extLst>
          </p:cNvPr>
          <p:cNvCxnSpPr>
            <a:cxnSpLocks/>
          </p:cNvCxnSpPr>
          <p:nvPr/>
        </p:nvCxnSpPr>
        <p:spPr>
          <a:xfrm>
            <a:off x="6096000" y="1965278"/>
            <a:ext cx="0" cy="2169994"/>
          </a:xfrm>
          <a:prstGeom prst="line">
            <a:avLst/>
          </a:prstGeom>
          <a:ln w="12700">
            <a:solidFill>
              <a:srgbClr val="E26C2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5274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20B87-603E-4708-87CC-4EC7ED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МОНИТОРИНГ</a:t>
            </a:r>
            <a:r>
              <a:rPr lang="en-US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№2</a:t>
            </a:r>
            <a:endParaRPr lang="ru-RU" dirty="0">
              <a:solidFill>
                <a:srgbClr val="E26C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C6404B4-BF8D-4A92-97A8-9696D4582096}"/>
              </a:ext>
            </a:extLst>
          </p:cNvPr>
          <p:cNvSpPr/>
          <p:nvPr/>
        </p:nvSpPr>
        <p:spPr>
          <a:xfrm>
            <a:off x="2272596" y="2752847"/>
            <a:ext cx="19309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Обучили:</a:t>
            </a:r>
          </a:p>
          <a:p>
            <a:r>
              <a:rPr lang="en-US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RMSE – 1.25</a:t>
            </a:r>
            <a:endParaRPr lang="ru-RU" dirty="0">
              <a:solidFill>
                <a:srgbClr val="1A4E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D270B61-EE9C-4452-BEC9-09175B722D10}"/>
              </a:ext>
            </a:extLst>
          </p:cNvPr>
          <p:cNvSpPr/>
          <p:nvPr/>
        </p:nvSpPr>
        <p:spPr>
          <a:xfrm>
            <a:off x="7342599" y="2752848"/>
            <a:ext cx="19242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АБ Тест:</a:t>
            </a:r>
          </a:p>
          <a:p>
            <a:r>
              <a:rPr lang="en-US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RMSE – </a:t>
            </a:r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.25</a:t>
            </a:r>
            <a:endParaRPr lang="ru-RU" dirty="0">
              <a:solidFill>
                <a:srgbClr val="1A4E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9DC82A5-A87E-43A8-AA8A-91ED433B6DB7}"/>
              </a:ext>
            </a:extLst>
          </p:cNvPr>
          <p:cNvCxnSpPr>
            <a:cxnSpLocks/>
          </p:cNvCxnSpPr>
          <p:nvPr/>
        </p:nvCxnSpPr>
        <p:spPr>
          <a:xfrm>
            <a:off x="6096000" y="1965278"/>
            <a:ext cx="0" cy="2169994"/>
          </a:xfrm>
          <a:prstGeom prst="line">
            <a:avLst/>
          </a:prstGeom>
          <a:ln w="12700">
            <a:solidFill>
              <a:srgbClr val="E26C2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BAD2588-F3F0-4957-BD13-D2B57F893F84}"/>
              </a:ext>
            </a:extLst>
          </p:cNvPr>
          <p:cNvSpPr/>
          <p:nvPr/>
        </p:nvSpPr>
        <p:spPr>
          <a:xfrm>
            <a:off x="3358362" y="4735766"/>
            <a:ext cx="67118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История данных на выборке – не вся история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rgbClr val="1A4E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Агрегация пользователя в виде группы - </a:t>
            </a:r>
            <a:r>
              <a:rPr lang="en-US" dirty="0" err="1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GroupKFold</a:t>
            </a:r>
            <a:endParaRPr lang="ru-RU" dirty="0">
              <a:solidFill>
                <a:srgbClr val="1A4E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4781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20B87-603E-4708-87CC-4EC7ED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МОНИТОРИНГ</a:t>
            </a:r>
            <a:r>
              <a:rPr lang="en-US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№2</a:t>
            </a:r>
            <a:endParaRPr lang="ru-RU" dirty="0">
              <a:solidFill>
                <a:srgbClr val="E26C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C6404B4-BF8D-4A92-97A8-9696D4582096}"/>
              </a:ext>
            </a:extLst>
          </p:cNvPr>
          <p:cNvSpPr/>
          <p:nvPr/>
        </p:nvSpPr>
        <p:spPr>
          <a:xfrm>
            <a:off x="2272596" y="2752847"/>
            <a:ext cx="19309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Обучили:</a:t>
            </a:r>
          </a:p>
          <a:p>
            <a:r>
              <a:rPr lang="en-US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RMSE – 1.25</a:t>
            </a:r>
            <a:endParaRPr lang="ru-RU" dirty="0">
              <a:solidFill>
                <a:srgbClr val="1A4E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D270B61-EE9C-4452-BEC9-09175B722D10}"/>
              </a:ext>
            </a:extLst>
          </p:cNvPr>
          <p:cNvSpPr/>
          <p:nvPr/>
        </p:nvSpPr>
        <p:spPr>
          <a:xfrm>
            <a:off x="7342599" y="2752848"/>
            <a:ext cx="19242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АБ Тест:</a:t>
            </a:r>
          </a:p>
          <a:p>
            <a:r>
              <a:rPr lang="en-US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RMSE – </a:t>
            </a:r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.25</a:t>
            </a:r>
            <a:endParaRPr lang="ru-RU" dirty="0">
              <a:solidFill>
                <a:srgbClr val="1A4E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9DC82A5-A87E-43A8-AA8A-91ED433B6DB7}"/>
              </a:ext>
            </a:extLst>
          </p:cNvPr>
          <p:cNvCxnSpPr>
            <a:cxnSpLocks/>
          </p:cNvCxnSpPr>
          <p:nvPr/>
        </p:nvCxnSpPr>
        <p:spPr>
          <a:xfrm>
            <a:off x="6096000" y="1965278"/>
            <a:ext cx="0" cy="2169994"/>
          </a:xfrm>
          <a:prstGeom prst="line">
            <a:avLst/>
          </a:prstGeom>
          <a:ln w="12700">
            <a:solidFill>
              <a:srgbClr val="E26C2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BAD2588-F3F0-4957-BD13-D2B57F893F84}"/>
              </a:ext>
            </a:extLst>
          </p:cNvPr>
          <p:cNvSpPr/>
          <p:nvPr/>
        </p:nvSpPr>
        <p:spPr>
          <a:xfrm>
            <a:off x="3358362" y="4735766"/>
            <a:ext cx="671189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История данных на выборке – не вся история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rgbClr val="1A4E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Агрегация пользователя в виде группы – </a:t>
            </a:r>
            <a:r>
              <a:rPr lang="en-US" dirty="0" err="1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GroupKFold</a:t>
            </a:r>
            <a:br>
              <a:rPr lang="en-US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solidFill>
                <a:srgbClr val="1A4E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Работа - не 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Kaggle</a:t>
            </a:r>
            <a:r>
              <a:rPr lang="ru-RU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8382340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20B87-603E-4708-87CC-4EC7ED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МОНИТОРИНГ</a:t>
            </a:r>
            <a:r>
              <a:rPr lang="en-US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МЕТРИКИ</a:t>
            </a:r>
            <a:endParaRPr lang="ru-RU" dirty="0">
              <a:solidFill>
                <a:srgbClr val="E26C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5027918-335C-4802-81D2-4345538C0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437" y="2442949"/>
            <a:ext cx="8517126" cy="286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1043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20B87-603E-4708-87CC-4EC7ED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МОНИТОРИНГ</a:t>
            </a:r>
            <a:r>
              <a:rPr lang="en-US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МЕТРИКИ</a:t>
            </a:r>
            <a:endParaRPr lang="ru-RU" dirty="0">
              <a:solidFill>
                <a:srgbClr val="E26C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773E23B-B267-42F6-BF25-59AF4082C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166" y="3248069"/>
            <a:ext cx="7086882" cy="1000694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C73E823-7C5C-4618-9F21-2E51E59B78C9}"/>
              </a:ext>
            </a:extLst>
          </p:cNvPr>
          <p:cNvSpPr/>
          <p:nvPr/>
        </p:nvSpPr>
        <p:spPr>
          <a:xfrm>
            <a:off x="3739393" y="2586365"/>
            <a:ext cx="52164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E26C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Matthews correlation coefficient</a:t>
            </a:r>
            <a:endParaRPr lang="en-US" sz="2800" b="0" i="0" dirty="0">
              <a:solidFill>
                <a:srgbClr val="E26C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6855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20B87-603E-4708-87CC-4EC7ED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МОНИТОРИНГ</a:t>
            </a:r>
            <a:r>
              <a:rPr lang="en-US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МЕТРИКИ</a:t>
            </a:r>
            <a:endParaRPr lang="ru-RU" dirty="0">
              <a:solidFill>
                <a:srgbClr val="E26C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773E23B-B267-42F6-BF25-59AF4082C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35" y="3147066"/>
            <a:ext cx="3993288" cy="563867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C73E823-7C5C-4618-9F21-2E51E59B78C9}"/>
              </a:ext>
            </a:extLst>
          </p:cNvPr>
          <p:cNvSpPr/>
          <p:nvPr/>
        </p:nvSpPr>
        <p:spPr>
          <a:xfrm>
            <a:off x="627703" y="2640956"/>
            <a:ext cx="3412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E26C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Matthews correlation coefficient</a:t>
            </a:r>
            <a:endParaRPr lang="en-US" b="0" i="0" dirty="0">
              <a:solidFill>
                <a:srgbClr val="E26C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2EBBB2D6-1C21-4B28-9A8D-6C4270FF89E7}"/>
              </a:ext>
            </a:extLst>
          </p:cNvPr>
          <p:cNvCxnSpPr>
            <a:cxnSpLocks/>
          </p:cNvCxnSpPr>
          <p:nvPr/>
        </p:nvCxnSpPr>
        <p:spPr>
          <a:xfrm>
            <a:off x="6096000" y="1965278"/>
            <a:ext cx="0" cy="2169994"/>
          </a:xfrm>
          <a:prstGeom prst="line">
            <a:avLst/>
          </a:prstGeom>
          <a:ln w="12700">
            <a:solidFill>
              <a:srgbClr val="E26C2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E5F3FCB-0BA3-4B56-9A26-554F122B4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4693" y="2080717"/>
            <a:ext cx="1489810" cy="148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90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20B87-603E-4708-87CC-4EC7ED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МОНИТОРИНГ</a:t>
            </a:r>
            <a:r>
              <a:rPr lang="en-US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МЕТРИКИ</a:t>
            </a:r>
            <a:endParaRPr lang="ru-RU" dirty="0">
              <a:solidFill>
                <a:srgbClr val="E26C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773E23B-B267-42F6-BF25-59AF4082C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35" y="3147066"/>
            <a:ext cx="3993288" cy="563867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C73E823-7C5C-4618-9F21-2E51E59B78C9}"/>
              </a:ext>
            </a:extLst>
          </p:cNvPr>
          <p:cNvSpPr/>
          <p:nvPr/>
        </p:nvSpPr>
        <p:spPr>
          <a:xfrm>
            <a:off x="627703" y="2640956"/>
            <a:ext cx="3412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Matthews correlation coefficient</a:t>
            </a:r>
            <a:endParaRPr lang="en-US" b="0" i="0" dirty="0">
              <a:solidFill>
                <a:srgbClr val="1A4E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2EBBB2D6-1C21-4B28-9A8D-6C4270FF89E7}"/>
              </a:ext>
            </a:extLst>
          </p:cNvPr>
          <p:cNvCxnSpPr>
            <a:cxnSpLocks/>
          </p:cNvCxnSpPr>
          <p:nvPr/>
        </p:nvCxnSpPr>
        <p:spPr>
          <a:xfrm>
            <a:off x="6096000" y="1965278"/>
            <a:ext cx="0" cy="2169994"/>
          </a:xfrm>
          <a:prstGeom prst="line">
            <a:avLst/>
          </a:prstGeom>
          <a:ln w="12700">
            <a:solidFill>
              <a:srgbClr val="E26C2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E5F3FCB-0BA3-4B56-9A26-554F122B4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4693" y="2080717"/>
            <a:ext cx="1489810" cy="1489810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61A1C589-8ADB-45CB-8436-6A6516295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1670" y="4479036"/>
            <a:ext cx="310024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1A4E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MCC -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1A4E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0.654653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4D110E97-BA2B-4D0D-86A0-574452E49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9693" y="5387545"/>
            <a:ext cx="117981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1A4E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F1 -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1A4E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0.7499</a:t>
            </a:r>
          </a:p>
        </p:txBody>
      </p:sp>
    </p:spTree>
    <p:extLst>
      <p:ext uri="{BB962C8B-B14F-4D97-AF65-F5344CB8AC3E}">
        <p14:creationId xmlns:p14="http://schemas.microsoft.com/office/powerpoint/2010/main" val="134343317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20B87-603E-4708-87CC-4EC7ED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МОНИТОРИНГ</a:t>
            </a:r>
            <a:r>
              <a:rPr lang="en-US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МЕТРИКИ</a:t>
            </a:r>
            <a:endParaRPr lang="ru-RU" dirty="0">
              <a:solidFill>
                <a:srgbClr val="E26C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773E23B-B267-42F6-BF25-59AF4082C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35" y="3147066"/>
            <a:ext cx="3993288" cy="563867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C73E823-7C5C-4618-9F21-2E51E59B78C9}"/>
              </a:ext>
            </a:extLst>
          </p:cNvPr>
          <p:cNvSpPr/>
          <p:nvPr/>
        </p:nvSpPr>
        <p:spPr>
          <a:xfrm>
            <a:off x="627703" y="2640956"/>
            <a:ext cx="3412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Matthews correlation coefficient</a:t>
            </a:r>
            <a:endParaRPr lang="en-US" b="0" i="0" dirty="0">
              <a:solidFill>
                <a:srgbClr val="1A4E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2EBBB2D6-1C21-4B28-9A8D-6C4270FF89E7}"/>
              </a:ext>
            </a:extLst>
          </p:cNvPr>
          <p:cNvCxnSpPr>
            <a:cxnSpLocks/>
          </p:cNvCxnSpPr>
          <p:nvPr/>
        </p:nvCxnSpPr>
        <p:spPr>
          <a:xfrm>
            <a:off x="6096000" y="1965278"/>
            <a:ext cx="0" cy="2169994"/>
          </a:xfrm>
          <a:prstGeom prst="line">
            <a:avLst/>
          </a:prstGeom>
          <a:ln w="12700">
            <a:solidFill>
              <a:srgbClr val="E26C2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E63930E-B94D-426B-B87C-C4A11D510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1960" y="2205717"/>
            <a:ext cx="1345370" cy="150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64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20B87-603E-4708-87CC-4EC7ED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ЗАЧЕМ?</a:t>
            </a:r>
            <a:endParaRPr lang="ru-RU" dirty="0">
              <a:solidFill>
                <a:srgbClr val="E26C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9A277D9D-9E17-44F0-8C2E-DBF82DAA37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61779"/>
              </p:ext>
            </p:extLst>
          </p:nvPr>
        </p:nvGraphicFramePr>
        <p:xfrm>
          <a:off x="1862821" y="2289555"/>
          <a:ext cx="8755768" cy="33742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7854">
                  <a:extLst>
                    <a:ext uri="{9D8B030D-6E8A-4147-A177-3AD203B41FA5}">
                      <a16:colId xmlns:a16="http://schemas.microsoft.com/office/drawing/2014/main" val="1835080426"/>
                    </a:ext>
                  </a:extLst>
                </a:gridCol>
                <a:gridCol w="7047914">
                  <a:extLst>
                    <a:ext uri="{9D8B030D-6E8A-4147-A177-3AD203B41FA5}">
                      <a16:colId xmlns:a16="http://schemas.microsoft.com/office/drawing/2014/main" val="2506193641"/>
                    </a:ext>
                  </a:extLst>
                </a:gridCol>
              </a:tblGrid>
              <a:tr h="48347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1" i="0" u="none" strike="noStrike" dirty="0">
                          <a:solidFill>
                            <a:srgbClr val="1A4E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Качество</a:t>
                      </a:r>
                      <a:endParaRPr lang="en-US" sz="2000" b="1" i="0" u="none" strike="noStrike" dirty="0">
                        <a:solidFill>
                          <a:srgbClr val="1A4E66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18" marR="9318" marT="931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1" i="0" u="none" strike="noStrike" dirty="0">
                          <a:solidFill>
                            <a:srgbClr val="1A4E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Описание</a:t>
                      </a:r>
                      <a:endParaRPr lang="en-US" sz="2000" b="1" i="0" u="none" strike="noStrike" dirty="0">
                        <a:solidFill>
                          <a:srgbClr val="1A4E66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18" marR="9318" marT="93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2487647"/>
                  </a:ext>
                </a:extLst>
              </a:tr>
              <a:tr h="48347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 dirty="0">
                          <a:solidFill>
                            <a:srgbClr val="1A4E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Данные</a:t>
                      </a:r>
                      <a:endParaRPr lang="en-US" sz="1600" b="1" i="0" u="none" strike="noStrike" dirty="0">
                        <a:solidFill>
                          <a:srgbClr val="1A4E66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18" marR="9318" marT="9318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1A4E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Данные полезные и качественные?</a:t>
                      </a:r>
                      <a:endParaRPr lang="en-US" sz="1600" b="0" i="0" u="none" strike="noStrike" dirty="0">
                        <a:solidFill>
                          <a:srgbClr val="1A4E66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18" marR="9318" marT="93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4446692"/>
                  </a:ext>
                </a:extLst>
              </a:tr>
              <a:tr h="80579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 dirty="0">
                          <a:solidFill>
                            <a:srgbClr val="1A4E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Стойкость модели</a:t>
                      </a:r>
                      <a:endParaRPr lang="en-US" sz="1600" b="1" i="0" u="none" strike="noStrike" dirty="0">
                        <a:solidFill>
                          <a:srgbClr val="1A4E66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18" marR="9318" marT="9318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1A4E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Готова модель к изменения? На сколько большим?</a:t>
                      </a:r>
                      <a:endParaRPr lang="en-US" sz="1600" b="0" i="0" u="none" strike="noStrike" dirty="0">
                        <a:solidFill>
                          <a:srgbClr val="1A4E66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18" marR="9318" marT="93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356513"/>
                  </a:ext>
                </a:extLst>
              </a:tr>
              <a:tr h="61441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 dirty="0" err="1">
                          <a:solidFill>
                            <a:srgbClr val="1A4E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Предикт</a:t>
                      </a:r>
                      <a:r>
                        <a:rPr lang="ru-RU" sz="1600" b="1" i="0" u="none" strike="noStrike" dirty="0">
                          <a:solidFill>
                            <a:srgbClr val="1A4E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br>
                        <a:rPr lang="ru-RU" sz="1600" b="1" i="0" u="none" strike="noStrike" dirty="0">
                          <a:solidFill>
                            <a:srgbClr val="1A4E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ru-RU" sz="1600" b="1" i="0" u="none" strike="noStrike" dirty="0">
                          <a:solidFill>
                            <a:srgbClr val="1A4E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модели</a:t>
                      </a:r>
                    </a:p>
                  </a:txBody>
                  <a:tcPr marL="9318" marR="9318" marT="9318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1A4E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Правильно модель делает предсказания? </a:t>
                      </a:r>
                    </a:p>
                  </a:txBody>
                  <a:tcPr marL="9318" marR="9318" marT="93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3811116"/>
                  </a:ext>
                </a:extLst>
              </a:tr>
              <a:tr h="98709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 dirty="0">
                          <a:solidFill>
                            <a:srgbClr val="1A4E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Сравнение моделей </a:t>
                      </a:r>
                    </a:p>
                  </a:txBody>
                  <a:tcPr marL="9318" marR="9318" marT="9318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solidFill>
                            <a:srgbClr val="1A4E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Новая модель лучше, чем старая или альтернативная? На сколько?</a:t>
                      </a:r>
                      <a:endParaRPr lang="ru-RU" sz="1600" b="0" i="0" u="none" strike="noStrike" dirty="0">
                        <a:solidFill>
                          <a:srgbClr val="1A4E66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318" marR="9318" marT="931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360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286997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20B87-603E-4708-87CC-4EC7ED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МОНИТОРИНГ</a:t>
            </a:r>
            <a:r>
              <a:rPr lang="en-US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МЕТРИКИ</a:t>
            </a:r>
            <a:endParaRPr lang="ru-RU" dirty="0">
              <a:solidFill>
                <a:srgbClr val="E26C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773E23B-B267-42F6-BF25-59AF4082C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35" y="3147066"/>
            <a:ext cx="3993288" cy="563867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C73E823-7C5C-4618-9F21-2E51E59B78C9}"/>
              </a:ext>
            </a:extLst>
          </p:cNvPr>
          <p:cNvSpPr/>
          <p:nvPr/>
        </p:nvSpPr>
        <p:spPr>
          <a:xfrm>
            <a:off x="627703" y="2640956"/>
            <a:ext cx="3412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Matthews correlation coefficient</a:t>
            </a:r>
            <a:endParaRPr lang="en-US" b="0" i="0" dirty="0">
              <a:solidFill>
                <a:srgbClr val="1A4E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2EBBB2D6-1C21-4B28-9A8D-6C4270FF89E7}"/>
              </a:ext>
            </a:extLst>
          </p:cNvPr>
          <p:cNvCxnSpPr>
            <a:cxnSpLocks/>
          </p:cNvCxnSpPr>
          <p:nvPr/>
        </p:nvCxnSpPr>
        <p:spPr>
          <a:xfrm>
            <a:off x="6096000" y="1965278"/>
            <a:ext cx="0" cy="2169994"/>
          </a:xfrm>
          <a:prstGeom prst="line">
            <a:avLst/>
          </a:prstGeom>
          <a:ln w="12700">
            <a:solidFill>
              <a:srgbClr val="E26C2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1">
            <a:extLst>
              <a:ext uri="{FF2B5EF4-FFF2-40B4-BE49-F238E27FC236}">
                <a16:creationId xmlns:a16="http://schemas.microsoft.com/office/drawing/2014/main" id="{61A1C589-8ADB-45CB-8436-6A6516295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1420" y="4410739"/>
            <a:ext cx="310024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1A4E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MCC -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1A4E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0.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1A4E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1A4E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4D110E97-BA2B-4D0D-86A0-574452E49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740" y="5387544"/>
            <a:ext cx="117981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1A4E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F1 -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1A4E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0.7499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E63930E-B94D-426B-B87C-C4A11D510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1960" y="2205717"/>
            <a:ext cx="1345370" cy="150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03451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20B87-603E-4708-87CC-4EC7ED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МОНИТОРИНГ</a:t>
            </a:r>
            <a:r>
              <a:rPr lang="en-US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МЕТРИКИ</a:t>
            </a:r>
            <a:endParaRPr lang="ru-RU" dirty="0">
              <a:solidFill>
                <a:srgbClr val="E26C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773E23B-B267-42F6-BF25-59AF4082C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35" y="3147066"/>
            <a:ext cx="3993288" cy="563867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C73E823-7C5C-4618-9F21-2E51E59B78C9}"/>
              </a:ext>
            </a:extLst>
          </p:cNvPr>
          <p:cNvSpPr/>
          <p:nvPr/>
        </p:nvSpPr>
        <p:spPr>
          <a:xfrm>
            <a:off x="627703" y="2640956"/>
            <a:ext cx="3412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Matthews correlation coefficient</a:t>
            </a:r>
            <a:endParaRPr lang="en-US" b="0" i="0" dirty="0">
              <a:solidFill>
                <a:srgbClr val="1A4E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2EBBB2D6-1C21-4B28-9A8D-6C4270FF89E7}"/>
              </a:ext>
            </a:extLst>
          </p:cNvPr>
          <p:cNvCxnSpPr>
            <a:cxnSpLocks/>
          </p:cNvCxnSpPr>
          <p:nvPr/>
        </p:nvCxnSpPr>
        <p:spPr>
          <a:xfrm>
            <a:off x="6096000" y="1965278"/>
            <a:ext cx="0" cy="2169994"/>
          </a:xfrm>
          <a:prstGeom prst="line">
            <a:avLst/>
          </a:prstGeom>
          <a:ln w="12700">
            <a:solidFill>
              <a:srgbClr val="E26C2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11D2C35-97DA-4ADC-AB7D-7CA8D4E44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179" y="2093343"/>
            <a:ext cx="1642342" cy="168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64064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20B87-603E-4708-87CC-4EC7ED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МОНИТОРИНГ</a:t>
            </a:r>
            <a:r>
              <a:rPr lang="en-US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МЕТРИКИ</a:t>
            </a:r>
            <a:endParaRPr lang="ru-RU" dirty="0">
              <a:solidFill>
                <a:srgbClr val="E26C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773E23B-B267-42F6-BF25-59AF4082C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35" y="3147066"/>
            <a:ext cx="3993288" cy="563867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C73E823-7C5C-4618-9F21-2E51E59B78C9}"/>
              </a:ext>
            </a:extLst>
          </p:cNvPr>
          <p:cNvSpPr/>
          <p:nvPr/>
        </p:nvSpPr>
        <p:spPr>
          <a:xfrm>
            <a:off x="627703" y="2640956"/>
            <a:ext cx="3412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Matthews correlation coefficient</a:t>
            </a:r>
            <a:endParaRPr lang="en-US" b="0" i="0" dirty="0">
              <a:solidFill>
                <a:srgbClr val="1A4E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2EBBB2D6-1C21-4B28-9A8D-6C4270FF89E7}"/>
              </a:ext>
            </a:extLst>
          </p:cNvPr>
          <p:cNvCxnSpPr>
            <a:cxnSpLocks/>
          </p:cNvCxnSpPr>
          <p:nvPr/>
        </p:nvCxnSpPr>
        <p:spPr>
          <a:xfrm>
            <a:off x="6096000" y="1965278"/>
            <a:ext cx="0" cy="2169994"/>
          </a:xfrm>
          <a:prstGeom prst="line">
            <a:avLst/>
          </a:prstGeom>
          <a:ln w="12700">
            <a:solidFill>
              <a:srgbClr val="E26C2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1">
            <a:extLst>
              <a:ext uri="{FF2B5EF4-FFF2-40B4-BE49-F238E27FC236}">
                <a16:creationId xmlns:a16="http://schemas.microsoft.com/office/drawing/2014/main" id="{61A1C589-8ADB-45CB-8436-6A6516295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1420" y="4410739"/>
            <a:ext cx="310024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1A4E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MCC -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1A4E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0.</a:t>
            </a:r>
            <a:r>
              <a:rPr lang="en-US" alt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218217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1A4E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4D110E97-BA2B-4D0D-86A0-574452E49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0805" y="5321388"/>
            <a:ext cx="795089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1A4E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F1 -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1A4E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0.4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11D2C35-97DA-4ADC-AB7D-7CA8D4E44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179" y="2093343"/>
            <a:ext cx="1642342" cy="168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59913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20B87-603E-4708-87CC-4EC7ED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МОНИТОРИНГ</a:t>
            </a:r>
            <a:r>
              <a:rPr lang="en-US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МЕТРИКИ</a:t>
            </a:r>
            <a:endParaRPr lang="ru-RU" dirty="0">
              <a:solidFill>
                <a:srgbClr val="E26C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773E23B-B267-42F6-BF25-59AF4082C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35" y="3147066"/>
            <a:ext cx="3993288" cy="563867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C73E823-7C5C-4618-9F21-2E51E59B78C9}"/>
              </a:ext>
            </a:extLst>
          </p:cNvPr>
          <p:cNvSpPr/>
          <p:nvPr/>
        </p:nvSpPr>
        <p:spPr>
          <a:xfrm>
            <a:off x="627703" y="2640956"/>
            <a:ext cx="3412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Matthews correlation coefficient</a:t>
            </a:r>
            <a:endParaRPr lang="en-US" b="0" i="0" dirty="0">
              <a:solidFill>
                <a:srgbClr val="1A4E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2EBBB2D6-1C21-4B28-9A8D-6C4270FF89E7}"/>
              </a:ext>
            </a:extLst>
          </p:cNvPr>
          <p:cNvCxnSpPr>
            <a:cxnSpLocks/>
          </p:cNvCxnSpPr>
          <p:nvPr/>
        </p:nvCxnSpPr>
        <p:spPr>
          <a:xfrm>
            <a:off x="6096000" y="1965278"/>
            <a:ext cx="0" cy="2169994"/>
          </a:xfrm>
          <a:prstGeom prst="line">
            <a:avLst/>
          </a:prstGeom>
          <a:ln w="12700">
            <a:solidFill>
              <a:srgbClr val="E26C2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4A36C97-9DBF-4B3D-B03E-5D73F6D55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921" y="2185893"/>
            <a:ext cx="1631996" cy="159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8405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20B87-603E-4708-87CC-4EC7ED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МОНИТОРИНГ</a:t>
            </a:r>
            <a:r>
              <a:rPr lang="en-US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МЕТРИКИ</a:t>
            </a:r>
            <a:endParaRPr lang="ru-RU" dirty="0">
              <a:solidFill>
                <a:srgbClr val="E26C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773E23B-B267-42F6-BF25-59AF4082C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35" y="3147066"/>
            <a:ext cx="3993288" cy="563867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C73E823-7C5C-4618-9F21-2E51E59B78C9}"/>
              </a:ext>
            </a:extLst>
          </p:cNvPr>
          <p:cNvSpPr/>
          <p:nvPr/>
        </p:nvSpPr>
        <p:spPr>
          <a:xfrm>
            <a:off x="627703" y="2640956"/>
            <a:ext cx="3412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Matthews correlation coefficient</a:t>
            </a:r>
            <a:endParaRPr lang="en-US" b="0" i="0" dirty="0">
              <a:solidFill>
                <a:srgbClr val="1A4E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2EBBB2D6-1C21-4B28-9A8D-6C4270FF89E7}"/>
              </a:ext>
            </a:extLst>
          </p:cNvPr>
          <p:cNvCxnSpPr>
            <a:cxnSpLocks/>
          </p:cNvCxnSpPr>
          <p:nvPr/>
        </p:nvCxnSpPr>
        <p:spPr>
          <a:xfrm>
            <a:off x="6096000" y="1965278"/>
            <a:ext cx="0" cy="2169994"/>
          </a:xfrm>
          <a:prstGeom prst="line">
            <a:avLst/>
          </a:prstGeom>
          <a:ln w="12700">
            <a:solidFill>
              <a:srgbClr val="E26C2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1">
            <a:extLst>
              <a:ext uri="{FF2B5EF4-FFF2-40B4-BE49-F238E27FC236}">
                <a16:creationId xmlns:a16="http://schemas.microsoft.com/office/drawing/2014/main" id="{61A1C589-8ADB-45CB-8436-6A6516295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1420" y="4410739"/>
            <a:ext cx="310024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1A4E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MCC -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1A4E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0.</a:t>
            </a:r>
            <a:r>
              <a:rPr lang="en-US" alt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218217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1A4E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4D110E97-BA2B-4D0D-86A0-574452E49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0805" y="5321388"/>
            <a:ext cx="117981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1A4E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F1 -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1A4E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0.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1A4E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1A4E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1A4E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99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rgbClr val="1A4E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4A36C97-9DBF-4B3D-B03E-5D73F6D55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921" y="2185893"/>
            <a:ext cx="1631996" cy="159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56098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20B87-603E-4708-87CC-4EC7ED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МОНИТОРИНГ</a:t>
            </a:r>
            <a:r>
              <a:rPr lang="en-US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AUC </a:t>
            </a:r>
            <a:endParaRPr lang="ru-RU" dirty="0">
              <a:solidFill>
                <a:srgbClr val="E26C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E460416-07B3-4A73-954D-7D245E26C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2028043"/>
            <a:ext cx="598170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85362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20B87-603E-4708-87CC-4EC7ED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МОНИТОРИНГ</a:t>
            </a:r>
            <a:r>
              <a:rPr lang="en-US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AUC </a:t>
            </a:r>
            <a:endParaRPr lang="ru-RU" dirty="0">
              <a:solidFill>
                <a:srgbClr val="E26C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C077A8B-1798-43E2-8148-98886F9AA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94730"/>
            <a:ext cx="5857875" cy="331470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E460416-07B3-4A73-954D-7D245E26C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75" y="2274797"/>
            <a:ext cx="5172501" cy="315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05806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20B87-603E-4708-87CC-4EC7ED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МОНИТОРИНГ</a:t>
            </a:r>
            <a:r>
              <a:rPr lang="en-US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MMWA </a:t>
            </a:r>
            <a:endParaRPr lang="ru-RU" dirty="0">
              <a:solidFill>
                <a:srgbClr val="E26C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0AA1185-281F-407F-9F68-BBA0B82BC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604" y="3192664"/>
            <a:ext cx="1708813" cy="163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31851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20B87-603E-4708-87CC-4EC7ED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МОНИТОРИНГ</a:t>
            </a:r>
            <a:r>
              <a:rPr lang="en-US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MMWA </a:t>
            </a:r>
            <a:endParaRPr lang="ru-RU" dirty="0">
              <a:solidFill>
                <a:srgbClr val="E26C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C565A03-E40D-4A90-A4F4-784D97650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1763" y="2507135"/>
            <a:ext cx="4886325" cy="277177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699ACED-D4F2-478A-B583-9CC1AAE5C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956" y="3074215"/>
            <a:ext cx="1708813" cy="163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87337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95774DD-DB01-481F-8B97-A9A4997F0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95484" y="1530111"/>
            <a:ext cx="6596516" cy="4079118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8FE6D23-84F6-48F2-BBF1-2C42E00C9E3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A4E6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48447A-7B88-4F44-82A7-C8A5AC377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621" y="276621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26C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STREAMLIT</a:t>
            </a:r>
            <a:endParaRPr lang="ru-RU" dirty="0">
              <a:solidFill>
                <a:srgbClr val="E26C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425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20B87-603E-4708-87CC-4EC7ED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???</a:t>
            </a:r>
            <a:endParaRPr lang="ru-RU" dirty="0">
              <a:solidFill>
                <a:srgbClr val="E26C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96610EB-6210-40B5-A594-EF146275A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61" y="2004587"/>
            <a:ext cx="11888277" cy="400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30865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71FF550-E635-43D7-9F8B-7195F8A4F6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8900000">
            <a:off x="5084666" y="2143155"/>
            <a:ext cx="7115175" cy="2543175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8FE6D23-84F6-48F2-BBF1-2C42E00C9E35}"/>
              </a:ext>
            </a:extLst>
          </p:cNvPr>
          <p:cNvSpPr/>
          <p:nvPr/>
        </p:nvSpPr>
        <p:spPr>
          <a:xfrm>
            <a:off x="0" y="-14258"/>
            <a:ext cx="12192000" cy="6858000"/>
          </a:xfrm>
          <a:prstGeom prst="rect">
            <a:avLst/>
          </a:prstGeom>
          <a:solidFill>
            <a:srgbClr val="1A4E6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477300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The Ultimate Guide for AI in Procurement | Sievo">
            <a:extLst>
              <a:ext uri="{FF2B5EF4-FFF2-40B4-BE49-F238E27FC236}">
                <a16:creationId xmlns:a16="http://schemas.microsoft.com/office/drawing/2014/main" id="{E2BD6503-76A4-4CD6-BED0-997331A1E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741" y="1803880"/>
            <a:ext cx="2209273" cy="132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Что такое API в веб-приложениях и зачем он нужен | статьи о  программировании mkdev">
            <a:extLst>
              <a:ext uri="{FF2B5EF4-FFF2-40B4-BE49-F238E27FC236}">
                <a16:creationId xmlns:a16="http://schemas.microsoft.com/office/drawing/2014/main" id="{DD5B4F61-8954-46F0-84B2-A621887FE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831" y="4274643"/>
            <a:ext cx="2148141" cy="1104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20B87-603E-4708-87CC-4EC7ED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ЭТО БЫЛО ОТЛИЧНОЕ ПУТЕШЕСТВИЕ! </a:t>
            </a:r>
            <a:endParaRPr lang="ru-RU" dirty="0">
              <a:solidFill>
                <a:srgbClr val="E26C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Free to Use Public Domain Rocketship Clip Art | Cartoon spaceship, Clip  art, Art images">
            <a:extLst>
              <a:ext uri="{FF2B5EF4-FFF2-40B4-BE49-F238E27FC236}">
                <a16:creationId xmlns:a16="http://schemas.microsoft.com/office/drawing/2014/main" id="{B10A96D2-CA04-46E3-9D5F-4A4A9B690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807034">
            <a:off x="278339" y="5851556"/>
            <a:ext cx="713586" cy="698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19E79D1E-DF4F-4F3D-BC42-DCB917493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413" y="5209716"/>
            <a:ext cx="1525721" cy="739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6E200C02-83A9-4574-8746-9C812EED6C08}"/>
              </a:ext>
            </a:extLst>
          </p:cNvPr>
          <p:cNvGrpSpPr/>
          <p:nvPr/>
        </p:nvGrpSpPr>
        <p:grpSpPr>
          <a:xfrm>
            <a:off x="5856460" y="3242637"/>
            <a:ext cx="1973238" cy="1109947"/>
            <a:chOff x="661917" y="2125094"/>
            <a:chExt cx="7620000" cy="4286250"/>
          </a:xfrm>
        </p:grpSpPr>
        <p:pic>
          <p:nvPicPr>
            <p:cNvPr id="11" name="Picture 2" descr="Queue Shop Stock Illustrations – 1,030 Queue Shop Stock Illustrations,  Vectors &amp; Clipart - Dreamstime">
              <a:extLst>
                <a:ext uri="{FF2B5EF4-FFF2-40B4-BE49-F238E27FC236}">
                  <a16:creationId xmlns:a16="http://schemas.microsoft.com/office/drawing/2014/main" id="{829D48FE-AD0A-4080-8B11-1345E64FE4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7875">
                          <a14:foregroundMark x1="44875" y1="60222" x2="44875" y2="60222"/>
                          <a14:foregroundMark x1="54125" y1="62222" x2="54125" y2="62222"/>
                          <a14:foregroundMark x1="44375" y1="52667" x2="44375" y2="52667"/>
                          <a14:foregroundMark x1="44375" y1="50000" x2="44375" y2="50000"/>
                          <a14:foregroundMark x1="44625" y1="50444" x2="46125" y2="54222"/>
                          <a14:foregroundMark x1="43125" y1="77778" x2="43375" y2="65111"/>
                          <a14:foregroundMark x1="45000" y1="75778" x2="44875" y2="58667"/>
                          <a14:foregroundMark x1="96625" y1="27778" x2="79875" y2="18444"/>
                          <a14:foregroundMark x1="79875" y1="18444" x2="71750" y2="19556"/>
                          <a14:foregroundMark x1="71750" y1="19556" x2="64375" y2="27111"/>
                          <a14:foregroundMark x1="64375" y1="27111" x2="59625" y2="38000"/>
                          <a14:foregroundMark x1="59625" y1="38000" x2="57000" y2="53778"/>
                          <a14:foregroundMark x1="57000" y1="53778" x2="50500" y2="52889"/>
                          <a14:foregroundMark x1="50500" y1="52889" x2="44000" y2="47333"/>
                          <a14:foregroundMark x1="44000" y1="47333" x2="35500" y2="73111"/>
                          <a14:foregroundMark x1="35500" y1="73111" x2="36250" y2="84444"/>
                          <a14:foregroundMark x1="36250" y1="84444" x2="45625" y2="88444"/>
                          <a14:foregroundMark x1="45625" y1="88444" x2="77000" y2="85778"/>
                          <a14:foregroundMark x1="77000" y1="85778" x2="84500" y2="78667"/>
                          <a14:foregroundMark x1="84500" y1="78667" x2="93875" y2="26889"/>
                          <a14:foregroundMark x1="93875" y1="26889" x2="93000" y2="25333"/>
                          <a14:foregroundMark x1="97375" y1="26889" x2="90875" y2="20444"/>
                          <a14:foregroundMark x1="90875" y1="20444" x2="72250" y2="20444"/>
                          <a14:foregroundMark x1="72250" y1="20444" x2="64625" y2="23333"/>
                          <a14:foregroundMark x1="64625" y1="23333" x2="62875" y2="34444"/>
                          <a14:foregroundMark x1="62875" y1="34444" x2="69250" y2="46889"/>
                          <a14:foregroundMark x1="69250" y1="46889" x2="80125" y2="54000"/>
                          <a14:foregroundMark x1="80125" y1="54000" x2="87375" y2="52667"/>
                          <a14:foregroundMark x1="87375" y1="52667" x2="96750" y2="28667"/>
                          <a14:foregroundMark x1="96750" y1="28667" x2="90500" y2="20444"/>
                          <a14:foregroundMark x1="90500" y1="20444" x2="81250" y2="17333"/>
                          <a14:foregroundMark x1="69250" y1="51778" x2="46250" y2="66000"/>
                          <a14:foregroundMark x1="87375" y1="16000" x2="78500" y2="16667"/>
                          <a14:foregroundMark x1="78500" y1="16667" x2="54500" y2="58889"/>
                          <a14:foregroundMark x1="54500" y1="58889" x2="40625" y2="65111"/>
                          <a14:foregroundMark x1="40625" y1="65111" x2="42125" y2="45778"/>
                          <a14:foregroundMark x1="42125" y1="45778" x2="35250" y2="42667"/>
                          <a14:foregroundMark x1="35250" y1="42667" x2="29250" y2="36222"/>
                          <a14:foregroundMark x1="29250" y1="36222" x2="14125" y2="36222"/>
                          <a14:foregroundMark x1="14125" y1="36222" x2="6875" y2="44444"/>
                          <a14:foregroundMark x1="6875" y1="44444" x2="1625" y2="64667"/>
                          <a14:foregroundMark x1="1625" y1="64667" x2="1625" y2="89778"/>
                          <a14:foregroundMark x1="1625" y1="89778" x2="6875" y2="99111"/>
                          <a14:foregroundMark x1="6875" y1="99111" x2="82250" y2="85556"/>
                          <a14:foregroundMark x1="82250" y1="85556" x2="89000" y2="60444"/>
                          <a14:foregroundMark x1="89000" y1="60444" x2="95000" y2="48444"/>
                          <a14:foregroundMark x1="95000" y1="48444" x2="97875" y2="32889"/>
                          <a14:foregroundMark x1="97875" y1="32889" x2="95125" y2="19556"/>
                          <a14:foregroundMark x1="95125" y1="19556" x2="87625" y2="14889"/>
                          <a14:foregroundMark x1="87625" y1="14889" x2="84125" y2="15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917" y="2125094"/>
              <a:ext cx="7620000" cy="4286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2E07FFDB-93DC-4F94-A443-DD3EEEF373F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678618" y="3875964"/>
              <a:ext cx="1486810" cy="319946"/>
            </a:xfrm>
            <a:prstGeom prst="rect">
              <a:avLst/>
            </a:prstGeom>
          </p:spPr>
        </p:pic>
      </p:grpSp>
      <p:pic>
        <p:nvPicPr>
          <p:cNvPr id="13" name="Picture 4" descr="Docker: невредные советы / Блог компании Southbridge / Хабр">
            <a:extLst>
              <a:ext uri="{FF2B5EF4-FFF2-40B4-BE49-F238E27FC236}">
                <a16:creationId xmlns:a16="http://schemas.microsoft.com/office/drawing/2014/main" id="{ACDB9AF7-20B4-4728-9DFB-89BA1A415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988" y="2651756"/>
            <a:ext cx="1856493" cy="104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C9C67AA-4B1E-4443-B653-4C715FF7236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13381" y="3751628"/>
            <a:ext cx="2078540" cy="110475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9AB8898-7201-42B1-A935-70E3AD94DFB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35482" y1="11564" x2="35482" y2="11564"/>
                        <a14:foregroundMark x1="15690" y1="47883" x2="15690" y2="47883"/>
                        <a14:foregroundMark x1="24935" y1="82736" x2="24935" y2="82736"/>
                        <a14:foregroundMark x1="68750" y1="21010" x2="68750" y2="21010"/>
                        <a14:foregroundMark x1="84310" y1="38436" x2="84310" y2="39251"/>
                        <a14:foregroundMark x1="68294" y1="86319" x2="67969" y2="86319"/>
                        <a14:foregroundMark x1="42318" y1="78990" x2="42318" y2="78990"/>
                        <a14:foregroundMark x1="42773" y1="65635" x2="37565" y2="78990"/>
                        <a14:foregroundMark x1="37565" y1="78990" x2="32031" y2="858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7536578">
            <a:off x="3988078" y="4243897"/>
            <a:ext cx="1060284" cy="423838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F3C973F-38F3-4C43-B65B-802E7A161DE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30257" y="1194048"/>
            <a:ext cx="1713514" cy="977174"/>
          </a:xfrm>
          <a:prstGeom prst="rect">
            <a:avLst/>
          </a:prstGeom>
        </p:spPr>
      </p:pic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934A6A66-D952-4082-8D22-048A57796197}"/>
              </a:ext>
            </a:extLst>
          </p:cNvPr>
          <p:cNvCxnSpPr>
            <a:cxnSpLocks/>
          </p:cNvCxnSpPr>
          <p:nvPr/>
        </p:nvCxnSpPr>
        <p:spPr>
          <a:xfrm flipH="1">
            <a:off x="838201" y="2651756"/>
            <a:ext cx="10953465" cy="4206244"/>
          </a:xfrm>
          <a:prstGeom prst="line">
            <a:avLst/>
          </a:prstGeom>
          <a:ln>
            <a:solidFill>
              <a:srgbClr val="E26C2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93708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8267187-BE76-4006-8CDF-F1B57555B71D}"/>
              </a:ext>
            </a:extLst>
          </p:cNvPr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rgbClr val="1A4E6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A122310-7A1A-4058-8890-E66B62B111F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44546A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291" b="89580" l="549" r="96520">
                        <a14:foregroundMark x1="60989" y1="10420" x2="60989" y2="10420"/>
                        <a14:foregroundMark x1="29853" y1="9872" x2="29853" y2="9872"/>
                        <a14:foregroundMark x1="60256" y1="9324" x2="60256" y2="9324"/>
                        <a14:foregroundMark x1="36447" y1="6581" x2="36447" y2="6581"/>
                        <a14:foregroundMark x1="42308" y1="4753" x2="43407" y2="4753"/>
                        <a14:foregroundMark x1="46886" y1="3839" x2="46886" y2="3839"/>
                        <a14:foregroundMark x1="49451" y1="4205" x2="49451" y2="4205"/>
                        <a14:foregroundMark x1="52930" y1="5484" x2="52930" y2="5484"/>
                        <a14:foregroundMark x1="43223" y1="36929" x2="43223" y2="36929"/>
                        <a14:foregroundMark x1="41758" y1="36563" x2="40476" y2="36563"/>
                        <a14:foregroundMark x1="69048" y1="49177" x2="69048" y2="49177"/>
                        <a14:foregroundMark x1="74725" y1="41682" x2="74725" y2="41682"/>
                        <a14:foregroundMark x1="78388" y1="41682" x2="78388" y2="41682"/>
                        <a14:foregroundMark x1="91026" y1="51188" x2="91026" y2="51188"/>
                        <a14:foregroundMark x1="90476" y1="51188" x2="90476" y2="51188"/>
                        <a14:foregroundMark x1="92894" y1="50624" x2="91644" y2="47000"/>
                        <a14:foregroundMark x1="79092" y1="39421" x2="75744" y2="37442"/>
                        <a14:foregroundMark x1="65517" y1="37011" x2="62088" y2="37660"/>
                        <a14:foregroundMark x1="62088" y1="37660" x2="53480" y2="44059"/>
                        <a14:foregroundMark x1="53480" y1="44059" x2="50366" y2="56307"/>
                        <a14:foregroundMark x1="50366" y1="56307" x2="58025" y2="64126"/>
                        <a14:foregroundMark x1="93077" y1="65138" x2="93186" y2="64641"/>
                        <a14:foregroundMark x1="85809" y1="44424" x2="85531" y2="44424"/>
                        <a14:foregroundMark x1="43956" y1="47166" x2="21062" y2="43144"/>
                        <a14:foregroundMark x1="21062" y1="43144" x2="9158" y2="46801"/>
                        <a14:foregroundMark x1="9158" y1="46801" x2="1648" y2="53016"/>
                        <a14:foregroundMark x1="1648" y1="53016" x2="549" y2="65082"/>
                        <a14:foregroundMark x1="549" y1="65082" x2="10989" y2="67276"/>
                        <a14:foregroundMark x1="38195" y1="63720" x2="41758" y2="63254"/>
                        <a14:foregroundMark x1="10989" y1="67276" x2="37562" y2="63803"/>
                        <a14:foregroundMark x1="20513" y1="52468" x2="21429" y2="52468"/>
                        <a14:foregroundMark x1="21978" y1="64717" x2="21978" y2="64717"/>
                        <a14:foregroundMark x1="78571" y1="51920" x2="78571" y2="51920"/>
                        <a14:foregroundMark x1="79121" y1="60146" x2="79304" y2="58684"/>
                        <a14:foregroundMark x1="84066" y1="46252" x2="75092" y2="39854"/>
                        <a14:foregroundMark x1="75092" y1="39854" x2="64652" y2="45521"/>
                        <a14:foregroundMark x1="64652" y1="45521" x2="62821" y2="59963"/>
                        <a14:foregroundMark x1="62821" y1="59963" x2="76007" y2="61974"/>
                        <a14:foregroundMark x1="76007" y1="61974" x2="84249" y2="55210"/>
                        <a14:foregroundMark x1="52015" y1="33638" x2="52015" y2="33638"/>
                        <a14:backgroundMark x1="99634" y1="51188" x2="91941" y2="44973"/>
                        <a14:backgroundMark x1="91941" y1="44973" x2="82418" y2="40768"/>
                        <a14:backgroundMark x1="82418" y1="40768" x2="75275" y2="34186"/>
                        <a14:backgroundMark x1="75275" y1="34186" x2="67399" y2="38940"/>
                        <a14:backgroundMark x1="67399" y1="38940" x2="63919" y2="30165"/>
                        <a14:backgroundMark x1="63919" y1="30165" x2="63004" y2="19744"/>
                        <a14:backgroundMark x1="63004" y1="19744" x2="70879" y2="13528"/>
                        <a14:backgroundMark x1="70879" y1="13528" x2="91941" y2="16271"/>
                        <a14:backgroundMark x1="91941" y1="16271" x2="98901" y2="38208"/>
                        <a14:backgroundMark x1="98901" y1="38208" x2="99267" y2="53016"/>
                        <a14:backgroundMark x1="99267" y1="53016" x2="99634" y2="54479"/>
                        <a14:backgroundMark x1="92857" y1="50640" x2="97070" y2="59598"/>
                        <a14:backgroundMark x1="97070" y1="59598" x2="87546" y2="60512"/>
                        <a14:backgroundMark x1="87546" y1="60512" x2="82234" y2="69104"/>
                        <a14:backgroundMark x1="82234" y1="69104" x2="63919" y2="62706"/>
                        <a14:backgroundMark x1="63919" y1="62706" x2="57143" y2="69287"/>
                        <a14:backgroundMark x1="57143" y1="69287" x2="62454" y2="87934"/>
                        <a14:backgroundMark x1="62454" y1="87934" x2="87912" y2="89945"/>
                        <a14:backgroundMark x1="87912" y1="89945" x2="99084" y2="89762"/>
                        <a14:backgroundMark x1="99084" y1="89762" x2="99084" y2="56673"/>
                        <a14:backgroundMark x1="99084" y1="56673" x2="93773" y2="51371"/>
                        <a14:backgroundMark x1="35531" y1="65448" x2="42674" y2="72212"/>
                        <a14:backgroundMark x1="42674" y1="72212" x2="39194" y2="91408"/>
                        <a14:backgroundMark x1="39194" y1="91408" x2="33150" y2="79159"/>
                        <a14:backgroundMark x1="33150" y1="79159" x2="33700" y2="68007"/>
                        <a14:backgroundMark x1="33700" y1="68007" x2="36447" y2="66728"/>
                        <a14:backgroundMark x1="52015" y1="94698" x2="50366" y2="74223"/>
                        <a14:backgroundMark x1="50366" y1="74223" x2="51648" y2="85375"/>
                        <a14:backgroundMark x1="51648" y1="85375" x2="56593" y2="93784"/>
                        <a14:backgroundMark x1="56593" y1="93784" x2="56044" y2="94150"/>
                        <a14:backgroundMark x1="63370" y1="89945" x2="59524" y2="71846"/>
                        <a14:backgroundMark x1="59524" y1="71846" x2="67216" y2="64717"/>
                        <a14:backgroundMark x1="67216" y1="64717" x2="77289" y2="68190"/>
                        <a14:backgroundMark x1="77289" y1="68190" x2="86813" y2="66910"/>
                        <a14:backgroundMark x1="86813" y1="66910" x2="95055" y2="61060"/>
                        <a14:backgroundMark x1="95055" y1="61060" x2="99451" y2="71481"/>
                        <a14:backgroundMark x1="99451" y1="71481" x2="97619" y2="83547"/>
                        <a14:backgroundMark x1="97619" y1="83547" x2="91941" y2="92139"/>
                        <a14:backgroundMark x1="91941" y1="92139" x2="71795" y2="91408"/>
                        <a14:backgroundMark x1="71795" y1="91408" x2="63919" y2="86472"/>
                        <a14:backgroundMark x1="63919" y1="86472" x2="63919" y2="85923"/>
                        <a14:backgroundMark x1="63370" y1="72212" x2="82051" y2="81353"/>
                        <a14:backgroundMark x1="67766" y1="69835" x2="78205" y2="75686"/>
                        <a14:backgroundMark x1="78205" y1="75686" x2="89377" y2="77879"/>
                        <a14:backgroundMark x1="89377" y1="77879" x2="89744" y2="77697"/>
                        <a14:backgroundMark x1="93407" y1="65265" x2="88278" y2="77879"/>
                        <a14:backgroundMark x1="86630" y1="66179" x2="86081" y2="72943"/>
                        <a14:backgroundMark x1="28205" y1="30896" x2="36264" y2="27788"/>
                        <a14:backgroundMark x1="36264" y1="27788" x2="40293" y2="20658"/>
                        <a14:backgroundMark x1="40293" y1="20658" x2="37912" y2="11517"/>
                        <a14:backgroundMark x1="37912" y1="11517" x2="25458" y2="5302"/>
                        <a14:backgroundMark x1="35531" y1="15722" x2="28938" y2="25229"/>
                        <a14:backgroundMark x1="28938" y1="25229" x2="34982" y2="19561"/>
                        <a14:backgroundMark x1="34982" y1="19561" x2="31136" y2="27422"/>
                        <a14:backgroundMark x1="31136" y1="27422" x2="32967" y2="19013"/>
                        <a14:backgroundMark x1="32967" y1="19013" x2="26190" y2="24132"/>
                        <a14:backgroundMark x1="26190" y1="24132" x2="34432" y2="22669"/>
                        <a14:backgroundMark x1="34432" y1="22669" x2="34615" y2="2230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59153" y="-312325"/>
            <a:ext cx="5852453" cy="5863172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48447A-7B88-4F44-82A7-C8A5AC377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621" y="2766218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rgbClr val="E26C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ЗАДАНИЕ</a:t>
            </a:r>
          </a:p>
        </p:txBody>
      </p:sp>
    </p:spTree>
    <p:extLst>
      <p:ext uri="{BB962C8B-B14F-4D97-AF65-F5344CB8AC3E}">
        <p14:creationId xmlns:p14="http://schemas.microsoft.com/office/powerpoint/2010/main" val="46233686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20B87-603E-4708-87CC-4EC7EDB60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ОСТАВЬТЕ ОБРАТНУЮ СВЯЗЬ</a:t>
            </a:r>
            <a:endParaRPr lang="ru-RU" dirty="0">
              <a:solidFill>
                <a:srgbClr val="E26C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EA0BFBA-E3C4-49D6-A9A5-F571D6000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7795" y="1951514"/>
            <a:ext cx="8656409" cy="3272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E26C22"/>
              </a:buClr>
              <a:buFont typeface="Arial" panose="020B0604020202020204" pitchFamily="34" charset="0"/>
              <a:buChar char="•"/>
            </a:pPr>
            <a:r>
              <a:rPr lang="ru-RU" altLang="ru-RU" b="1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Это был первы запуск курса, помогите сделать лучше и интересней.</a:t>
            </a:r>
            <a:br>
              <a:rPr lang="ru-RU" altLang="ru-RU" b="1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altLang="ru-RU" b="1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Заполните форму обратной связи:</a:t>
            </a:r>
            <a:br>
              <a:rPr lang="ru-RU" altLang="ru-RU" b="1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ru-RU" altLang="ru-RU" b="1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ru-RU" sz="3600" b="1" u="sng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https://forms.gle/tjVHYVzB258bAj9n6</a:t>
            </a:r>
            <a:br>
              <a:rPr lang="en-US" altLang="ru-RU" b="1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ru-RU" b="1" dirty="0">
              <a:solidFill>
                <a:srgbClr val="1A4E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E26C22"/>
              </a:buClr>
              <a:buFont typeface="Arial" panose="020B0604020202020204" pitchFamily="34" charset="0"/>
              <a:buChar char="•"/>
            </a:pPr>
            <a:endParaRPr lang="ru-RU" altLang="ru-RU" b="1" dirty="0">
              <a:solidFill>
                <a:srgbClr val="1A4E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E26C22"/>
              </a:buClr>
            </a:pPr>
            <a:endParaRPr lang="ru-RU" altLang="ru-RU" b="1" dirty="0">
              <a:solidFill>
                <a:srgbClr val="1A4E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273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20B87-603E-4708-87CC-4EC7ED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НАЧНЕМ С ДАННЫХ</a:t>
            </a:r>
            <a:endParaRPr lang="ru-RU" dirty="0">
              <a:solidFill>
                <a:srgbClr val="E26C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635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20B87-603E-4708-87CC-4EC7ED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QUALITY</a:t>
            </a:r>
            <a:endParaRPr lang="ru-RU" dirty="0">
              <a:solidFill>
                <a:srgbClr val="E26C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4591C2F6-4F22-4A2E-83A2-770D46E3340B}"/>
              </a:ext>
            </a:extLst>
          </p:cNvPr>
          <p:cNvCxnSpPr/>
          <p:nvPr/>
        </p:nvCxnSpPr>
        <p:spPr>
          <a:xfrm>
            <a:off x="5540991" y="1801504"/>
            <a:ext cx="0" cy="397149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7192FCA8-0028-4FFD-9B03-9C9E39ECC93C}"/>
              </a:ext>
            </a:extLst>
          </p:cNvPr>
          <p:cNvSpPr txBox="1">
            <a:spLocks/>
          </p:cNvSpPr>
          <p:nvPr/>
        </p:nvSpPr>
        <p:spPr>
          <a:xfrm>
            <a:off x="1291988" y="1801504"/>
            <a:ext cx="26518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</a:t>
            </a:r>
            <a:r>
              <a:rPr lang="ru-RU" sz="2400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сравнение</a:t>
            </a:r>
            <a:endParaRPr lang="ru-RU" sz="2400" dirty="0">
              <a:solidFill>
                <a:srgbClr val="E26C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322D61AF-8051-4C55-9A0F-1E4EE6887662}"/>
              </a:ext>
            </a:extLst>
          </p:cNvPr>
          <p:cNvSpPr txBox="1">
            <a:spLocks/>
          </p:cNvSpPr>
          <p:nvPr/>
        </p:nvSpPr>
        <p:spPr>
          <a:xfrm>
            <a:off x="6025931" y="3730935"/>
            <a:ext cx="26518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Factors</a:t>
            </a:r>
            <a:br>
              <a:rPr lang="en-US" sz="2000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 / mean</a:t>
            </a:r>
            <a:endParaRPr lang="ru-RU" sz="2000" dirty="0">
              <a:solidFill>
                <a:srgbClr val="E26C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5DEF6A49-11A1-4AF6-8447-77C11A532A51}"/>
              </a:ext>
            </a:extLst>
          </p:cNvPr>
          <p:cNvSpPr txBox="1">
            <a:spLocks/>
          </p:cNvSpPr>
          <p:nvPr/>
        </p:nvSpPr>
        <p:spPr>
          <a:xfrm>
            <a:off x="9258974" y="3787253"/>
            <a:ext cx="26518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Factors</a:t>
            </a:r>
            <a:br>
              <a:rPr lang="en-US" sz="2000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avg</a:t>
            </a:r>
            <a:endParaRPr lang="ru-RU" sz="2000" dirty="0">
              <a:solidFill>
                <a:srgbClr val="E26C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95656234-B5C2-4AFE-B629-2B415EE71CA1}"/>
              </a:ext>
            </a:extLst>
          </p:cNvPr>
          <p:cNvSpPr txBox="1">
            <a:spLocks/>
          </p:cNvSpPr>
          <p:nvPr/>
        </p:nvSpPr>
        <p:spPr>
          <a:xfrm>
            <a:off x="7351870" y="1801503"/>
            <a:ext cx="32330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400" dirty="0">
                <a:solidFill>
                  <a:srgbClr val="1A4E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Ключевые факторы сравнение</a:t>
            </a:r>
            <a:endParaRPr lang="ru-RU" sz="2400" dirty="0">
              <a:solidFill>
                <a:srgbClr val="E26C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F3C6FCEC-A56E-44FA-9DCF-24226863DEF0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 flipH="1">
            <a:off x="7351870" y="3127066"/>
            <a:ext cx="1616522" cy="603869"/>
          </a:xfrm>
          <a:prstGeom prst="straightConnector1">
            <a:avLst/>
          </a:prstGeom>
          <a:ln w="9525">
            <a:solidFill>
              <a:srgbClr val="E26C2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44926D0D-6EEE-4010-AEB9-A16B94CC1ED9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>
            <a:off x="8968392" y="3127066"/>
            <a:ext cx="1616521" cy="660187"/>
          </a:xfrm>
          <a:prstGeom prst="straightConnector1">
            <a:avLst/>
          </a:prstGeom>
          <a:ln w="9525">
            <a:solidFill>
              <a:srgbClr val="E26C2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Mean standardized Brier scores for superforecasters (Supers) and the... |  Download Scientific Diagram">
            <a:extLst>
              <a:ext uri="{FF2B5EF4-FFF2-40B4-BE49-F238E27FC236}">
                <a16:creationId xmlns:a16="http://schemas.microsoft.com/office/drawing/2014/main" id="{454BE142-7179-4804-861F-B46EA626D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272" y="4287817"/>
            <a:ext cx="2550428" cy="2205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PLOS ONE: CRISPRpred: A flexible and efficient tool for sgRNAs on-target  activity prediction in CRISPR/Cas9 systems">
            <a:extLst>
              <a:ext uri="{FF2B5EF4-FFF2-40B4-BE49-F238E27FC236}">
                <a16:creationId xmlns:a16="http://schemas.microsoft.com/office/drawing/2014/main" id="{2A1AC6D2-8B44-48BB-BE5F-2551B7063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92" y="3240303"/>
            <a:ext cx="2932040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B545DB50-A7FC-49CB-8CCD-D673860023E2}"/>
              </a:ext>
            </a:extLst>
          </p:cNvPr>
          <p:cNvCxnSpPr>
            <a:cxnSpLocks/>
            <a:stCxn id="13" idx="2"/>
            <a:endCxn id="4098" idx="0"/>
          </p:cNvCxnSpPr>
          <p:nvPr/>
        </p:nvCxnSpPr>
        <p:spPr>
          <a:xfrm flipH="1">
            <a:off x="1703512" y="3127067"/>
            <a:ext cx="914415" cy="113236"/>
          </a:xfrm>
          <a:prstGeom prst="straightConnector1">
            <a:avLst/>
          </a:prstGeom>
          <a:ln w="9525">
            <a:solidFill>
              <a:srgbClr val="E26C2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9DBB9C6B-247D-4CD6-BF10-1092EA03AF67}"/>
              </a:ext>
            </a:extLst>
          </p:cNvPr>
          <p:cNvCxnSpPr>
            <a:cxnSpLocks/>
            <a:endCxn id="2050" idx="0"/>
          </p:cNvCxnSpPr>
          <p:nvPr/>
        </p:nvCxnSpPr>
        <p:spPr>
          <a:xfrm>
            <a:off x="3157423" y="3127066"/>
            <a:ext cx="963063" cy="1160751"/>
          </a:xfrm>
          <a:prstGeom prst="straightConnector1">
            <a:avLst/>
          </a:prstGeom>
          <a:ln w="9525">
            <a:solidFill>
              <a:srgbClr val="E26C2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2355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3967</TotalTime>
  <Words>647</Words>
  <Application>Microsoft Office PowerPoint</Application>
  <PresentationFormat>Широкоэкранный</PresentationFormat>
  <Paragraphs>259</Paragraphs>
  <Slides>73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73</vt:i4>
      </vt:variant>
    </vt:vector>
  </HeadingPairs>
  <TitlesOfParts>
    <vt:vector size="77" baseType="lpstr">
      <vt:lpstr>Arial</vt:lpstr>
      <vt:lpstr>Calibri</vt:lpstr>
      <vt:lpstr>Calibri Light</vt:lpstr>
      <vt:lpstr>Тема Office</vt:lpstr>
      <vt:lpstr>QUALITY MONITORING</vt:lpstr>
      <vt:lpstr>НА СЕГОДНЯ</vt:lpstr>
      <vt:lpstr>НА СЕГОДНЯ</vt:lpstr>
      <vt:lpstr>НА СЕГОДНЯ</vt:lpstr>
      <vt:lpstr>MODEL / DATA QUALITY</vt:lpstr>
      <vt:lpstr>ЗАЧЕМ?</vt:lpstr>
      <vt:lpstr>???</vt:lpstr>
      <vt:lpstr>НАЧНЕМ С ДАННЫХ</vt:lpstr>
      <vt:lpstr>MODEL QUALITY</vt:lpstr>
      <vt:lpstr>MQ - ЧУВСТВИТЕЛЬНОСТЬ</vt:lpstr>
      <vt:lpstr>MQ - ЧУВСТВИТЕЛЬНОСТЬ</vt:lpstr>
      <vt:lpstr>MQ - ЧУВСТВИТЕЛЬНОСТЬ</vt:lpstr>
      <vt:lpstr>MODEL QUALITY - ПРИМЕР</vt:lpstr>
      <vt:lpstr>MODEL QUALITY - ДОПОЛНЕНИЕ</vt:lpstr>
      <vt:lpstr>MODEL QUALITY - ДОПОЛНЕНИЕ</vt:lpstr>
      <vt:lpstr>MODEL QUALITY - ДОПОЛНЕНИЕ</vt:lpstr>
      <vt:lpstr>MODEL QUALITY - ДОПОЛНЕНИЕ</vt:lpstr>
      <vt:lpstr>MODEL QUALITY - ДОПОЛНЕНИЕ</vt:lpstr>
      <vt:lpstr>MODEL QUALITY - ДОПОЛНЕНИЕ</vt:lpstr>
      <vt:lpstr>MODEL QUALITY - ДОПОЛНЕНИЕ</vt:lpstr>
      <vt:lpstr>MODEL QUALITY - ДОПОЛНЕНИЕ</vt:lpstr>
      <vt:lpstr>MODEL QUALITY - ДОПОЛНЕНИЕ</vt:lpstr>
      <vt:lpstr>MQ – БОЛЬШЕ ДЛЯ РЕГРЕССИИ</vt:lpstr>
      <vt:lpstr>G/B DEPLOY</vt:lpstr>
      <vt:lpstr>СИНЕ-ЗЕЛЕНЫЙ ДЕПЛОЙ</vt:lpstr>
      <vt:lpstr>СИНЕ-ЗЕЛЕНЫЙ ДЕПЛОЙ</vt:lpstr>
      <vt:lpstr>СИНЕ-ЗЕЛЕНЫЙ ДЕПЛОЙ</vt:lpstr>
      <vt:lpstr>СИНЕ-ЗЕЛЕНЫЙ ДЕПЛОЙ</vt:lpstr>
      <vt:lpstr>СИНЕ-ЗЕЛЕНЫЙ ДЕПЛОЙ</vt:lpstr>
      <vt:lpstr>СИНЕ-ЗЕЛЕНЫЙ ДЕПЛОЙ</vt:lpstr>
      <vt:lpstr>СИНЕ-ЗЕЛЕНЫЙ ДЕПЛОЙ</vt:lpstr>
      <vt:lpstr>СИНЕ-ЗЕЛЕНЫЙ ДЕПЛОЙ</vt:lpstr>
      <vt:lpstr>СИНЕ-ЗЕЛЕНЫЙ ДЕПЛОЙ</vt:lpstr>
      <vt:lpstr>СИНЕ-ЗЕЛЕНЫЙ ДЕПЛОЙ</vt:lpstr>
      <vt:lpstr>СИНЕ-ЗЕЛЕНЫЙ ДЕПЛОЙ</vt:lpstr>
      <vt:lpstr>ГИПОТЕЗЫ – AB TЕСТЫ</vt:lpstr>
      <vt:lpstr>СИНЕ-ЗЕЛЕНЫЙ ДЕПЛОЙ</vt:lpstr>
      <vt:lpstr>СИНЕ-ЗЕЛЕНЫЙ ДЕПЛОЙ</vt:lpstr>
      <vt:lpstr>МЕТРИКИ – ЭТО ПРОКСИ НА БИЗНЕС</vt:lpstr>
      <vt:lpstr>MONITORING</vt:lpstr>
      <vt:lpstr>МОНИТОРИНГ</vt:lpstr>
      <vt:lpstr>МОНИТОРИНГ</vt:lpstr>
      <vt:lpstr>МОНИТОРИНГ</vt:lpstr>
      <vt:lpstr>МОНИТОРИНГ</vt:lpstr>
      <vt:lpstr>МОНИТОРИНГ</vt:lpstr>
      <vt:lpstr>МОНИТОРИНГ - №1</vt:lpstr>
      <vt:lpstr>МОНИТОРИНГ - №1</vt:lpstr>
      <vt:lpstr>МОНИТОРИНГ - №1</vt:lpstr>
      <vt:lpstr>МОНИТОРИНГ - №1</vt:lpstr>
      <vt:lpstr>МОНИТОРИНГ - №1</vt:lpstr>
      <vt:lpstr>МОНИТОРИНГ - №2</vt:lpstr>
      <vt:lpstr>МОНИТОРИНГ - №2</vt:lpstr>
      <vt:lpstr>МОНИТОРИНГ - №2</vt:lpstr>
      <vt:lpstr>МОНИТОРИНГ - №2</vt:lpstr>
      <vt:lpstr>МОНИТОРИНГ - МЕТРИКИ</vt:lpstr>
      <vt:lpstr>МОНИТОРИНГ - МЕТРИКИ</vt:lpstr>
      <vt:lpstr>МОНИТОРИНГ - МЕТРИКИ</vt:lpstr>
      <vt:lpstr>МОНИТОРИНГ - МЕТРИКИ</vt:lpstr>
      <vt:lpstr>МОНИТОРИНГ - МЕТРИКИ</vt:lpstr>
      <vt:lpstr>МОНИТОРИНГ - МЕТРИКИ</vt:lpstr>
      <vt:lpstr>МОНИТОРИНГ - МЕТРИКИ</vt:lpstr>
      <vt:lpstr>МОНИТОРИНГ - МЕТРИКИ</vt:lpstr>
      <vt:lpstr>МОНИТОРИНГ - МЕТРИКИ</vt:lpstr>
      <vt:lpstr>МОНИТОРИНГ - МЕТРИКИ</vt:lpstr>
      <vt:lpstr>МОНИТОРИНГ - AUC </vt:lpstr>
      <vt:lpstr>МОНИТОРИНГ - AUC </vt:lpstr>
      <vt:lpstr>МОНИТОРИНГ - MMWA </vt:lpstr>
      <vt:lpstr>МОНИТОРИНГ - MMWA </vt:lpstr>
      <vt:lpstr>STREAMLIT</vt:lpstr>
      <vt:lpstr>Презентация PowerPoint</vt:lpstr>
      <vt:lpstr>ЭТО БЫЛО ОТЛИЧНОЕ ПУТЕШЕСТВИЕ! </vt:lpstr>
      <vt:lpstr>ЗАДАНИЕ</vt:lpstr>
      <vt:lpstr>ОСТАВЬТЕ ОБРАТНУЮ СВЯЗЬ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NameArtem</dc:creator>
  <cp:lastModifiedBy>NameArtem</cp:lastModifiedBy>
  <cp:revision>168</cp:revision>
  <dcterms:created xsi:type="dcterms:W3CDTF">2020-11-09T11:20:51Z</dcterms:created>
  <dcterms:modified xsi:type="dcterms:W3CDTF">2020-12-28T17:32:54Z</dcterms:modified>
</cp:coreProperties>
</file>