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79" r:id="rId2"/>
    <p:sldId id="291" r:id="rId3"/>
    <p:sldId id="307" r:id="rId4"/>
    <p:sldId id="308" r:id="rId5"/>
    <p:sldId id="30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73"/>
    <p:restoredTop sz="95329"/>
  </p:normalViewPr>
  <p:slideViewPr>
    <p:cSldViewPr snapToGrid="0" snapToObjects="1">
      <p:cViewPr varScale="1">
        <p:scale>
          <a:sx n="95" d="100"/>
          <a:sy n="95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0F7E3-A6AE-CD47-BCC7-EA942C0E6B7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B985-A6B3-1945-A3AB-08989B4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4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94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88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2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91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7400" y="2009529"/>
            <a:ext cx="11479328" cy="915811"/>
          </a:xfrm>
        </p:spPr>
        <p:txBody>
          <a:bodyPr lIns="0" tIns="0"/>
          <a:lstStyle>
            <a:lvl1pPr>
              <a:defRPr b="0"/>
            </a:lvl1pPr>
          </a:lstStyle>
          <a:p>
            <a:r>
              <a:rPr lang="en-US" dirty="0"/>
              <a:t>Sub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400" y="3087449"/>
            <a:ext cx="3922184" cy="106660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67" b="0" baseline="0">
                <a:solidFill>
                  <a:srgbClr val="E6E7E8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Month Day, Year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54603" t="1547" b="-1"/>
          <a:stretch/>
        </p:blipFill>
        <p:spPr>
          <a:xfrm>
            <a:off x="1267969" y="4470400"/>
            <a:ext cx="1432828" cy="778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1" y="4741334"/>
            <a:ext cx="732875" cy="4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31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7400" y="2165936"/>
            <a:ext cx="11479328" cy="915811"/>
          </a:xfrm>
        </p:spPr>
        <p:txBody>
          <a:bodyPr lIns="0" tIns="0"/>
          <a:lstStyle/>
          <a:p>
            <a:r>
              <a:rPr lang="en-US" dirty="0"/>
              <a:t>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400" y="3243856"/>
            <a:ext cx="3922184" cy="32421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67" b="0">
                <a:solidFill>
                  <a:srgbClr val="FAA634"/>
                </a:solidFill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61" y="6206405"/>
            <a:ext cx="846667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00" y="1068969"/>
            <a:ext cx="11479328" cy="4744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61" y="6206405"/>
            <a:ext cx="846667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7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399" y="1327782"/>
            <a:ext cx="5616276" cy="44751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27782"/>
            <a:ext cx="5639128" cy="4475141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1283" y="1327782"/>
            <a:ext cx="0" cy="4475141"/>
          </a:xfrm>
          <a:prstGeom prst="line">
            <a:avLst/>
          </a:prstGeom>
          <a:ln w="9525" cmpd="sng">
            <a:solidFill>
              <a:srgbClr val="8D8C8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61" y="6206405"/>
            <a:ext cx="846667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6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400" y="1836413"/>
            <a:ext cx="3701637" cy="3966509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254756" y="1836413"/>
            <a:ext cx="3701637" cy="3966509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8135091" y="1836413"/>
            <a:ext cx="3701637" cy="3966509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41417" y="1327782"/>
            <a:ext cx="0" cy="4475141"/>
          </a:xfrm>
          <a:prstGeom prst="line">
            <a:avLst/>
          </a:prstGeom>
          <a:ln w="9525" cmpd="sng">
            <a:solidFill>
              <a:srgbClr val="8D8C8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048745" y="1343970"/>
            <a:ext cx="0" cy="4475141"/>
          </a:xfrm>
          <a:prstGeom prst="line">
            <a:avLst/>
          </a:prstGeom>
          <a:ln w="9525" cmpd="sng">
            <a:solidFill>
              <a:srgbClr val="8D8C8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57400" y="1327152"/>
            <a:ext cx="3701637" cy="385233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E6E7E8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254756" y="1327152"/>
            <a:ext cx="3701637" cy="385233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E6E7E8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35091" y="1327152"/>
            <a:ext cx="3701637" cy="385233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E6E7E8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61" y="6206405"/>
            <a:ext cx="846667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9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61" y="6206405"/>
            <a:ext cx="846667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- Tex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233333" y="1352550"/>
            <a:ext cx="7603395" cy="48657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57400" y="1352551"/>
            <a:ext cx="3696016" cy="64182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7719" y="2116666"/>
            <a:ext cx="3695699" cy="4101628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61" y="6206405"/>
            <a:ext cx="846667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54603" t="1547" b="-1"/>
          <a:stretch/>
        </p:blipFill>
        <p:spPr>
          <a:xfrm>
            <a:off x="5683566" y="1396079"/>
            <a:ext cx="1432828" cy="778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99" y="1667012"/>
            <a:ext cx="732875" cy="4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487" y="463296"/>
            <a:ext cx="11265408" cy="626440"/>
          </a:xfrm>
        </p:spPr>
        <p:txBody>
          <a:bodyPr lIns="91440" tIns="45720" rIns="91440" bIns="45720"/>
          <a:lstStyle>
            <a:lvl1pPr>
              <a:defRPr b="0" i="0" spc="4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75487" y="1304261"/>
            <a:ext cx="11265407" cy="4309729"/>
          </a:xfrm>
        </p:spPr>
        <p:txBody>
          <a:bodyPr/>
          <a:lstStyle>
            <a:lvl1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46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400" y="153157"/>
            <a:ext cx="11479328" cy="915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400" y="1310338"/>
            <a:ext cx="11479328" cy="47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60508" y="6478270"/>
            <a:ext cx="4062331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solidFill>
                  <a:schemeClr val="bg1"/>
                </a:solidFill>
              </a:rPr>
              <a:t>© </a:t>
            </a:r>
            <a:r>
              <a:rPr lang="is-IS" sz="1067" dirty="0">
                <a:solidFill>
                  <a:schemeClr val="bg1"/>
                </a:solidFill>
              </a:rPr>
              <a:t>2018</a:t>
            </a:r>
            <a:r>
              <a:rPr lang="en-US" sz="1067" dirty="0">
                <a:solidFill>
                  <a:schemeClr val="bg1"/>
                </a:solidFill>
              </a:rPr>
              <a:t>, Amazon Web Services, Inc. or its Affiliates. All rights reserved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6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1" r:id="rId9"/>
  </p:sldLayoutIdLst>
  <p:txStyles>
    <p:titleStyle>
      <a:lvl1pPr algn="l" defTabSz="609585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133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1867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600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b-week/D04S07_Lab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b-week/D04S07_Lab.x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b-week/D04S07_Lab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activate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Design for Microservices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7400" y="3087449"/>
            <a:ext cx="11375254" cy="1066604"/>
          </a:xfrm>
        </p:spPr>
        <p:txBody>
          <a:bodyPr>
            <a:normAutofit/>
          </a:bodyPr>
          <a:lstStyle/>
          <a:p>
            <a:r>
              <a:rPr lang="en-US" sz="2400" dirty="0"/>
              <a:t>Bill Baldwin</a:t>
            </a:r>
          </a:p>
          <a:p>
            <a:r>
              <a:rPr lang="en-US" sz="2400" dirty="0"/>
              <a:t>bbaldwin@amazon.com</a:t>
            </a:r>
          </a:p>
        </p:txBody>
      </p:sp>
    </p:spTree>
    <p:extLst>
      <p:ext uri="{BB962C8B-B14F-4D97-AF65-F5344CB8AC3E}">
        <p14:creationId xmlns:p14="http://schemas.microsoft.com/office/powerpoint/2010/main" val="247757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5"/>
          <p:cNvSpPr>
            <a:spLocks noGrp="1"/>
          </p:cNvSpPr>
          <p:nvPr>
            <p:ph type="title"/>
          </p:nvPr>
        </p:nvSpPr>
        <p:spPr>
          <a:xfrm>
            <a:off x="475486" y="463296"/>
            <a:ext cx="11716513" cy="626440"/>
          </a:xfrm>
        </p:spPr>
        <p:txBody>
          <a:bodyPr>
            <a:normAutofit/>
          </a:bodyPr>
          <a:lstStyle/>
          <a:p>
            <a:r>
              <a:rPr lang="en-US" dirty="0"/>
              <a:t>Lab Prep</a:t>
            </a:r>
            <a:endParaRPr lang="en-US" sz="21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E2B91-0732-9A4E-AE8E-DF20D213F62A}"/>
              </a:ext>
            </a:extLst>
          </p:cNvPr>
          <p:cNvSpPr txBox="1"/>
          <p:nvPr/>
        </p:nvSpPr>
        <p:spPr>
          <a:xfrm>
            <a:off x="785611" y="1519707"/>
            <a:ext cx="103566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https://s3.amazonaws.com/db-week/D04S07_Lab.xlsx</a:t>
            </a:r>
            <a:endParaRPr lang="en-US" sz="3600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Divide into groups of 6-8 people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Each group is a consulting company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You have been hired to to advise on Microservices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7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5"/>
          <p:cNvSpPr>
            <a:spLocks noGrp="1"/>
          </p:cNvSpPr>
          <p:nvPr>
            <p:ph type="title"/>
          </p:nvPr>
        </p:nvSpPr>
        <p:spPr>
          <a:xfrm>
            <a:off x="475486" y="463296"/>
            <a:ext cx="11716513" cy="626440"/>
          </a:xfrm>
        </p:spPr>
        <p:txBody>
          <a:bodyPr>
            <a:normAutofit/>
          </a:bodyPr>
          <a:lstStyle/>
          <a:p>
            <a:r>
              <a:rPr lang="en-US" dirty="0"/>
              <a:t>About the Customer</a:t>
            </a:r>
            <a:endParaRPr lang="en-US" sz="21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E2B91-0732-9A4E-AE8E-DF20D213F62A}"/>
              </a:ext>
            </a:extLst>
          </p:cNvPr>
          <p:cNvSpPr txBox="1"/>
          <p:nvPr/>
        </p:nvSpPr>
        <p:spPr>
          <a:xfrm>
            <a:off x="785611" y="1519707"/>
            <a:ext cx="103566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https://s3.amazonaws.com/db-week/D04S07_Lab.xlsx</a:t>
            </a:r>
            <a:endParaRPr lang="en-US" sz="3600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Customer is a successful bricks-and-mortar retailer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Old e-commerce system based on Oracle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They want replace it with something modern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They want something “Amazon-like”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5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5"/>
          <p:cNvSpPr>
            <a:spLocks noGrp="1"/>
          </p:cNvSpPr>
          <p:nvPr>
            <p:ph type="title"/>
          </p:nvPr>
        </p:nvSpPr>
        <p:spPr>
          <a:xfrm>
            <a:off x="475486" y="463296"/>
            <a:ext cx="11716513" cy="626440"/>
          </a:xfrm>
        </p:spPr>
        <p:txBody>
          <a:bodyPr>
            <a:normAutofit/>
          </a:bodyPr>
          <a:lstStyle/>
          <a:p>
            <a:r>
              <a:rPr lang="en-US" dirty="0"/>
              <a:t>About the Spreadsheet (ER diagram)</a:t>
            </a:r>
            <a:endParaRPr lang="en-US" sz="21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E2B91-0732-9A4E-AE8E-DF20D213F62A}"/>
              </a:ext>
            </a:extLst>
          </p:cNvPr>
          <p:cNvSpPr txBox="1"/>
          <p:nvPr/>
        </p:nvSpPr>
        <p:spPr>
          <a:xfrm>
            <a:off x="785611" y="1519707"/>
            <a:ext cx="1035661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https://s3.amazonaws.com/db-week/D04S07_Lab.xlsx</a:t>
            </a:r>
            <a:endParaRPr lang="en-US" sz="2400" u="sng" dirty="0"/>
          </a:p>
          <a:p>
            <a:r>
              <a:rPr lang="en-US" sz="2400" dirty="0">
                <a:solidFill>
                  <a:schemeClr val="bg1"/>
                </a:solidFill>
              </a:rPr>
              <a:t>“Channel Affiliate”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3rd party company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selling through the client’s e-commerce site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“Promotion”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Various sales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Buy-one-get-one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Other commercial promotions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needs a start and stop time.</a:t>
            </a:r>
          </a:p>
        </p:txBody>
      </p:sp>
    </p:spTree>
    <p:extLst>
      <p:ext uri="{BB962C8B-B14F-4D97-AF65-F5344CB8AC3E}">
        <p14:creationId xmlns:p14="http://schemas.microsoft.com/office/powerpoint/2010/main" val="29299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5"/>
          <p:cNvSpPr>
            <a:spLocks noGrp="1"/>
          </p:cNvSpPr>
          <p:nvPr>
            <p:ph type="title"/>
          </p:nvPr>
        </p:nvSpPr>
        <p:spPr>
          <a:xfrm>
            <a:off x="475486" y="463296"/>
            <a:ext cx="11716513" cy="626440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  <a:endParaRPr lang="en-US" sz="21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E2B91-0732-9A4E-AE8E-DF20D213F62A}"/>
              </a:ext>
            </a:extLst>
          </p:cNvPr>
          <p:cNvSpPr txBox="1"/>
          <p:nvPr/>
        </p:nvSpPr>
        <p:spPr>
          <a:xfrm>
            <a:off x="656822" y="1532585"/>
            <a:ext cx="10689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At the next customer meeting …</a:t>
            </a:r>
          </a:p>
          <a:p>
            <a:pPr algn="ctr"/>
            <a:endParaRPr lang="en-US" sz="3600" u="sng" dirty="0"/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“What will you ask the client?”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“What will you present, if anything?”</a:t>
            </a:r>
          </a:p>
        </p:txBody>
      </p:sp>
    </p:spTree>
    <p:extLst>
      <p:ext uri="{BB962C8B-B14F-4D97-AF65-F5344CB8AC3E}">
        <p14:creationId xmlns:p14="http://schemas.microsoft.com/office/powerpoint/2010/main" val="243711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41599" y="4215733"/>
            <a:ext cx="6913125" cy="38839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85"/>
            <a:r>
              <a:rPr lang="en-US" sz="1867" b="0" dirty="0" err="1">
                <a:solidFill>
                  <a:srgbClr val="FFFFFF"/>
                </a:solidFill>
                <a:hlinkClick r:id="rId2"/>
              </a:rPr>
              <a:t>aws.amazon.com</a:t>
            </a:r>
            <a:r>
              <a:rPr lang="en-US" sz="1867" b="0" dirty="0">
                <a:solidFill>
                  <a:srgbClr val="FFFFFF"/>
                </a:solidFill>
                <a:hlinkClick r:id="rId2"/>
              </a:rPr>
              <a:t>/activate</a:t>
            </a:r>
            <a:endParaRPr lang="en-US" sz="1867" b="0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41599" y="2904643"/>
            <a:ext cx="6913125" cy="100739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85"/>
            <a:r>
              <a:rPr lang="en-US" sz="3200" dirty="0">
                <a:solidFill>
                  <a:srgbClr val="FFFFFF"/>
                </a:solidFill>
              </a:rPr>
              <a:t>Everything and Anything Startups Need to Get Started on AWS</a:t>
            </a:r>
          </a:p>
        </p:txBody>
      </p:sp>
    </p:spTree>
    <p:extLst>
      <p:ext uri="{BB962C8B-B14F-4D97-AF65-F5344CB8AC3E}">
        <p14:creationId xmlns:p14="http://schemas.microsoft.com/office/powerpoint/2010/main" val="1887676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414042"/>
      </a:dk1>
      <a:lt1>
        <a:srgbClr val="FFFFFF"/>
      </a:lt1>
      <a:dk2>
        <a:srgbClr val="414042"/>
      </a:dk2>
      <a:lt2>
        <a:srgbClr val="EEECE1"/>
      </a:lt2>
      <a:accent1>
        <a:srgbClr val="FAA634"/>
      </a:accent1>
      <a:accent2>
        <a:srgbClr val="146EB4"/>
      </a:accent2>
      <a:accent3>
        <a:srgbClr val="A4D7F4"/>
      </a:accent3>
      <a:accent4>
        <a:srgbClr val="347F46"/>
      </a:accent4>
      <a:accent5>
        <a:srgbClr val="FCDD51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189</Words>
  <Application>Microsoft Macintosh PowerPoint</Application>
  <PresentationFormat>Widescreen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Amazon Ember Light</vt:lpstr>
      <vt:lpstr>Arial</vt:lpstr>
      <vt:lpstr>Calibri</vt:lpstr>
      <vt:lpstr>1_Office Theme</vt:lpstr>
      <vt:lpstr>Data Design for Microservices</vt:lpstr>
      <vt:lpstr>Lab Prep</vt:lpstr>
      <vt:lpstr>About the Customer</vt:lpstr>
      <vt:lpstr>About the Spreadsheet (ER diagram)</vt:lpstr>
      <vt:lpstr>Deliverables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Non-Relational Revolution</dc:title>
  <dc:creator>Darin Briskman</dc:creator>
  <cp:lastModifiedBy>William Baldwin</cp:lastModifiedBy>
  <cp:revision>11</cp:revision>
  <dcterms:created xsi:type="dcterms:W3CDTF">2018-04-09T21:13:18Z</dcterms:created>
  <dcterms:modified xsi:type="dcterms:W3CDTF">2018-08-31T14:39:31Z</dcterms:modified>
</cp:coreProperties>
</file>