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1"/>
  </p:notesMasterIdLst>
  <p:handoutMasterIdLst>
    <p:handoutMasterId r:id="rId22"/>
  </p:handoutMasterIdLst>
  <p:sldIdLst>
    <p:sldId id="257" r:id="rId5"/>
    <p:sldId id="389" r:id="rId6"/>
    <p:sldId id="392" r:id="rId7"/>
    <p:sldId id="317" r:id="rId8"/>
    <p:sldId id="393" r:id="rId9"/>
    <p:sldId id="394" r:id="rId10"/>
    <p:sldId id="395" r:id="rId11"/>
    <p:sldId id="396" r:id="rId12"/>
    <p:sldId id="400" r:id="rId13"/>
    <p:sldId id="399" r:id="rId14"/>
    <p:sldId id="397" r:id="rId15"/>
    <p:sldId id="398" r:id="rId16"/>
    <p:sldId id="401" r:id="rId17"/>
    <p:sldId id="402" r:id="rId18"/>
    <p:sldId id="391"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3725" autoAdjust="0"/>
  </p:normalViewPr>
  <p:slideViewPr>
    <p:cSldViewPr snapToGrid="0">
      <p:cViewPr varScale="1">
        <p:scale>
          <a:sx n="114" d="100"/>
          <a:sy n="114" d="100"/>
        </p:scale>
        <p:origin x="414" y="10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1/27/2023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462974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666094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121228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VE" noProof="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VE" noProof="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VE" noProof="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s-VE" noProof="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s-VE" noProof="0"/>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s-VE" noProof="0"/>
              <a:t>Click to edit Master text styles</a:t>
            </a:r>
          </a:p>
          <a:p>
            <a:pPr lvl="1"/>
            <a:r>
              <a:rPr lang="es-VE" noProof="0"/>
              <a:t>Second level</a:t>
            </a:r>
          </a:p>
          <a:p>
            <a:pPr lvl="2"/>
            <a:r>
              <a:rPr lang="es-VE" noProof="0"/>
              <a:t>Third level</a:t>
            </a:r>
          </a:p>
          <a:p>
            <a:pPr lvl="3"/>
            <a:r>
              <a:rPr lang="es-VE" noProof="0"/>
              <a:t>Fourth level</a:t>
            </a:r>
          </a:p>
          <a:p>
            <a:pPr lvl="4"/>
            <a:r>
              <a:rPr lang="es-VE" noProof="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lvl1pPr>
              <a:defRPr/>
            </a:lvl1pPr>
          </a:lstStyle>
          <a:p>
            <a:r>
              <a:rPr lang="es-VE" noProof="0"/>
              <a:t>5/31/2022</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lvl1pPr algn="ctr">
              <a:defRPr/>
            </a:lvl1pPr>
          </a:lstStyle>
          <a:p>
            <a:r>
              <a:rPr lang="es-VE"/>
              <a:t>Introduccion al Lenguaje C</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s-VE" noProof="0" smtClean="0"/>
              <a:t>‹#›</a:t>
            </a:fld>
            <a:endParaRPr lang="es-VE" noProof="0"/>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scm.com/downloads/" TargetMode="External"/><Relationship Id="rId2" Type="http://schemas.openxmlformats.org/officeDocument/2006/relationships/hyperlink" Target="https://git-scm.com/" TargetMode="External"/><Relationship Id="rId1" Type="http://schemas.openxmlformats.org/officeDocument/2006/relationships/slideLayout" Target="../slideLayouts/slideLayout6.xml"/><Relationship Id="rId6" Type="http://schemas.openxmlformats.org/officeDocument/2006/relationships/image" Target="../media/image10.jpg"/><Relationship Id="rId5" Type="http://schemas.openxmlformats.org/officeDocument/2006/relationships/hyperlink" Target="https://github.com/signup/" TargetMode="External"/><Relationship Id="rId4" Type="http://schemas.openxmlformats.org/officeDocument/2006/relationships/hyperlink" Target="https://github.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visualstudio/releases/2017/vs2017-system-requirements-vs" TargetMode="External"/><Relationship Id="rId7" Type="http://schemas.openxmlformats.org/officeDocument/2006/relationships/image" Target="../media/image10.jpg"/><Relationship Id="rId2" Type="http://schemas.openxmlformats.org/officeDocument/2006/relationships/hyperlink" Target="https://docs.microsoft.com/en-us/visualstudio/releases/2022/system-requirements" TargetMode="External"/><Relationship Id="rId1" Type="http://schemas.openxmlformats.org/officeDocument/2006/relationships/slideLayout" Target="../slideLayouts/slideLayout6.xml"/><Relationship Id="rId6" Type="http://schemas.openxmlformats.org/officeDocument/2006/relationships/hyperlink" Target="https://www.freecodecamp.org/news/how-to-install-c-and-cpp-compiler-on-windows/" TargetMode="External"/><Relationship Id="rId5" Type="http://schemas.openxmlformats.org/officeDocument/2006/relationships/hyperlink" Target="https://sourceforge.net/projects/mingw/" TargetMode="External"/><Relationship Id="rId4" Type="http://schemas.openxmlformats.org/officeDocument/2006/relationships/hyperlink" Target="https://gcc.gnu.org/"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visualstudio/releases/2022/system-requirements" TargetMode="External"/><Relationship Id="rId2" Type="http://schemas.openxmlformats.org/officeDocument/2006/relationships/hyperlink" Target="https://en.wikipedia.org/wiki/Turbo_Pascal" TargetMode="External"/><Relationship Id="rId1" Type="http://schemas.openxmlformats.org/officeDocument/2006/relationships/slideLayout" Target="../slideLayouts/slideLayout6.xml"/><Relationship Id="rId5" Type="http://schemas.openxmlformats.org/officeDocument/2006/relationships/image" Target="../media/image10.jpg"/><Relationship Id="rId4" Type="http://schemas.openxmlformats.org/officeDocument/2006/relationships/hyperlink" Target="https://docs.microsoft.com/en-us/visualstudio/releases/2017/vs2017-system-requirements-v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nodejs.org/"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hyperlink" Target="https://www.sublimetext.com/" TargetMode="External"/><Relationship Id="rId7" Type="http://schemas.openxmlformats.org/officeDocument/2006/relationships/hyperlink" Target="https://www.softwaretestinghelp.com/best-code-editor/" TargetMode="External"/><Relationship Id="rId2" Type="http://schemas.openxmlformats.org/officeDocument/2006/relationships/hyperlink" Target="https://code.visualstudio.com/Download" TargetMode="External"/><Relationship Id="rId1" Type="http://schemas.openxmlformats.org/officeDocument/2006/relationships/slideLayout" Target="../slideLayouts/slideLayout6.xml"/><Relationship Id="rId6" Type="http://schemas.openxmlformats.org/officeDocument/2006/relationships/hyperlink" Target="https://www.guru99.com/best-free-code-editors-windows-mac.html" TargetMode="External"/><Relationship Id="rId5" Type="http://schemas.openxmlformats.org/officeDocument/2006/relationships/hyperlink" Target="https://www.creativebloq.com/advice/best-code-editors" TargetMode="External"/><Relationship Id="rId4" Type="http://schemas.openxmlformats.org/officeDocument/2006/relationships/hyperlink" Target="https://atom.io/"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pPr algn="ctr"/>
            <a:r>
              <a:rPr lang="es-VE" dirty="0"/>
              <a:t>Herramientas de Programación</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800212"/>
            <a:ext cx="3565524" cy="1887523"/>
          </a:xfrm>
        </p:spPr>
        <p:txBody>
          <a:bodyPr>
            <a:noAutofit/>
          </a:bodyPr>
          <a:lstStyle/>
          <a:p>
            <a:pPr algn="ctr">
              <a:lnSpc>
                <a:spcPct val="120000"/>
              </a:lnSpc>
              <a:spcBef>
                <a:spcPts val="0"/>
              </a:spcBef>
              <a:spcAft>
                <a:spcPts val="0"/>
              </a:spcAft>
            </a:pPr>
            <a:r>
              <a:rPr lang="es-VE" sz="1400" dirty="0"/>
              <a:t>CI-2125</a:t>
            </a:r>
          </a:p>
          <a:p>
            <a:pPr algn="ctr">
              <a:lnSpc>
                <a:spcPct val="120000"/>
              </a:lnSpc>
              <a:spcBef>
                <a:spcPts val="0"/>
              </a:spcBef>
              <a:spcAft>
                <a:spcPts val="0"/>
              </a:spcAft>
            </a:pPr>
            <a:endParaRPr lang="es-VE" sz="1000" dirty="0"/>
          </a:p>
          <a:p>
            <a:pPr algn="ctr">
              <a:spcBef>
                <a:spcPts val="0"/>
              </a:spcBef>
              <a:spcAft>
                <a:spcPts val="0"/>
              </a:spcAft>
            </a:pPr>
            <a:r>
              <a:rPr lang="es-VE" sz="1400" dirty="0"/>
              <a:t>Introducción a la Programación</a:t>
            </a:r>
          </a:p>
          <a:p>
            <a:pPr algn="ctr">
              <a:spcBef>
                <a:spcPts val="0"/>
              </a:spcBef>
              <a:spcAft>
                <a:spcPts val="0"/>
              </a:spcAft>
            </a:pPr>
            <a:r>
              <a:rPr lang="es-VE" sz="1400" dirty="0"/>
              <a:t>en Lenguaje C</a:t>
            </a:r>
          </a:p>
          <a:p>
            <a:pPr>
              <a:spcBef>
                <a:spcPts val="0"/>
              </a:spcBef>
              <a:spcAft>
                <a:spcPts val="0"/>
              </a:spcAft>
            </a:pPr>
            <a:endParaRPr lang="es-VE" sz="1400" dirty="0"/>
          </a:p>
          <a:p>
            <a:pPr algn="r">
              <a:spcBef>
                <a:spcPts val="0"/>
              </a:spcBef>
              <a:spcAft>
                <a:spcPts val="0"/>
              </a:spcAft>
            </a:pPr>
            <a:r>
              <a:rPr lang="es-VE" sz="1400" dirty="0"/>
              <a:t>Enzo Alda</a:t>
            </a:r>
          </a:p>
          <a:p>
            <a:pPr algn="r">
              <a:spcBef>
                <a:spcPts val="0"/>
              </a:spcBef>
              <a:spcAft>
                <a:spcPts val="0"/>
              </a:spcAft>
            </a:pPr>
            <a:r>
              <a:rPr lang="es-VE" sz="1400" dirty="0"/>
              <a:t>Lakebolt Research</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43B78-2C56-7A89-E06C-961B8C7490CA}"/>
              </a:ext>
            </a:extLst>
          </p:cNvPr>
          <p:cNvSpPr>
            <a:spLocks noGrp="1"/>
          </p:cNvSpPr>
          <p:nvPr>
            <p:ph type="title"/>
          </p:nvPr>
        </p:nvSpPr>
        <p:spPr>
          <a:xfrm>
            <a:off x="550862" y="317241"/>
            <a:ext cx="11091600" cy="886408"/>
          </a:xfrm>
        </p:spPr>
        <p:txBody>
          <a:bodyPr/>
          <a:lstStyle/>
          <a:p>
            <a:r>
              <a:rPr lang="es-VE" sz="3200" dirty="0"/>
              <a:t>Control de Software:</a:t>
            </a:r>
            <a:br>
              <a:rPr lang="es-VE" sz="3200" dirty="0"/>
            </a:br>
            <a:r>
              <a:rPr lang="es-VE" sz="3200" dirty="0"/>
              <a:t>Cambios y Versiones</a:t>
            </a:r>
          </a:p>
        </p:txBody>
      </p:sp>
      <p:sp>
        <p:nvSpPr>
          <p:cNvPr id="3" name="Content Placeholder 2">
            <a:extLst>
              <a:ext uri="{FF2B5EF4-FFF2-40B4-BE49-F238E27FC236}">
                <a16:creationId xmlns:a16="http://schemas.microsoft.com/office/drawing/2014/main" id="{760AD4A8-713C-9089-B3AF-179269798250}"/>
              </a:ext>
            </a:extLst>
          </p:cNvPr>
          <p:cNvSpPr>
            <a:spLocks noGrp="1"/>
          </p:cNvSpPr>
          <p:nvPr>
            <p:ph idx="1"/>
          </p:nvPr>
        </p:nvSpPr>
        <p:spPr>
          <a:xfrm>
            <a:off x="550863" y="1203648"/>
            <a:ext cx="6319720" cy="5180373"/>
          </a:xfrm>
        </p:spPr>
        <p:txBody>
          <a:bodyPr/>
          <a:lstStyle/>
          <a:p>
            <a:pPr marL="0" indent="0">
              <a:spcBef>
                <a:spcPts val="0"/>
              </a:spcBef>
              <a:spcAft>
                <a:spcPts val="0"/>
              </a:spcAft>
              <a:buNone/>
            </a:pPr>
            <a:endParaRPr lang="es-VE" sz="1000" dirty="0"/>
          </a:p>
          <a:p>
            <a:pPr marL="0" indent="0">
              <a:spcBef>
                <a:spcPts val="0"/>
              </a:spcBef>
              <a:spcAft>
                <a:spcPts val="0"/>
              </a:spcAft>
              <a:buNone/>
            </a:pPr>
            <a:r>
              <a:rPr lang="es-VE" dirty="0"/>
              <a:t>Tenemos </a:t>
            </a:r>
            <a:r>
              <a:rPr lang="es-VE" dirty="0">
                <a:solidFill>
                  <a:srgbClr val="FFC000">
                    <a:alpha val="60000"/>
                  </a:srgbClr>
                </a:solidFill>
              </a:rPr>
              <a:t>una</a:t>
            </a:r>
            <a:r>
              <a:rPr lang="es-VE" dirty="0"/>
              <a:t> herramienta oficial para el laboratorio.</a:t>
            </a:r>
          </a:p>
          <a:p>
            <a:pPr marL="0" indent="0">
              <a:spcBef>
                <a:spcPts val="0"/>
              </a:spcBef>
              <a:spcAft>
                <a:spcPts val="0"/>
              </a:spcAft>
              <a:buNone/>
            </a:pPr>
            <a:r>
              <a:rPr lang="es-VE" dirty="0"/>
              <a:t>Se llama </a:t>
            </a:r>
            <a:r>
              <a:rPr lang="es-VE" dirty="0">
                <a:solidFill>
                  <a:schemeClr val="accent1">
                    <a:lumMod val="60000"/>
                    <a:lumOff val="40000"/>
                    <a:alpha val="60000"/>
                  </a:schemeClr>
                </a:solidFill>
              </a:rPr>
              <a:t>Git</a:t>
            </a:r>
            <a:r>
              <a:rPr lang="es-VE" dirty="0"/>
              <a:t>. Existen versiones para varias plataformas.</a:t>
            </a:r>
          </a:p>
          <a:p>
            <a:pPr marL="0" indent="0">
              <a:spcBef>
                <a:spcPts val="0"/>
              </a:spcBef>
              <a:spcAft>
                <a:spcPts val="0"/>
              </a:spcAft>
              <a:buNone/>
            </a:pPr>
            <a:r>
              <a:rPr lang="es-VE" u="sng" dirty="0"/>
              <a:t>Deben instalar </a:t>
            </a:r>
            <a:r>
              <a:rPr lang="es-VE" u="sng" dirty="0">
                <a:solidFill>
                  <a:schemeClr val="accent1">
                    <a:lumMod val="60000"/>
                    <a:lumOff val="40000"/>
                    <a:alpha val="60000"/>
                  </a:schemeClr>
                </a:solidFill>
              </a:rPr>
              <a:t>Git</a:t>
            </a:r>
            <a:r>
              <a:rPr lang="es-VE" u="sng" dirty="0"/>
              <a:t> en su desktop</a:t>
            </a:r>
            <a:r>
              <a:rPr lang="es-VE" dirty="0"/>
              <a:t>. Vean los enlaces:</a:t>
            </a:r>
          </a:p>
          <a:p>
            <a:pPr marL="0" indent="0">
              <a:spcBef>
                <a:spcPts val="0"/>
              </a:spcBef>
              <a:spcAft>
                <a:spcPts val="0"/>
              </a:spcAft>
              <a:buNone/>
            </a:pPr>
            <a:endParaRPr lang="es-VE" sz="1000" dirty="0"/>
          </a:p>
          <a:p>
            <a:pPr lvl="1">
              <a:spcBef>
                <a:spcPts val="0"/>
              </a:spcBef>
              <a:spcAft>
                <a:spcPts val="600"/>
              </a:spcAft>
            </a:pPr>
            <a:r>
              <a:rPr lang="es-VE" dirty="0">
                <a:hlinkClick r:id="rId2"/>
              </a:rPr>
              <a:t>https://git-scm.com/</a:t>
            </a:r>
            <a:endParaRPr lang="es-VE" dirty="0"/>
          </a:p>
          <a:p>
            <a:pPr lvl="1">
              <a:spcBef>
                <a:spcPts val="0"/>
              </a:spcBef>
              <a:spcAft>
                <a:spcPts val="600"/>
              </a:spcAft>
            </a:pPr>
            <a:r>
              <a:rPr lang="es-VE" dirty="0">
                <a:hlinkClick r:id="rId3"/>
              </a:rPr>
              <a:t>https://git-scm.com/downloads/</a:t>
            </a:r>
            <a:endParaRPr lang="es-VE" dirty="0"/>
          </a:p>
          <a:p>
            <a:pPr marL="0" indent="0">
              <a:spcBef>
                <a:spcPts val="0"/>
              </a:spcBef>
              <a:spcAft>
                <a:spcPts val="0"/>
              </a:spcAft>
              <a:buNone/>
            </a:pPr>
            <a:endParaRPr lang="es-VE" sz="1000" dirty="0"/>
          </a:p>
          <a:p>
            <a:pPr marL="0" indent="0">
              <a:spcBef>
                <a:spcPts val="0"/>
              </a:spcBef>
              <a:spcAft>
                <a:spcPts val="0"/>
              </a:spcAft>
              <a:buNone/>
            </a:pPr>
            <a:r>
              <a:rPr lang="es-VE" dirty="0"/>
              <a:t>Además, necesitamos que cada equipo sea capaz de </a:t>
            </a:r>
            <a:r>
              <a:rPr lang="es-VE" dirty="0">
                <a:solidFill>
                  <a:schemeClr val="accent3">
                    <a:lumMod val="60000"/>
                    <a:lumOff val="40000"/>
                    <a:alpha val="60000"/>
                  </a:schemeClr>
                </a:solidFill>
              </a:rPr>
              <a:t>compartir</a:t>
            </a:r>
            <a:r>
              <a:rPr lang="es-VE" dirty="0"/>
              <a:t> código y otros materiales entre sus miembros y con su preparador, de manera eficaz y auditable. Esto es parte integral del proceso de evaluación. </a:t>
            </a:r>
            <a:r>
              <a:rPr lang="es-VE" dirty="0">
                <a:solidFill>
                  <a:schemeClr val="accent1">
                    <a:lumMod val="60000"/>
                    <a:lumOff val="40000"/>
                    <a:alpha val="60000"/>
                  </a:schemeClr>
                </a:solidFill>
              </a:rPr>
              <a:t>GitHub</a:t>
            </a:r>
            <a:r>
              <a:rPr lang="es-VE" dirty="0"/>
              <a:t> es un servicio en la nube que provee repositorios de </a:t>
            </a:r>
            <a:r>
              <a:rPr lang="es-VE" dirty="0">
                <a:solidFill>
                  <a:schemeClr val="accent1">
                    <a:lumMod val="60000"/>
                    <a:lumOff val="40000"/>
                    <a:alpha val="60000"/>
                  </a:schemeClr>
                </a:solidFill>
              </a:rPr>
              <a:t>Git</a:t>
            </a:r>
            <a:r>
              <a:rPr lang="es-VE" dirty="0"/>
              <a:t> remotos.</a:t>
            </a:r>
          </a:p>
          <a:p>
            <a:pPr marL="0" indent="0">
              <a:spcBef>
                <a:spcPts val="0"/>
              </a:spcBef>
              <a:spcAft>
                <a:spcPts val="0"/>
              </a:spcAft>
              <a:buNone/>
            </a:pPr>
            <a:r>
              <a:rPr lang="es-VE" u="sng" dirty="0"/>
              <a:t>Ya les hemos dado la tarea de crear su cuenta individual</a:t>
            </a:r>
            <a:r>
              <a:rPr lang="es-VE" dirty="0"/>
              <a:t>:</a:t>
            </a:r>
          </a:p>
          <a:p>
            <a:pPr marL="0" indent="0">
              <a:spcBef>
                <a:spcPts val="0"/>
              </a:spcBef>
              <a:spcAft>
                <a:spcPts val="0"/>
              </a:spcAft>
              <a:buNone/>
            </a:pPr>
            <a:endParaRPr lang="es-VE" sz="1000" dirty="0"/>
          </a:p>
          <a:p>
            <a:pPr lvl="1">
              <a:spcBef>
                <a:spcPts val="0"/>
              </a:spcBef>
              <a:spcAft>
                <a:spcPts val="600"/>
              </a:spcAft>
            </a:pPr>
            <a:r>
              <a:rPr lang="es-VE" dirty="0">
                <a:hlinkClick r:id="rId4"/>
              </a:rPr>
              <a:t>https://github.com/</a:t>
            </a:r>
            <a:endParaRPr lang="es-VE" dirty="0"/>
          </a:p>
          <a:p>
            <a:pPr lvl="1">
              <a:spcBef>
                <a:spcPts val="0"/>
              </a:spcBef>
              <a:spcAft>
                <a:spcPts val="600"/>
              </a:spcAft>
            </a:pPr>
            <a:r>
              <a:rPr lang="es-VE" dirty="0">
                <a:hlinkClick r:id="rId5"/>
              </a:rPr>
              <a:t>https://github.com/signup/</a:t>
            </a:r>
            <a:endParaRPr lang="es-VE" dirty="0"/>
          </a:p>
          <a:p>
            <a:pPr lvl="1">
              <a:spcBef>
                <a:spcPts val="0"/>
              </a:spcBef>
              <a:spcAft>
                <a:spcPts val="600"/>
              </a:spcAft>
            </a:pPr>
            <a:endParaRPr lang="es-VE" dirty="0"/>
          </a:p>
          <a:p>
            <a:pPr marL="0" indent="0">
              <a:spcBef>
                <a:spcPts val="0"/>
              </a:spcBef>
              <a:spcAft>
                <a:spcPts val="0"/>
              </a:spcAft>
              <a:buNone/>
            </a:pPr>
            <a:endParaRPr lang="es-VE" dirty="0"/>
          </a:p>
        </p:txBody>
      </p:sp>
      <p:sp>
        <p:nvSpPr>
          <p:cNvPr id="4" name="Date Placeholder 3">
            <a:extLst>
              <a:ext uri="{FF2B5EF4-FFF2-40B4-BE49-F238E27FC236}">
                <a16:creationId xmlns:a16="http://schemas.microsoft.com/office/drawing/2014/main" id="{1C4A35E4-6EB3-C890-CD9F-335BBE4E3286}"/>
              </a:ext>
            </a:extLst>
          </p:cNvPr>
          <p:cNvSpPr>
            <a:spLocks noGrp="1"/>
          </p:cNvSpPr>
          <p:nvPr>
            <p:ph type="dt" sz="half" idx="10"/>
          </p:nvPr>
        </p:nvSpPr>
        <p:spPr/>
        <p:txBody>
          <a:bodyPr/>
          <a:lstStyle/>
          <a:p>
            <a:r>
              <a:rPr lang="es-VE" dirty="0"/>
              <a:t>CI-2125</a:t>
            </a:r>
          </a:p>
        </p:txBody>
      </p:sp>
      <p:sp>
        <p:nvSpPr>
          <p:cNvPr id="5" name="Footer Placeholder 4">
            <a:extLst>
              <a:ext uri="{FF2B5EF4-FFF2-40B4-BE49-F238E27FC236}">
                <a16:creationId xmlns:a16="http://schemas.microsoft.com/office/drawing/2014/main" id="{99834BA9-F5B2-83A2-FBB5-8A9BD3813AC6}"/>
              </a:ext>
            </a:extLst>
          </p:cNvPr>
          <p:cNvSpPr>
            <a:spLocks noGrp="1"/>
          </p:cNvSpPr>
          <p:nvPr>
            <p:ph type="ftr" sz="quarter" idx="11"/>
          </p:nvPr>
        </p:nvSpPr>
        <p:spPr/>
        <p:txBody>
          <a:bodyPr/>
          <a:lstStyle/>
          <a:p>
            <a:r>
              <a:rPr lang="es-VE" dirty="0"/>
              <a:t>Introducción a la Programación en Lenguaje C</a:t>
            </a:r>
          </a:p>
        </p:txBody>
      </p:sp>
      <p:sp>
        <p:nvSpPr>
          <p:cNvPr id="6" name="Slide Number Placeholder 5">
            <a:extLst>
              <a:ext uri="{FF2B5EF4-FFF2-40B4-BE49-F238E27FC236}">
                <a16:creationId xmlns:a16="http://schemas.microsoft.com/office/drawing/2014/main" id="{8B454128-417A-8C54-D56B-D4372BD7A0E5}"/>
              </a:ext>
            </a:extLst>
          </p:cNvPr>
          <p:cNvSpPr>
            <a:spLocks noGrp="1"/>
          </p:cNvSpPr>
          <p:nvPr>
            <p:ph type="sldNum" sz="quarter" idx="12"/>
          </p:nvPr>
        </p:nvSpPr>
        <p:spPr/>
        <p:txBody>
          <a:bodyPr/>
          <a:lstStyle/>
          <a:p>
            <a:fld id="{DBA1B0FB-D917-4C8C-928F-313BD683BF39}" type="slidenum">
              <a:rPr lang="es-VE" smtClean="0"/>
              <a:t>10</a:t>
            </a:fld>
            <a:endParaRPr lang="es-VE"/>
          </a:p>
        </p:txBody>
      </p:sp>
      <p:sp>
        <p:nvSpPr>
          <p:cNvPr id="11" name="TextBox 10">
            <a:extLst>
              <a:ext uri="{FF2B5EF4-FFF2-40B4-BE49-F238E27FC236}">
                <a16:creationId xmlns:a16="http://schemas.microsoft.com/office/drawing/2014/main" id="{F819B3C3-66F6-0225-B397-344B72AFDE68}"/>
              </a:ext>
            </a:extLst>
          </p:cNvPr>
          <p:cNvSpPr txBox="1"/>
          <p:nvPr/>
        </p:nvSpPr>
        <p:spPr>
          <a:xfrm>
            <a:off x="6969344" y="3429000"/>
            <a:ext cx="4917854" cy="3293209"/>
          </a:xfrm>
          <a:prstGeom prst="rect">
            <a:avLst/>
          </a:prstGeom>
          <a:noFill/>
        </p:spPr>
        <p:txBody>
          <a:bodyPr wrap="square" rtlCol="0">
            <a:spAutoFit/>
          </a:bodyPr>
          <a:lstStyle/>
          <a:p>
            <a:r>
              <a:rPr lang="es-VE" sz="1600" dirty="0">
                <a:solidFill>
                  <a:schemeClr val="accent3">
                    <a:lumMod val="60000"/>
                    <a:lumOff val="40000"/>
                  </a:schemeClr>
                </a:solidFill>
              </a:rPr>
              <a:t>Existen varios productos, con diferentes características:</a:t>
            </a:r>
          </a:p>
          <a:p>
            <a:endParaRPr lang="es-VE" sz="1600" dirty="0">
              <a:solidFill>
                <a:schemeClr val="accent3">
                  <a:lumMod val="60000"/>
                  <a:lumOff val="40000"/>
                </a:schemeClr>
              </a:solidFill>
            </a:endParaRPr>
          </a:p>
          <a:p>
            <a:pPr marL="342900" indent="-342900">
              <a:buAutoNum type="arabicPeriod"/>
            </a:pPr>
            <a:r>
              <a:rPr lang="es-VE" sz="1600" dirty="0">
                <a:solidFill>
                  <a:schemeClr val="accent3">
                    <a:lumMod val="60000"/>
                    <a:lumOff val="40000"/>
                  </a:schemeClr>
                </a:solidFill>
              </a:rPr>
              <a:t>Git</a:t>
            </a:r>
          </a:p>
          <a:p>
            <a:pPr marL="342900" indent="-342900">
              <a:buAutoNum type="arabicPeriod"/>
            </a:pPr>
            <a:r>
              <a:rPr lang="es-VE" sz="1600" dirty="0">
                <a:solidFill>
                  <a:schemeClr val="accent3">
                    <a:lumMod val="60000"/>
                    <a:lumOff val="40000"/>
                  </a:schemeClr>
                </a:solidFill>
              </a:rPr>
              <a:t>CVS</a:t>
            </a:r>
          </a:p>
          <a:p>
            <a:pPr marL="342900" indent="-342900">
              <a:buAutoNum type="arabicPeriod"/>
            </a:pPr>
            <a:r>
              <a:rPr lang="es-VE" sz="1600" dirty="0">
                <a:solidFill>
                  <a:schemeClr val="accent3">
                    <a:lumMod val="60000"/>
                    <a:lumOff val="40000"/>
                  </a:schemeClr>
                </a:solidFill>
              </a:rPr>
              <a:t>SVN</a:t>
            </a:r>
          </a:p>
          <a:p>
            <a:pPr marL="342900" indent="-342900">
              <a:buAutoNum type="arabicPeriod"/>
            </a:pPr>
            <a:r>
              <a:rPr lang="es-VE" sz="1600" dirty="0">
                <a:solidFill>
                  <a:schemeClr val="accent3">
                    <a:lumMod val="60000"/>
                    <a:lumOff val="40000"/>
                  </a:schemeClr>
                </a:solidFill>
              </a:rPr>
              <a:t>Perforce</a:t>
            </a:r>
          </a:p>
          <a:p>
            <a:pPr marL="342900" indent="-342900">
              <a:buFontTx/>
              <a:buAutoNum type="arabicPeriod"/>
            </a:pPr>
            <a:r>
              <a:rPr lang="es-VE" sz="1600" dirty="0">
                <a:solidFill>
                  <a:schemeClr val="accent3">
                    <a:lumMod val="60000"/>
                    <a:lumOff val="40000"/>
                  </a:schemeClr>
                </a:solidFill>
              </a:rPr>
              <a:t>Rational SCM &amp; Clearcase</a:t>
            </a:r>
          </a:p>
          <a:p>
            <a:pPr marL="342900" indent="-342900">
              <a:buAutoNum type="arabicPeriod"/>
            </a:pPr>
            <a:r>
              <a:rPr lang="es-VE" sz="1600" dirty="0">
                <a:solidFill>
                  <a:schemeClr val="accent3">
                    <a:lumMod val="60000"/>
                    <a:lumOff val="40000"/>
                  </a:schemeClr>
                </a:solidFill>
              </a:rPr>
              <a:t>SCCS (source code control system)</a:t>
            </a:r>
          </a:p>
          <a:p>
            <a:pPr marL="342900" indent="-342900">
              <a:buAutoNum type="arabicPeriod"/>
            </a:pPr>
            <a:r>
              <a:rPr lang="es-VE" sz="1600" dirty="0">
                <a:solidFill>
                  <a:schemeClr val="accent3">
                    <a:lumMod val="60000"/>
                    <a:lumOff val="40000"/>
                  </a:schemeClr>
                </a:solidFill>
              </a:rPr>
              <a:t>…</a:t>
            </a:r>
          </a:p>
          <a:p>
            <a:pPr marL="342900" indent="-342900">
              <a:buAutoNum type="arabicPeriod"/>
            </a:pPr>
            <a:endParaRPr lang="es-VE" sz="1600" dirty="0">
              <a:solidFill>
                <a:schemeClr val="accent3">
                  <a:lumMod val="60000"/>
                  <a:lumOff val="40000"/>
                </a:schemeClr>
              </a:solidFill>
            </a:endParaRPr>
          </a:p>
          <a:p>
            <a:r>
              <a:rPr lang="es-VE" sz="1600" dirty="0">
                <a:solidFill>
                  <a:schemeClr val="accent3">
                    <a:lumMod val="60000"/>
                    <a:lumOff val="40000"/>
                  </a:schemeClr>
                </a:solidFill>
              </a:rPr>
              <a:t>Pero no hay que elegir.</a:t>
            </a:r>
          </a:p>
          <a:p>
            <a:r>
              <a:rPr lang="es-VE" sz="1600" dirty="0">
                <a:solidFill>
                  <a:srgbClr val="FFFF00"/>
                </a:solidFill>
              </a:rPr>
              <a:t>Git es la herramienta oficial del laboratorio.</a:t>
            </a:r>
          </a:p>
          <a:p>
            <a:endParaRPr lang="es-VE" sz="1600" dirty="0">
              <a:solidFill>
                <a:schemeClr val="accent3">
                  <a:lumMod val="60000"/>
                  <a:lumOff val="40000"/>
                </a:schemeClr>
              </a:solidFill>
            </a:endParaRPr>
          </a:p>
        </p:txBody>
      </p:sp>
      <p:pic>
        <p:nvPicPr>
          <p:cNvPr id="28" name="Picture 27" descr="A group of people sitting at tables with computers&#10;&#10;Description automatically generated with low confidence">
            <a:extLst>
              <a:ext uri="{FF2B5EF4-FFF2-40B4-BE49-F238E27FC236}">
                <a16:creationId xmlns:a16="http://schemas.microsoft.com/office/drawing/2014/main" id="{B99F6B74-58EA-7AC9-8C0D-66A8442781BC}"/>
              </a:ext>
            </a:extLst>
          </p:cNvPr>
          <p:cNvPicPr>
            <a:picLocks noChangeAspect="1"/>
          </p:cNvPicPr>
          <p:nvPr/>
        </p:nvPicPr>
        <p:blipFill>
          <a:blip r:embed="rId6"/>
          <a:stretch>
            <a:fillRect/>
          </a:stretch>
        </p:blipFill>
        <p:spPr>
          <a:xfrm>
            <a:off x="6969344" y="317240"/>
            <a:ext cx="4917855" cy="2905569"/>
          </a:xfrm>
          <a:prstGeom prst="rect">
            <a:avLst/>
          </a:prstGeom>
        </p:spPr>
      </p:pic>
    </p:spTree>
    <p:extLst>
      <p:ext uri="{BB962C8B-B14F-4D97-AF65-F5344CB8AC3E}">
        <p14:creationId xmlns:p14="http://schemas.microsoft.com/office/powerpoint/2010/main" val="1819220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265638" y="58723"/>
            <a:ext cx="5531155" cy="2939890"/>
          </a:xfrm>
        </p:spPr>
        <p:txBody>
          <a:bodyPr vert="horz" wrap="square" lIns="0" tIns="0" rIns="0" bIns="0" rtlCol="0" anchor="b" anchorCtr="0">
            <a:normAutofit/>
          </a:bodyPr>
          <a:lstStyle/>
          <a:p>
            <a:pPr>
              <a:lnSpc>
                <a:spcPct val="100000"/>
              </a:lnSpc>
            </a:pPr>
            <a:r>
              <a:rPr lang="es-VE" sz="6400" kern="1200" dirty="0">
                <a:solidFill>
                  <a:schemeClr val="tx1"/>
                </a:solidFill>
                <a:latin typeface="+mj-lt"/>
                <a:ea typeface="+mj-ea"/>
                <a:cs typeface="+mj-cs"/>
              </a:rPr>
              <a:t>Compiladores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265638" y="3332298"/>
            <a:ext cx="5531155" cy="2638017"/>
          </a:xfrm>
        </p:spPr>
        <p:txBody>
          <a:bodyPr vert="horz" wrap="square" lIns="0" tIns="0" rIns="0" bIns="0" rtlCol="0">
            <a:normAutofit fontScale="77500" lnSpcReduction="20000"/>
          </a:bodyPr>
          <a:lstStyle/>
          <a:p>
            <a:pPr marL="0" indent="0">
              <a:lnSpc>
                <a:spcPct val="100000"/>
              </a:lnSpc>
              <a:buNone/>
            </a:pPr>
            <a:r>
              <a:rPr lang="es-VE" kern="1200" dirty="0">
                <a:latin typeface="+mn-lt"/>
                <a:ea typeface="+mn-ea"/>
                <a:cs typeface="+mn-cs"/>
              </a:rPr>
              <a:t>Programas que generan código nativo – es decir código “de maquina” – a partir de código fuente, para crear ejecutables y librerías que se enlazan estáticamente o dinámicamente con los ejecutables.</a:t>
            </a:r>
          </a:p>
          <a:p>
            <a:pPr marL="0" indent="0">
              <a:lnSpc>
                <a:spcPct val="100000"/>
              </a:lnSpc>
              <a:buNone/>
            </a:pPr>
            <a:r>
              <a:rPr lang="es-VE" dirty="0"/>
              <a:t>Conceptos como “código nativo”, enlace estático y dinámico, librerías, etc. pueden ser “mágicos” para ustedes a comienzos del curso. No se preocupen: pronto los comprenderán. Por ahora s</a:t>
            </a:r>
            <a:r>
              <a:rPr lang="es-VE" kern="1200" dirty="0">
                <a:latin typeface="+mn-lt"/>
                <a:ea typeface="+mn-ea"/>
                <a:cs typeface="+mn-cs"/>
              </a:rPr>
              <a:t>ó</a:t>
            </a:r>
            <a:r>
              <a:rPr lang="es-VE" dirty="0"/>
              <a:t>lo estamos compilando </a:t>
            </a:r>
            <a:r>
              <a:rPr lang="es-VE" dirty="0">
                <a:solidFill>
                  <a:schemeClr val="accent3">
                    <a:lumMod val="60000"/>
                    <a:lumOff val="40000"/>
                  </a:schemeClr>
                </a:solidFill>
              </a:rPr>
              <a:t>un archivo</a:t>
            </a:r>
            <a:r>
              <a:rPr lang="es-VE" dirty="0"/>
              <a:t> a la vez, para crear </a:t>
            </a:r>
            <a:r>
              <a:rPr lang="es-VE" dirty="0">
                <a:solidFill>
                  <a:schemeClr val="accent3">
                    <a:lumMod val="60000"/>
                    <a:lumOff val="40000"/>
                  </a:schemeClr>
                </a:solidFill>
              </a:rPr>
              <a:t>un archivo</a:t>
            </a:r>
            <a:r>
              <a:rPr lang="es-VE" dirty="0"/>
              <a:t> que se puede ejecutar, es decir </a:t>
            </a:r>
            <a:r>
              <a:rPr lang="es-VE" dirty="0">
                <a:solidFill>
                  <a:schemeClr val="accent3">
                    <a:lumMod val="60000"/>
                    <a:lumOff val="40000"/>
                  </a:schemeClr>
                </a:solidFill>
              </a:rPr>
              <a:t>un</a:t>
            </a:r>
            <a:r>
              <a:rPr lang="es-VE" dirty="0"/>
              <a:t> ejecutable.</a:t>
            </a:r>
            <a:endParaRPr lang="es-VE"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s-VE" smtClean="0"/>
              <a:t>11</a:t>
            </a:fld>
            <a:endParaRPr lang="es-VE" dirty="0"/>
          </a:p>
        </p:txBody>
      </p:sp>
    </p:spTree>
    <p:extLst>
      <p:ext uri="{BB962C8B-B14F-4D97-AF65-F5344CB8AC3E}">
        <p14:creationId xmlns:p14="http://schemas.microsoft.com/office/powerpoint/2010/main" val="3666305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43B78-2C56-7A89-E06C-961B8C7490CA}"/>
              </a:ext>
            </a:extLst>
          </p:cNvPr>
          <p:cNvSpPr>
            <a:spLocks noGrp="1"/>
          </p:cNvSpPr>
          <p:nvPr>
            <p:ph type="title"/>
          </p:nvPr>
        </p:nvSpPr>
        <p:spPr>
          <a:xfrm>
            <a:off x="218114" y="317241"/>
            <a:ext cx="11424348" cy="886408"/>
          </a:xfrm>
        </p:spPr>
        <p:txBody>
          <a:bodyPr/>
          <a:lstStyle/>
          <a:p>
            <a:r>
              <a:rPr lang="es-VE" dirty="0"/>
              <a:t>C++</a:t>
            </a:r>
          </a:p>
        </p:txBody>
      </p:sp>
      <p:sp>
        <p:nvSpPr>
          <p:cNvPr id="3" name="Content Placeholder 2">
            <a:extLst>
              <a:ext uri="{FF2B5EF4-FFF2-40B4-BE49-F238E27FC236}">
                <a16:creationId xmlns:a16="http://schemas.microsoft.com/office/drawing/2014/main" id="{760AD4A8-713C-9089-B3AF-179269798250}"/>
              </a:ext>
            </a:extLst>
          </p:cNvPr>
          <p:cNvSpPr>
            <a:spLocks noGrp="1"/>
          </p:cNvSpPr>
          <p:nvPr>
            <p:ph idx="1"/>
          </p:nvPr>
        </p:nvSpPr>
        <p:spPr>
          <a:xfrm>
            <a:off x="218115" y="1203648"/>
            <a:ext cx="11755772" cy="5180373"/>
          </a:xfrm>
        </p:spPr>
        <p:txBody>
          <a:bodyPr/>
          <a:lstStyle/>
          <a:p>
            <a:pPr>
              <a:spcBef>
                <a:spcPts val="0"/>
              </a:spcBef>
              <a:spcAft>
                <a:spcPts val="400"/>
              </a:spcAft>
            </a:pPr>
            <a:r>
              <a:rPr lang="es-VE" sz="1800" dirty="0">
                <a:solidFill>
                  <a:schemeClr val="accent3">
                    <a:lumMod val="60000"/>
                    <a:lumOff val="40000"/>
                    <a:alpha val="60000"/>
                  </a:schemeClr>
                </a:solidFill>
              </a:rPr>
              <a:t>Microsoft Visual Studio 2022</a:t>
            </a:r>
            <a:r>
              <a:rPr lang="es-VE" sz="1800" dirty="0"/>
              <a:t> </a:t>
            </a:r>
            <a:r>
              <a:rPr lang="es-VE" sz="1800" dirty="0">
                <a:solidFill>
                  <a:schemeClr val="bg1">
                    <a:lumMod val="50000"/>
                    <a:lumOff val="50000"/>
                    <a:alpha val="60000"/>
                  </a:schemeClr>
                </a:solidFill>
              </a:rPr>
              <a:t>(community edition)</a:t>
            </a:r>
          </a:p>
          <a:p>
            <a:pPr lvl="1">
              <a:spcBef>
                <a:spcPts val="0"/>
              </a:spcBef>
              <a:spcAft>
                <a:spcPts val="400"/>
              </a:spcAft>
            </a:pPr>
            <a:r>
              <a:rPr lang="es-VE" sz="1200" dirty="0"/>
              <a:t>Aprobado para la plataforma </a:t>
            </a:r>
            <a:r>
              <a:rPr lang="es-VE" sz="1200" dirty="0">
                <a:solidFill>
                  <a:schemeClr val="accent2">
                    <a:lumMod val="60000"/>
                    <a:lumOff val="40000"/>
                    <a:alpha val="60000"/>
                  </a:schemeClr>
                </a:solidFill>
              </a:rPr>
              <a:t>Windows</a:t>
            </a:r>
          </a:p>
          <a:p>
            <a:pPr lvl="1">
              <a:spcBef>
                <a:spcPts val="0"/>
              </a:spcBef>
              <a:spcAft>
                <a:spcPts val="400"/>
              </a:spcAft>
            </a:pPr>
            <a:r>
              <a:rPr lang="es-VE" sz="1200" dirty="0"/>
              <a:t>Puede correr en computadoras con 4 GB de RAM</a:t>
            </a:r>
          </a:p>
          <a:p>
            <a:pPr lvl="1">
              <a:spcBef>
                <a:spcPts val="0"/>
              </a:spcBef>
              <a:spcAft>
                <a:spcPts val="400"/>
              </a:spcAft>
            </a:pPr>
            <a:r>
              <a:rPr lang="es-VE" sz="1200" dirty="0"/>
              <a:t>Recomendado para computadoras con 8 GB de RAM o más</a:t>
            </a:r>
          </a:p>
          <a:p>
            <a:pPr lvl="1">
              <a:spcBef>
                <a:spcPts val="0"/>
              </a:spcBef>
              <a:spcAft>
                <a:spcPts val="400"/>
              </a:spcAft>
            </a:pPr>
            <a:r>
              <a:rPr lang="es-VE" sz="1200" dirty="0">
                <a:hlinkClick r:id="rId2"/>
              </a:rPr>
              <a:t>https://docs.microsoft.com/en-us/visualstudio/releases/2022/system-requirements</a:t>
            </a:r>
            <a:endParaRPr lang="es-VE" sz="1200" dirty="0"/>
          </a:p>
          <a:p>
            <a:pPr>
              <a:spcBef>
                <a:spcPts val="0"/>
              </a:spcBef>
              <a:spcAft>
                <a:spcPts val="400"/>
              </a:spcAft>
            </a:pPr>
            <a:r>
              <a:rPr lang="es-VE" sz="1800" dirty="0">
                <a:solidFill>
                  <a:schemeClr val="accent3">
                    <a:lumMod val="60000"/>
                    <a:lumOff val="40000"/>
                    <a:alpha val="60000"/>
                  </a:schemeClr>
                </a:solidFill>
              </a:rPr>
              <a:t>Microsoft Visual Studio 2017</a:t>
            </a:r>
            <a:r>
              <a:rPr lang="es-VE" sz="1800" dirty="0"/>
              <a:t> </a:t>
            </a:r>
            <a:r>
              <a:rPr lang="es-VE" sz="1800" dirty="0">
                <a:solidFill>
                  <a:schemeClr val="bg1">
                    <a:lumMod val="50000"/>
                    <a:lumOff val="50000"/>
                    <a:alpha val="60000"/>
                  </a:schemeClr>
                </a:solidFill>
              </a:rPr>
              <a:t>(community edition)</a:t>
            </a:r>
          </a:p>
          <a:p>
            <a:pPr lvl="1">
              <a:spcBef>
                <a:spcPts val="0"/>
              </a:spcBef>
              <a:spcAft>
                <a:spcPts val="400"/>
              </a:spcAft>
            </a:pPr>
            <a:r>
              <a:rPr lang="es-VE" sz="1200" dirty="0"/>
              <a:t>Aprobado para la plataforma </a:t>
            </a:r>
            <a:r>
              <a:rPr lang="es-VE" sz="1200" dirty="0">
                <a:solidFill>
                  <a:schemeClr val="accent2">
                    <a:lumMod val="60000"/>
                    <a:lumOff val="40000"/>
                    <a:alpha val="60000"/>
                  </a:schemeClr>
                </a:solidFill>
              </a:rPr>
              <a:t>Windows</a:t>
            </a:r>
          </a:p>
          <a:p>
            <a:pPr lvl="1">
              <a:spcBef>
                <a:spcPts val="0"/>
              </a:spcBef>
              <a:spcAft>
                <a:spcPts val="400"/>
              </a:spcAft>
            </a:pPr>
            <a:r>
              <a:rPr lang="es-VE" sz="1200" dirty="0"/>
              <a:t>Puede correr en computadoras con 2 GB de RAM</a:t>
            </a:r>
          </a:p>
          <a:p>
            <a:pPr lvl="1">
              <a:spcBef>
                <a:spcPts val="0"/>
              </a:spcBef>
              <a:spcAft>
                <a:spcPts val="400"/>
              </a:spcAft>
            </a:pPr>
            <a:r>
              <a:rPr lang="es-VE" sz="1200" dirty="0"/>
              <a:t>Recomendado para computadoras con 4GB de RAM o más</a:t>
            </a:r>
          </a:p>
          <a:p>
            <a:pPr lvl="1">
              <a:spcBef>
                <a:spcPts val="0"/>
              </a:spcBef>
              <a:spcAft>
                <a:spcPts val="400"/>
              </a:spcAft>
            </a:pPr>
            <a:r>
              <a:rPr lang="es-VE" sz="1200" dirty="0">
                <a:hlinkClick r:id="rId3"/>
              </a:rPr>
              <a:t>https://docs.microsoft.com/en-us/visualstudio/releases/2017/vs2017-system-requirements-vs</a:t>
            </a:r>
            <a:endParaRPr lang="es-VE" sz="1200" dirty="0"/>
          </a:p>
          <a:p>
            <a:pPr>
              <a:spcBef>
                <a:spcPts val="0"/>
              </a:spcBef>
              <a:spcAft>
                <a:spcPts val="400"/>
              </a:spcAft>
            </a:pPr>
            <a:r>
              <a:rPr lang="es-VE" sz="1800" dirty="0">
                <a:solidFill>
                  <a:schemeClr val="accent3">
                    <a:lumMod val="60000"/>
                    <a:lumOff val="40000"/>
                    <a:alpha val="60000"/>
                  </a:schemeClr>
                </a:solidFill>
              </a:rPr>
              <a:t>GNU GCC (</a:t>
            </a:r>
            <a:r>
              <a:rPr lang="en-US" sz="1800" dirty="0">
                <a:solidFill>
                  <a:schemeClr val="accent3">
                    <a:lumMod val="60000"/>
                    <a:lumOff val="40000"/>
                    <a:alpha val="60000"/>
                  </a:schemeClr>
                </a:solidFill>
              </a:rPr>
              <a:t>the GNU Compiler Collection</a:t>
            </a:r>
            <a:r>
              <a:rPr lang="es-VE" sz="1800" dirty="0">
                <a:solidFill>
                  <a:schemeClr val="accent3">
                    <a:lumMod val="60000"/>
                    <a:lumOff val="40000"/>
                    <a:alpha val="60000"/>
                  </a:schemeClr>
                </a:solidFill>
              </a:rPr>
              <a:t>)</a:t>
            </a:r>
          </a:p>
          <a:p>
            <a:pPr lvl="1">
              <a:spcBef>
                <a:spcPts val="0"/>
              </a:spcBef>
              <a:spcAft>
                <a:spcPts val="400"/>
              </a:spcAft>
            </a:pPr>
            <a:r>
              <a:rPr lang="es-VE" sz="1200" dirty="0"/>
              <a:t>Aprobado para las plataformas </a:t>
            </a:r>
            <a:r>
              <a:rPr lang="es-VE" sz="1200" dirty="0">
                <a:solidFill>
                  <a:schemeClr val="accent2">
                    <a:lumMod val="60000"/>
                    <a:lumOff val="40000"/>
                    <a:alpha val="60000"/>
                  </a:schemeClr>
                </a:solidFill>
              </a:rPr>
              <a:t>Windows</a:t>
            </a:r>
            <a:r>
              <a:rPr lang="es-VE" sz="1200" dirty="0"/>
              <a:t> y </a:t>
            </a:r>
            <a:r>
              <a:rPr lang="es-VE" sz="1200" dirty="0">
                <a:solidFill>
                  <a:srgbClr val="FFFF00">
                    <a:alpha val="60000"/>
                  </a:srgbClr>
                </a:solidFill>
              </a:rPr>
              <a:t>Linux</a:t>
            </a:r>
          </a:p>
          <a:p>
            <a:pPr lvl="1">
              <a:spcBef>
                <a:spcPts val="0"/>
              </a:spcBef>
              <a:spcAft>
                <a:spcPts val="400"/>
              </a:spcAft>
            </a:pPr>
            <a:r>
              <a:rPr lang="es-VE" sz="1200" dirty="0"/>
              <a:t>Liviano y eficiente: incluye gcc, g++, y otros compiladores - </a:t>
            </a:r>
            <a:r>
              <a:rPr lang="es-VE" sz="1200" dirty="0">
                <a:hlinkClick r:id="rId4"/>
              </a:rPr>
              <a:t>https://gcc.gnu.org/</a:t>
            </a:r>
            <a:endParaRPr lang="es-VE" sz="1200" dirty="0"/>
          </a:p>
          <a:p>
            <a:pPr lvl="1">
              <a:spcBef>
                <a:spcPts val="0"/>
              </a:spcBef>
              <a:spcAft>
                <a:spcPts val="400"/>
              </a:spcAft>
            </a:pPr>
            <a:r>
              <a:rPr lang="es-VE" sz="1200" dirty="0"/>
              <a:t>También funciona en “computadoras Mac”, aunque dicha plataforma no es aprobada </a:t>
            </a:r>
            <a:r>
              <a:rPr lang="es-VE" sz="1200" dirty="0">
                <a:solidFill>
                  <a:srgbClr val="92D050">
                    <a:alpha val="60000"/>
                  </a:srgbClr>
                </a:solidFill>
              </a:rPr>
              <a:t>(*)</a:t>
            </a:r>
          </a:p>
          <a:p>
            <a:pPr lvl="1">
              <a:spcBef>
                <a:spcPts val="0"/>
              </a:spcBef>
              <a:spcAft>
                <a:spcPts val="400"/>
              </a:spcAft>
            </a:pPr>
            <a:r>
              <a:rPr lang="es-VE" sz="1200" dirty="0"/>
              <a:t>Puede ser instalado en </a:t>
            </a:r>
            <a:r>
              <a:rPr lang="es-VE" sz="1200" dirty="0">
                <a:solidFill>
                  <a:schemeClr val="accent2">
                    <a:lumMod val="60000"/>
                    <a:lumOff val="40000"/>
                    <a:alpha val="60000"/>
                  </a:schemeClr>
                </a:solidFill>
              </a:rPr>
              <a:t>Windows</a:t>
            </a:r>
            <a:r>
              <a:rPr lang="es-VE" sz="1200" dirty="0"/>
              <a:t> usando MinGW o (</a:t>
            </a:r>
            <a:r>
              <a:rPr lang="es-VE" sz="1200" b="1" u="sng" dirty="0"/>
              <a:t>preferible</a:t>
            </a:r>
            <a:r>
              <a:rPr lang="es-VE" sz="1200" dirty="0"/>
              <a:t>) MSYS2</a:t>
            </a:r>
          </a:p>
          <a:p>
            <a:pPr lvl="1">
              <a:spcBef>
                <a:spcPts val="0"/>
              </a:spcBef>
              <a:spcAft>
                <a:spcPts val="400"/>
              </a:spcAft>
            </a:pPr>
            <a:r>
              <a:rPr lang="es-VE" sz="1200" dirty="0"/>
              <a:t>MinGW: </a:t>
            </a:r>
            <a:r>
              <a:rPr lang="es-VE" sz="1200" dirty="0">
                <a:hlinkClick r:id="rId5"/>
              </a:rPr>
              <a:t>https://sourceforge.net/projects/mingw/</a:t>
            </a:r>
            <a:endParaRPr lang="es-VE" sz="1200" dirty="0"/>
          </a:p>
          <a:p>
            <a:pPr lvl="1">
              <a:spcBef>
                <a:spcPts val="0"/>
              </a:spcBef>
              <a:spcAft>
                <a:spcPts val="400"/>
              </a:spcAft>
            </a:pPr>
            <a:r>
              <a:rPr lang="es-VE" sz="1200" dirty="0"/>
              <a:t>MSYS2: </a:t>
            </a:r>
            <a:r>
              <a:rPr lang="es-VE" sz="1200" dirty="0">
                <a:hlinkClick r:id="rId6"/>
              </a:rPr>
              <a:t>https://www.freecodecamp.org/news/how-to-install-c-and-cpp-compiler-on-windows/</a:t>
            </a:r>
            <a:br>
              <a:rPr lang="es-VE" sz="1200" dirty="0"/>
            </a:br>
            <a:endParaRPr lang="es-VE" sz="1200" dirty="0"/>
          </a:p>
        </p:txBody>
      </p:sp>
      <p:sp>
        <p:nvSpPr>
          <p:cNvPr id="4" name="Date Placeholder 3">
            <a:extLst>
              <a:ext uri="{FF2B5EF4-FFF2-40B4-BE49-F238E27FC236}">
                <a16:creationId xmlns:a16="http://schemas.microsoft.com/office/drawing/2014/main" id="{1C4A35E4-6EB3-C890-CD9F-335BBE4E3286}"/>
              </a:ext>
            </a:extLst>
          </p:cNvPr>
          <p:cNvSpPr>
            <a:spLocks noGrp="1"/>
          </p:cNvSpPr>
          <p:nvPr>
            <p:ph type="dt" sz="half" idx="10"/>
          </p:nvPr>
        </p:nvSpPr>
        <p:spPr/>
        <p:txBody>
          <a:bodyPr/>
          <a:lstStyle/>
          <a:p>
            <a:r>
              <a:rPr lang="es-VE" dirty="0"/>
              <a:t>CI-2125</a:t>
            </a:r>
          </a:p>
        </p:txBody>
      </p:sp>
      <p:sp>
        <p:nvSpPr>
          <p:cNvPr id="5" name="Footer Placeholder 4">
            <a:extLst>
              <a:ext uri="{FF2B5EF4-FFF2-40B4-BE49-F238E27FC236}">
                <a16:creationId xmlns:a16="http://schemas.microsoft.com/office/drawing/2014/main" id="{99834BA9-F5B2-83A2-FBB5-8A9BD3813AC6}"/>
              </a:ext>
            </a:extLst>
          </p:cNvPr>
          <p:cNvSpPr>
            <a:spLocks noGrp="1"/>
          </p:cNvSpPr>
          <p:nvPr>
            <p:ph type="ftr" sz="quarter" idx="11"/>
          </p:nvPr>
        </p:nvSpPr>
        <p:spPr/>
        <p:txBody>
          <a:bodyPr/>
          <a:lstStyle/>
          <a:p>
            <a:r>
              <a:rPr lang="es-VE" dirty="0"/>
              <a:t>Introducción a la Programación en Lenguaje C</a:t>
            </a:r>
          </a:p>
        </p:txBody>
      </p:sp>
      <p:sp>
        <p:nvSpPr>
          <p:cNvPr id="6" name="Slide Number Placeholder 5">
            <a:extLst>
              <a:ext uri="{FF2B5EF4-FFF2-40B4-BE49-F238E27FC236}">
                <a16:creationId xmlns:a16="http://schemas.microsoft.com/office/drawing/2014/main" id="{8B454128-417A-8C54-D56B-D4372BD7A0E5}"/>
              </a:ext>
            </a:extLst>
          </p:cNvPr>
          <p:cNvSpPr>
            <a:spLocks noGrp="1"/>
          </p:cNvSpPr>
          <p:nvPr>
            <p:ph type="sldNum" sz="quarter" idx="12"/>
          </p:nvPr>
        </p:nvSpPr>
        <p:spPr/>
        <p:txBody>
          <a:bodyPr/>
          <a:lstStyle/>
          <a:p>
            <a:fld id="{DBA1B0FB-D917-4C8C-928F-313BD683BF39}" type="slidenum">
              <a:rPr lang="es-VE" smtClean="0"/>
              <a:t>12</a:t>
            </a:fld>
            <a:endParaRPr lang="es-VE" dirty="0"/>
          </a:p>
        </p:txBody>
      </p:sp>
      <p:sp>
        <p:nvSpPr>
          <p:cNvPr id="11" name="TextBox 10">
            <a:extLst>
              <a:ext uri="{FF2B5EF4-FFF2-40B4-BE49-F238E27FC236}">
                <a16:creationId xmlns:a16="http://schemas.microsoft.com/office/drawing/2014/main" id="{F819B3C3-66F6-0225-B397-344B72AFDE68}"/>
              </a:ext>
            </a:extLst>
          </p:cNvPr>
          <p:cNvSpPr txBox="1"/>
          <p:nvPr/>
        </p:nvSpPr>
        <p:spPr>
          <a:xfrm>
            <a:off x="6969344" y="3322685"/>
            <a:ext cx="4917855" cy="2893100"/>
          </a:xfrm>
          <a:prstGeom prst="rect">
            <a:avLst/>
          </a:prstGeom>
          <a:noFill/>
        </p:spPr>
        <p:txBody>
          <a:bodyPr wrap="square" rtlCol="0">
            <a:spAutoFit/>
          </a:bodyPr>
          <a:lstStyle/>
          <a:p>
            <a:r>
              <a:rPr lang="es-VE" sz="1400" dirty="0">
                <a:solidFill>
                  <a:schemeClr val="accent3">
                    <a:lumMod val="60000"/>
                    <a:lumOff val="40000"/>
                  </a:schemeClr>
                </a:solidFill>
              </a:rPr>
              <a:t>Para simplificar las labores de corrección y de soporte, hay </a:t>
            </a:r>
            <a:r>
              <a:rPr lang="es-VE" sz="1400" dirty="0">
                <a:solidFill>
                  <a:srgbClr val="FFFF00"/>
                </a:solidFill>
              </a:rPr>
              <a:t>requerimientos estrictos</a:t>
            </a:r>
            <a:r>
              <a:rPr lang="es-VE" sz="1400" dirty="0">
                <a:solidFill>
                  <a:schemeClr val="accent3">
                    <a:lumMod val="60000"/>
                    <a:lumOff val="40000"/>
                  </a:schemeClr>
                </a:solidFill>
              </a:rPr>
              <a:t> respecto a los compiladores y plataformas “bendecidos” para el laboratorio.</a:t>
            </a:r>
          </a:p>
          <a:p>
            <a:endParaRPr lang="es-VE" sz="1400" dirty="0">
              <a:solidFill>
                <a:schemeClr val="accent3">
                  <a:lumMod val="60000"/>
                  <a:lumOff val="40000"/>
                </a:schemeClr>
              </a:solidFill>
            </a:endParaRPr>
          </a:p>
          <a:p>
            <a:r>
              <a:rPr lang="es-VE" sz="1400" dirty="0">
                <a:solidFill>
                  <a:schemeClr val="accent3">
                    <a:lumMod val="60000"/>
                    <a:lumOff val="40000"/>
                  </a:schemeClr>
                </a:solidFill>
              </a:rPr>
              <a:t>En principio, un estudiante puede usar todos los compiladores que quiera, incluyendo compiladores no aprobados, pero debe asegurarse que su código sea “portable”, es decir que puede ser compilado en una combinación de compilador y plataforma bendecida para el laboratorio. Lógicamente, esto se generaliza a los ambientes integrados de desarrollo (IDE).</a:t>
            </a:r>
          </a:p>
          <a:p>
            <a:endParaRPr lang="es-VE" sz="1400" dirty="0">
              <a:solidFill>
                <a:schemeClr val="accent3">
                  <a:lumMod val="60000"/>
                  <a:lumOff val="40000"/>
                </a:schemeClr>
              </a:solidFill>
            </a:endParaRPr>
          </a:p>
          <a:p>
            <a:r>
              <a:rPr lang="es-VE" sz="1400" dirty="0">
                <a:solidFill>
                  <a:schemeClr val="accent3">
                    <a:lumMod val="60000"/>
                    <a:lumOff val="40000"/>
                  </a:schemeClr>
                </a:solidFill>
              </a:rPr>
              <a:t>Todo estudiante deberá indicarle al preparador el compilador y plataforma </a:t>
            </a:r>
            <a:r>
              <a:rPr lang="es-VE" sz="1400" i="1" dirty="0">
                <a:solidFill>
                  <a:schemeClr val="accent3">
                    <a:lumMod val="60000"/>
                    <a:lumOff val="40000"/>
                  </a:schemeClr>
                </a:solidFill>
              </a:rPr>
              <a:t>aprobados</a:t>
            </a:r>
            <a:r>
              <a:rPr lang="es-VE" sz="1400" dirty="0">
                <a:solidFill>
                  <a:schemeClr val="accent3">
                    <a:lumMod val="60000"/>
                    <a:lumOff val="40000"/>
                  </a:schemeClr>
                </a:solidFill>
              </a:rPr>
              <a:t> que debe usar para corregir su entrega.</a:t>
            </a:r>
          </a:p>
        </p:txBody>
      </p:sp>
      <p:pic>
        <p:nvPicPr>
          <p:cNvPr id="9" name="Picture 8" descr="A group of people sitting at tables with computers&#10;&#10;Description automatically generated with low confidence">
            <a:extLst>
              <a:ext uri="{FF2B5EF4-FFF2-40B4-BE49-F238E27FC236}">
                <a16:creationId xmlns:a16="http://schemas.microsoft.com/office/drawing/2014/main" id="{0812BE52-0114-8FD6-ED1D-837E2633AF4F}"/>
              </a:ext>
            </a:extLst>
          </p:cNvPr>
          <p:cNvPicPr>
            <a:picLocks noChangeAspect="1"/>
          </p:cNvPicPr>
          <p:nvPr/>
        </p:nvPicPr>
        <p:blipFill>
          <a:blip r:embed="rId7"/>
          <a:stretch>
            <a:fillRect/>
          </a:stretch>
        </p:blipFill>
        <p:spPr>
          <a:xfrm>
            <a:off x="6969344" y="317240"/>
            <a:ext cx="4917855" cy="2905569"/>
          </a:xfrm>
          <a:prstGeom prst="rect">
            <a:avLst/>
          </a:prstGeom>
        </p:spPr>
      </p:pic>
      <p:sp>
        <p:nvSpPr>
          <p:cNvPr id="7" name="TextBox 6">
            <a:extLst>
              <a:ext uri="{FF2B5EF4-FFF2-40B4-BE49-F238E27FC236}">
                <a16:creationId xmlns:a16="http://schemas.microsoft.com/office/drawing/2014/main" id="{CB34ADC3-36A6-0E03-0C3F-59161BF2ADAA}"/>
              </a:ext>
            </a:extLst>
          </p:cNvPr>
          <p:cNvSpPr txBox="1"/>
          <p:nvPr/>
        </p:nvSpPr>
        <p:spPr>
          <a:xfrm>
            <a:off x="550863" y="5832561"/>
            <a:ext cx="6185497" cy="646331"/>
          </a:xfrm>
          <a:prstGeom prst="rect">
            <a:avLst/>
          </a:prstGeom>
          <a:noFill/>
        </p:spPr>
        <p:txBody>
          <a:bodyPr wrap="square" rtlCol="0">
            <a:spAutoFit/>
          </a:bodyPr>
          <a:lstStyle/>
          <a:p>
            <a:r>
              <a:rPr lang="es-VE" sz="1200" dirty="0">
                <a:solidFill>
                  <a:srgbClr val="92D050"/>
                </a:solidFill>
              </a:rPr>
              <a:t>(*) Nada impide usar una combinación de compilador / plataforma no aprobada, siempre y cuando el estudiante se asegure que el preparador puede generar y correr el programa usando herramientas tradicionales, al estilo </a:t>
            </a:r>
            <a:r>
              <a:rPr lang="es-VE" sz="1200" i="1" dirty="0">
                <a:solidFill>
                  <a:srgbClr val="92D050"/>
                </a:solidFill>
              </a:rPr>
              <a:t>hardcore</a:t>
            </a:r>
            <a:r>
              <a:rPr lang="es-VE" sz="1200" dirty="0">
                <a:solidFill>
                  <a:srgbClr val="92D050"/>
                </a:solidFill>
              </a:rPr>
              <a:t> Unix, es decir GNU GCC </a:t>
            </a:r>
            <a:r>
              <a:rPr lang="es-VE" sz="1200" dirty="0">
                <a:solidFill>
                  <a:srgbClr val="92D050"/>
                </a:solidFill>
                <a:sym typeface="Wingdings" panose="05000000000000000000" pitchFamily="2" charset="2"/>
              </a:rPr>
              <a:t></a:t>
            </a:r>
            <a:endParaRPr lang="es-VE" sz="1200" dirty="0">
              <a:solidFill>
                <a:srgbClr val="92D050"/>
              </a:solidFill>
            </a:endParaRPr>
          </a:p>
        </p:txBody>
      </p:sp>
    </p:spTree>
    <p:extLst>
      <p:ext uri="{BB962C8B-B14F-4D97-AF65-F5344CB8AC3E}">
        <p14:creationId xmlns:p14="http://schemas.microsoft.com/office/powerpoint/2010/main" val="3382623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43B78-2C56-7A89-E06C-961B8C7490CA}"/>
              </a:ext>
            </a:extLst>
          </p:cNvPr>
          <p:cNvSpPr>
            <a:spLocks noGrp="1"/>
          </p:cNvSpPr>
          <p:nvPr>
            <p:ph type="title"/>
          </p:nvPr>
        </p:nvSpPr>
        <p:spPr>
          <a:xfrm>
            <a:off x="142613" y="317241"/>
            <a:ext cx="6826731" cy="886408"/>
          </a:xfrm>
        </p:spPr>
        <p:txBody>
          <a:bodyPr/>
          <a:lstStyle/>
          <a:p>
            <a:pPr algn="ctr"/>
            <a:r>
              <a:rPr lang="es-VE" sz="3200" dirty="0"/>
              <a:t>IDE</a:t>
            </a:r>
            <a:br>
              <a:rPr lang="es-VE" sz="3200" dirty="0"/>
            </a:br>
            <a:r>
              <a:rPr lang="es-VE" sz="2800" dirty="0"/>
              <a:t>Ambientes Integrados para Desarrollo</a:t>
            </a:r>
          </a:p>
        </p:txBody>
      </p:sp>
      <p:sp>
        <p:nvSpPr>
          <p:cNvPr id="3" name="Content Placeholder 2">
            <a:extLst>
              <a:ext uri="{FF2B5EF4-FFF2-40B4-BE49-F238E27FC236}">
                <a16:creationId xmlns:a16="http://schemas.microsoft.com/office/drawing/2014/main" id="{760AD4A8-713C-9089-B3AF-179269798250}"/>
              </a:ext>
            </a:extLst>
          </p:cNvPr>
          <p:cNvSpPr>
            <a:spLocks noGrp="1"/>
          </p:cNvSpPr>
          <p:nvPr>
            <p:ph idx="1"/>
          </p:nvPr>
        </p:nvSpPr>
        <p:spPr>
          <a:xfrm>
            <a:off x="142613" y="1203648"/>
            <a:ext cx="6826731" cy="5180373"/>
          </a:xfrm>
        </p:spPr>
        <p:txBody>
          <a:bodyPr/>
          <a:lstStyle/>
          <a:p>
            <a:pPr>
              <a:spcBef>
                <a:spcPts val="0"/>
              </a:spcBef>
              <a:spcAft>
                <a:spcPts val="400"/>
              </a:spcAft>
            </a:pPr>
            <a:r>
              <a:rPr lang="es-VE" sz="1800" dirty="0"/>
              <a:t>Existen varios productos que integran compiladores, editores, debuggers, y otras herramientas para desarrollo. Estos se conocen con el acrónimo IDE:  “Integrated Development Environment”</a:t>
            </a:r>
          </a:p>
          <a:p>
            <a:pPr>
              <a:spcBef>
                <a:spcPts val="0"/>
              </a:spcBef>
              <a:spcAft>
                <a:spcPts val="400"/>
              </a:spcAft>
            </a:pPr>
            <a:r>
              <a:rPr lang="es-VE" sz="1800" dirty="0"/>
              <a:t>Borland fue el pionero en este espacio, en el ano 1983!</a:t>
            </a:r>
          </a:p>
          <a:p>
            <a:pPr>
              <a:spcBef>
                <a:spcPts val="0"/>
              </a:spcBef>
              <a:spcAft>
                <a:spcPts val="400"/>
              </a:spcAft>
            </a:pPr>
            <a:r>
              <a:rPr lang="es-VE" sz="1800" dirty="0"/>
              <a:t>Turbo Pascal fue rápidamente adoptado en la USB</a:t>
            </a:r>
          </a:p>
          <a:p>
            <a:pPr lvl="1">
              <a:spcBef>
                <a:spcPts val="0"/>
              </a:spcBef>
              <a:spcAft>
                <a:spcPts val="400"/>
              </a:spcAft>
            </a:pPr>
            <a:r>
              <a:rPr lang="es-VE" sz="1200" dirty="0">
                <a:hlinkClick r:id="rId2"/>
              </a:rPr>
              <a:t>https://en.wikipedia.org/wiki/Turbo_Pascal</a:t>
            </a:r>
            <a:endParaRPr lang="es-VE" sz="1200" dirty="0"/>
          </a:p>
          <a:p>
            <a:pPr>
              <a:spcBef>
                <a:spcPts val="0"/>
              </a:spcBef>
              <a:spcAft>
                <a:spcPts val="400"/>
              </a:spcAft>
            </a:pPr>
            <a:r>
              <a:rPr lang="es-VE" sz="1800" dirty="0"/>
              <a:t>Como han visto, solo hay dos IDE aprobados para el laboratorio</a:t>
            </a:r>
          </a:p>
          <a:p>
            <a:pPr>
              <a:spcBef>
                <a:spcPts val="0"/>
              </a:spcBef>
              <a:spcAft>
                <a:spcPts val="400"/>
              </a:spcAft>
            </a:pPr>
            <a:r>
              <a:rPr lang="es-VE" sz="1800" dirty="0">
                <a:solidFill>
                  <a:schemeClr val="accent3">
                    <a:lumMod val="60000"/>
                    <a:lumOff val="40000"/>
                    <a:alpha val="60000"/>
                  </a:schemeClr>
                </a:solidFill>
              </a:rPr>
              <a:t>Microsoft Visual Studio 2022</a:t>
            </a:r>
            <a:r>
              <a:rPr lang="es-VE" sz="1800" dirty="0"/>
              <a:t> </a:t>
            </a:r>
            <a:r>
              <a:rPr lang="es-VE" sz="1800" dirty="0">
                <a:solidFill>
                  <a:schemeClr val="bg1">
                    <a:lumMod val="50000"/>
                    <a:lumOff val="50000"/>
                    <a:alpha val="60000"/>
                  </a:schemeClr>
                </a:solidFill>
              </a:rPr>
              <a:t>(community edition)</a:t>
            </a:r>
          </a:p>
          <a:p>
            <a:pPr lvl="1">
              <a:spcBef>
                <a:spcPts val="0"/>
              </a:spcBef>
              <a:spcAft>
                <a:spcPts val="400"/>
              </a:spcAft>
            </a:pPr>
            <a:r>
              <a:rPr lang="es-VE" sz="1200" dirty="0"/>
              <a:t>Puede correr en computadoras con 4 GB de RAM</a:t>
            </a:r>
          </a:p>
          <a:p>
            <a:pPr lvl="1">
              <a:spcBef>
                <a:spcPts val="0"/>
              </a:spcBef>
              <a:spcAft>
                <a:spcPts val="400"/>
              </a:spcAft>
            </a:pPr>
            <a:r>
              <a:rPr lang="es-VE" sz="1200" dirty="0"/>
              <a:t>Recomendado para computadoras con 8 GB de RAM o más</a:t>
            </a:r>
          </a:p>
          <a:p>
            <a:pPr lvl="1">
              <a:spcBef>
                <a:spcPts val="0"/>
              </a:spcBef>
              <a:spcAft>
                <a:spcPts val="400"/>
              </a:spcAft>
            </a:pPr>
            <a:r>
              <a:rPr lang="es-VE" sz="1200" dirty="0">
                <a:hlinkClick r:id="rId3"/>
              </a:rPr>
              <a:t>https://docs.microsoft.com/en-us/visualstudio/releases/2022/system-requirements</a:t>
            </a:r>
            <a:endParaRPr lang="es-VE" sz="1200" dirty="0"/>
          </a:p>
          <a:p>
            <a:pPr>
              <a:spcBef>
                <a:spcPts val="0"/>
              </a:spcBef>
              <a:spcAft>
                <a:spcPts val="400"/>
              </a:spcAft>
            </a:pPr>
            <a:r>
              <a:rPr lang="es-VE" sz="1800" dirty="0">
                <a:solidFill>
                  <a:schemeClr val="accent3">
                    <a:lumMod val="60000"/>
                    <a:lumOff val="40000"/>
                    <a:alpha val="60000"/>
                  </a:schemeClr>
                </a:solidFill>
              </a:rPr>
              <a:t>Microsoft Visual Studio 2017</a:t>
            </a:r>
            <a:r>
              <a:rPr lang="es-VE" sz="1800" dirty="0"/>
              <a:t> </a:t>
            </a:r>
            <a:r>
              <a:rPr lang="es-VE" sz="1800" dirty="0">
                <a:solidFill>
                  <a:schemeClr val="bg1">
                    <a:lumMod val="50000"/>
                    <a:lumOff val="50000"/>
                    <a:alpha val="60000"/>
                  </a:schemeClr>
                </a:solidFill>
              </a:rPr>
              <a:t>(community edition)</a:t>
            </a:r>
          </a:p>
          <a:p>
            <a:pPr lvl="1">
              <a:spcBef>
                <a:spcPts val="0"/>
              </a:spcBef>
              <a:spcAft>
                <a:spcPts val="400"/>
              </a:spcAft>
            </a:pPr>
            <a:r>
              <a:rPr lang="es-VE" sz="1200" dirty="0"/>
              <a:t>Puede correr en computadoras con 2 GB de RAM</a:t>
            </a:r>
          </a:p>
          <a:p>
            <a:pPr lvl="1">
              <a:spcBef>
                <a:spcPts val="0"/>
              </a:spcBef>
              <a:spcAft>
                <a:spcPts val="400"/>
              </a:spcAft>
            </a:pPr>
            <a:r>
              <a:rPr lang="es-VE" sz="1200" dirty="0"/>
              <a:t>Recomendado para computadoras con 4GB de RAM o más</a:t>
            </a:r>
          </a:p>
          <a:p>
            <a:pPr lvl="1">
              <a:spcBef>
                <a:spcPts val="0"/>
              </a:spcBef>
              <a:spcAft>
                <a:spcPts val="400"/>
              </a:spcAft>
            </a:pPr>
            <a:r>
              <a:rPr lang="es-VE" sz="1200" dirty="0">
                <a:hlinkClick r:id="rId4"/>
              </a:rPr>
              <a:t>https://docs.microsoft.com/en-us/visualstudio/releases/2017/vs2017-system-requirements-vs</a:t>
            </a:r>
            <a:endParaRPr lang="es-VE" sz="1200" dirty="0"/>
          </a:p>
        </p:txBody>
      </p:sp>
      <p:sp>
        <p:nvSpPr>
          <p:cNvPr id="4" name="Date Placeholder 3">
            <a:extLst>
              <a:ext uri="{FF2B5EF4-FFF2-40B4-BE49-F238E27FC236}">
                <a16:creationId xmlns:a16="http://schemas.microsoft.com/office/drawing/2014/main" id="{1C4A35E4-6EB3-C890-CD9F-335BBE4E3286}"/>
              </a:ext>
            </a:extLst>
          </p:cNvPr>
          <p:cNvSpPr>
            <a:spLocks noGrp="1"/>
          </p:cNvSpPr>
          <p:nvPr>
            <p:ph type="dt" sz="half" idx="10"/>
          </p:nvPr>
        </p:nvSpPr>
        <p:spPr/>
        <p:txBody>
          <a:bodyPr/>
          <a:lstStyle/>
          <a:p>
            <a:r>
              <a:rPr lang="es-VE" dirty="0"/>
              <a:t>CI-2125</a:t>
            </a:r>
          </a:p>
        </p:txBody>
      </p:sp>
      <p:sp>
        <p:nvSpPr>
          <p:cNvPr id="5" name="Footer Placeholder 4">
            <a:extLst>
              <a:ext uri="{FF2B5EF4-FFF2-40B4-BE49-F238E27FC236}">
                <a16:creationId xmlns:a16="http://schemas.microsoft.com/office/drawing/2014/main" id="{99834BA9-F5B2-83A2-FBB5-8A9BD3813AC6}"/>
              </a:ext>
            </a:extLst>
          </p:cNvPr>
          <p:cNvSpPr>
            <a:spLocks noGrp="1"/>
          </p:cNvSpPr>
          <p:nvPr>
            <p:ph type="ftr" sz="quarter" idx="11"/>
          </p:nvPr>
        </p:nvSpPr>
        <p:spPr/>
        <p:txBody>
          <a:bodyPr/>
          <a:lstStyle/>
          <a:p>
            <a:r>
              <a:rPr lang="es-VE" dirty="0"/>
              <a:t>Introducción a la Programación en Lenguaje C</a:t>
            </a:r>
          </a:p>
        </p:txBody>
      </p:sp>
      <p:sp>
        <p:nvSpPr>
          <p:cNvPr id="6" name="Slide Number Placeholder 5">
            <a:extLst>
              <a:ext uri="{FF2B5EF4-FFF2-40B4-BE49-F238E27FC236}">
                <a16:creationId xmlns:a16="http://schemas.microsoft.com/office/drawing/2014/main" id="{8B454128-417A-8C54-D56B-D4372BD7A0E5}"/>
              </a:ext>
            </a:extLst>
          </p:cNvPr>
          <p:cNvSpPr>
            <a:spLocks noGrp="1"/>
          </p:cNvSpPr>
          <p:nvPr>
            <p:ph type="sldNum" sz="quarter" idx="12"/>
          </p:nvPr>
        </p:nvSpPr>
        <p:spPr/>
        <p:txBody>
          <a:bodyPr/>
          <a:lstStyle/>
          <a:p>
            <a:fld id="{DBA1B0FB-D917-4C8C-928F-313BD683BF39}" type="slidenum">
              <a:rPr lang="es-VE" smtClean="0"/>
              <a:t>13</a:t>
            </a:fld>
            <a:endParaRPr lang="es-VE" dirty="0"/>
          </a:p>
        </p:txBody>
      </p:sp>
      <p:sp>
        <p:nvSpPr>
          <p:cNvPr id="11" name="TextBox 10">
            <a:extLst>
              <a:ext uri="{FF2B5EF4-FFF2-40B4-BE49-F238E27FC236}">
                <a16:creationId xmlns:a16="http://schemas.microsoft.com/office/drawing/2014/main" id="{F819B3C3-66F6-0225-B397-344B72AFDE68}"/>
              </a:ext>
            </a:extLst>
          </p:cNvPr>
          <p:cNvSpPr txBox="1"/>
          <p:nvPr/>
        </p:nvSpPr>
        <p:spPr>
          <a:xfrm>
            <a:off x="6969344" y="3322685"/>
            <a:ext cx="4917855" cy="2893100"/>
          </a:xfrm>
          <a:prstGeom prst="rect">
            <a:avLst/>
          </a:prstGeom>
          <a:noFill/>
        </p:spPr>
        <p:txBody>
          <a:bodyPr wrap="square" rtlCol="0">
            <a:spAutoFit/>
          </a:bodyPr>
          <a:lstStyle/>
          <a:p>
            <a:r>
              <a:rPr lang="es-VE" sz="1400" dirty="0">
                <a:solidFill>
                  <a:schemeClr val="accent3">
                    <a:lumMod val="60000"/>
                    <a:lumOff val="40000"/>
                  </a:schemeClr>
                </a:solidFill>
              </a:rPr>
              <a:t>Para simplificar las labores de corrección y de soporte, hay </a:t>
            </a:r>
            <a:r>
              <a:rPr lang="es-VE" sz="1400" dirty="0">
                <a:solidFill>
                  <a:srgbClr val="FFFF00"/>
                </a:solidFill>
              </a:rPr>
              <a:t>requerimientos estrictos</a:t>
            </a:r>
            <a:r>
              <a:rPr lang="es-VE" sz="1400" dirty="0">
                <a:solidFill>
                  <a:schemeClr val="accent3">
                    <a:lumMod val="60000"/>
                    <a:lumOff val="40000"/>
                  </a:schemeClr>
                </a:solidFill>
              </a:rPr>
              <a:t> respecto a los compiladores y plataformas “bendecidos” para el laboratorio.</a:t>
            </a:r>
          </a:p>
          <a:p>
            <a:endParaRPr lang="es-VE" sz="1400" dirty="0">
              <a:solidFill>
                <a:schemeClr val="accent3">
                  <a:lumMod val="60000"/>
                  <a:lumOff val="40000"/>
                </a:schemeClr>
              </a:solidFill>
            </a:endParaRPr>
          </a:p>
          <a:p>
            <a:r>
              <a:rPr lang="es-VE" sz="1400" dirty="0">
                <a:solidFill>
                  <a:schemeClr val="accent3">
                    <a:lumMod val="60000"/>
                    <a:lumOff val="40000"/>
                  </a:schemeClr>
                </a:solidFill>
              </a:rPr>
              <a:t>En principio, un estudiante puede usar todos los compiladores que quiera, incluyendo compiladores no aprobados, pero debe asegurarse que su código sea “portable”, es decir que puede ser compilado en una combinación de compilador y plataforma bendecida para el laboratorio. Lógicamente, esto se generaliza a los ambientes integrados de desarrollo (IDE).</a:t>
            </a:r>
          </a:p>
          <a:p>
            <a:endParaRPr lang="es-VE" sz="1400" dirty="0">
              <a:solidFill>
                <a:schemeClr val="accent3">
                  <a:lumMod val="60000"/>
                  <a:lumOff val="40000"/>
                </a:schemeClr>
              </a:solidFill>
            </a:endParaRPr>
          </a:p>
          <a:p>
            <a:r>
              <a:rPr lang="es-VE" sz="1400" dirty="0">
                <a:solidFill>
                  <a:schemeClr val="accent3">
                    <a:lumMod val="60000"/>
                    <a:lumOff val="40000"/>
                  </a:schemeClr>
                </a:solidFill>
              </a:rPr>
              <a:t>Todo estudiante deberá indicarle al preparador el compilador y plataforma </a:t>
            </a:r>
            <a:r>
              <a:rPr lang="es-VE" sz="1400" i="1" dirty="0">
                <a:solidFill>
                  <a:schemeClr val="accent3">
                    <a:lumMod val="60000"/>
                    <a:lumOff val="40000"/>
                  </a:schemeClr>
                </a:solidFill>
              </a:rPr>
              <a:t>aprobados</a:t>
            </a:r>
            <a:r>
              <a:rPr lang="es-VE" sz="1400" dirty="0">
                <a:solidFill>
                  <a:schemeClr val="accent3">
                    <a:lumMod val="60000"/>
                    <a:lumOff val="40000"/>
                  </a:schemeClr>
                </a:solidFill>
              </a:rPr>
              <a:t> que debe usar para corregir su entrega.</a:t>
            </a:r>
          </a:p>
        </p:txBody>
      </p:sp>
      <p:pic>
        <p:nvPicPr>
          <p:cNvPr id="9" name="Picture 8" descr="A group of people sitting at tables with computers&#10;&#10;Description automatically generated with low confidence">
            <a:extLst>
              <a:ext uri="{FF2B5EF4-FFF2-40B4-BE49-F238E27FC236}">
                <a16:creationId xmlns:a16="http://schemas.microsoft.com/office/drawing/2014/main" id="{0812BE52-0114-8FD6-ED1D-837E2633AF4F}"/>
              </a:ext>
            </a:extLst>
          </p:cNvPr>
          <p:cNvPicPr>
            <a:picLocks noChangeAspect="1"/>
          </p:cNvPicPr>
          <p:nvPr/>
        </p:nvPicPr>
        <p:blipFill>
          <a:blip r:embed="rId5"/>
          <a:stretch>
            <a:fillRect/>
          </a:stretch>
        </p:blipFill>
        <p:spPr>
          <a:xfrm>
            <a:off x="6969344" y="317240"/>
            <a:ext cx="4917855" cy="2905569"/>
          </a:xfrm>
          <a:prstGeom prst="rect">
            <a:avLst/>
          </a:prstGeom>
        </p:spPr>
      </p:pic>
      <p:sp>
        <p:nvSpPr>
          <p:cNvPr id="7" name="TextBox 6">
            <a:extLst>
              <a:ext uri="{FF2B5EF4-FFF2-40B4-BE49-F238E27FC236}">
                <a16:creationId xmlns:a16="http://schemas.microsoft.com/office/drawing/2014/main" id="{CB34ADC3-36A6-0E03-0C3F-59161BF2ADAA}"/>
              </a:ext>
            </a:extLst>
          </p:cNvPr>
          <p:cNvSpPr txBox="1"/>
          <p:nvPr/>
        </p:nvSpPr>
        <p:spPr>
          <a:xfrm>
            <a:off x="550863" y="5832561"/>
            <a:ext cx="6185497" cy="646331"/>
          </a:xfrm>
          <a:prstGeom prst="rect">
            <a:avLst/>
          </a:prstGeom>
          <a:noFill/>
        </p:spPr>
        <p:txBody>
          <a:bodyPr wrap="square" rtlCol="0">
            <a:spAutoFit/>
          </a:bodyPr>
          <a:lstStyle/>
          <a:p>
            <a:r>
              <a:rPr lang="es-VE" sz="1200" dirty="0">
                <a:solidFill>
                  <a:srgbClr val="92D050"/>
                </a:solidFill>
              </a:rPr>
              <a:t>(*) Nada impide usar una combinación de compilador / plataforma no aprobada, siempre y cuando el estudiante se asegure que el preparador puede generar y correr el programa usando herramientas tradicionales, al estilo </a:t>
            </a:r>
            <a:r>
              <a:rPr lang="es-VE" sz="1200" i="1" dirty="0">
                <a:solidFill>
                  <a:srgbClr val="92D050"/>
                </a:solidFill>
              </a:rPr>
              <a:t>hardcore</a:t>
            </a:r>
            <a:r>
              <a:rPr lang="es-VE" sz="1200" dirty="0">
                <a:solidFill>
                  <a:srgbClr val="92D050"/>
                </a:solidFill>
              </a:rPr>
              <a:t> Unix, es decir GNU GCC </a:t>
            </a:r>
            <a:r>
              <a:rPr lang="es-VE" sz="1200" dirty="0">
                <a:solidFill>
                  <a:srgbClr val="92D050"/>
                </a:solidFill>
                <a:sym typeface="Wingdings" panose="05000000000000000000" pitchFamily="2" charset="2"/>
              </a:rPr>
              <a:t></a:t>
            </a:r>
            <a:endParaRPr lang="es-VE" sz="1200" dirty="0">
              <a:solidFill>
                <a:srgbClr val="92D050"/>
              </a:solidFill>
            </a:endParaRPr>
          </a:p>
        </p:txBody>
      </p:sp>
    </p:spTree>
    <p:extLst>
      <p:ext uri="{BB962C8B-B14F-4D97-AF65-F5344CB8AC3E}">
        <p14:creationId xmlns:p14="http://schemas.microsoft.com/office/powerpoint/2010/main" val="4138809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43B78-2C56-7A89-E06C-961B8C7490CA}"/>
              </a:ext>
            </a:extLst>
          </p:cNvPr>
          <p:cNvSpPr>
            <a:spLocks noGrp="1"/>
          </p:cNvSpPr>
          <p:nvPr>
            <p:ph type="title"/>
          </p:nvPr>
        </p:nvSpPr>
        <p:spPr>
          <a:xfrm>
            <a:off x="218114" y="317241"/>
            <a:ext cx="11424348" cy="886408"/>
          </a:xfrm>
        </p:spPr>
        <p:txBody>
          <a:bodyPr/>
          <a:lstStyle/>
          <a:p>
            <a:r>
              <a:rPr lang="es-VE" dirty="0"/>
              <a:t>Node.js</a:t>
            </a:r>
          </a:p>
        </p:txBody>
      </p:sp>
      <p:sp>
        <p:nvSpPr>
          <p:cNvPr id="3" name="Content Placeholder 2">
            <a:extLst>
              <a:ext uri="{FF2B5EF4-FFF2-40B4-BE49-F238E27FC236}">
                <a16:creationId xmlns:a16="http://schemas.microsoft.com/office/drawing/2014/main" id="{760AD4A8-713C-9089-B3AF-179269798250}"/>
              </a:ext>
            </a:extLst>
          </p:cNvPr>
          <p:cNvSpPr>
            <a:spLocks noGrp="1"/>
          </p:cNvSpPr>
          <p:nvPr>
            <p:ph idx="1"/>
          </p:nvPr>
        </p:nvSpPr>
        <p:spPr>
          <a:xfrm>
            <a:off x="218115" y="5477521"/>
            <a:ext cx="11755772" cy="887768"/>
          </a:xfrm>
        </p:spPr>
        <p:txBody>
          <a:bodyPr/>
          <a:lstStyle/>
          <a:p>
            <a:pPr>
              <a:spcBef>
                <a:spcPts val="0"/>
              </a:spcBef>
              <a:spcAft>
                <a:spcPts val="400"/>
              </a:spcAft>
            </a:pPr>
            <a:r>
              <a:rPr lang="es-VE" sz="1800" dirty="0">
                <a:solidFill>
                  <a:schemeClr val="accent3">
                    <a:lumMod val="60000"/>
                    <a:lumOff val="40000"/>
                    <a:alpha val="60000"/>
                  </a:schemeClr>
                </a:solidFill>
              </a:rPr>
              <a:t>Node.js</a:t>
            </a:r>
            <a:endParaRPr lang="es-VE" sz="1800" dirty="0">
              <a:solidFill>
                <a:schemeClr val="bg1">
                  <a:lumMod val="50000"/>
                  <a:lumOff val="50000"/>
                  <a:alpha val="60000"/>
                </a:schemeClr>
              </a:solidFill>
            </a:endParaRPr>
          </a:p>
          <a:p>
            <a:pPr lvl="1">
              <a:spcBef>
                <a:spcPts val="0"/>
              </a:spcBef>
              <a:spcAft>
                <a:spcPts val="400"/>
              </a:spcAft>
            </a:pPr>
            <a:r>
              <a:rPr lang="es-VE" sz="1200" dirty="0">
                <a:hlinkClick r:id="rId2"/>
              </a:rPr>
              <a:t>https://nodejs.org/</a:t>
            </a:r>
            <a:endParaRPr lang="es-VE" sz="1200" dirty="0"/>
          </a:p>
          <a:p>
            <a:pPr lvl="1">
              <a:spcBef>
                <a:spcPts val="0"/>
              </a:spcBef>
              <a:spcAft>
                <a:spcPts val="400"/>
              </a:spcAft>
            </a:pPr>
            <a:r>
              <a:rPr lang="es-VE" sz="1200" dirty="0"/>
              <a:t>Disponible para la plataforma </a:t>
            </a:r>
            <a:r>
              <a:rPr lang="es-VE" sz="1200" dirty="0">
                <a:solidFill>
                  <a:schemeClr val="accent2">
                    <a:lumMod val="60000"/>
                    <a:lumOff val="40000"/>
                    <a:alpha val="60000"/>
                  </a:schemeClr>
                </a:solidFill>
              </a:rPr>
              <a:t>Windows , Mac OS, y Linux</a:t>
            </a:r>
          </a:p>
        </p:txBody>
      </p:sp>
      <p:sp>
        <p:nvSpPr>
          <p:cNvPr id="4" name="Date Placeholder 3">
            <a:extLst>
              <a:ext uri="{FF2B5EF4-FFF2-40B4-BE49-F238E27FC236}">
                <a16:creationId xmlns:a16="http://schemas.microsoft.com/office/drawing/2014/main" id="{1C4A35E4-6EB3-C890-CD9F-335BBE4E3286}"/>
              </a:ext>
            </a:extLst>
          </p:cNvPr>
          <p:cNvSpPr>
            <a:spLocks noGrp="1"/>
          </p:cNvSpPr>
          <p:nvPr>
            <p:ph type="dt" sz="half" idx="10"/>
          </p:nvPr>
        </p:nvSpPr>
        <p:spPr/>
        <p:txBody>
          <a:bodyPr/>
          <a:lstStyle/>
          <a:p>
            <a:r>
              <a:rPr lang="es-VE" dirty="0"/>
              <a:t>CI-2125</a:t>
            </a:r>
          </a:p>
        </p:txBody>
      </p:sp>
      <p:sp>
        <p:nvSpPr>
          <p:cNvPr id="5" name="Footer Placeholder 4">
            <a:extLst>
              <a:ext uri="{FF2B5EF4-FFF2-40B4-BE49-F238E27FC236}">
                <a16:creationId xmlns:a16="http://schemas.microsoft.com/office/drawing/2014/main" id="{99834BA9-F5B2-83A2-FBB5-8A9BD3813AC6}"/>
              </a:ext>
            </a:extLst>
          </p:cNvPr>
          <p:cNvSpPr>
            <a:spLocks noGrp="1"/>
          </p:cNvSpPr>
          <p:nvPr>
            <p:ph type="ftr" sz="quarter" idx="11"/>
          </p:nvPr>
        </p:nvSpPr>
        <p:spPr/>
        <p:txBody>
          <a:bodyPr/>
          <a:lstStyle/>
          <a:p>
            <a:r>
              <a:rPr lang="es-VE" dirty="0"/>
              <a:t>Introducción a la Programación en Lenguaje C</a:t>
            </a:r>
          </a:p>
        </p:txBody>
      </p:sp>
      <p:sp>
        <p:nvSpPr>
          <p:cNvPr id="6" name="Slide Number Placeholder 5">
            <a:extLst>
              <a:ext uri="{FF2B5EF4-FFF2-40B4-BE49-F238E27FC236}">
                <a16:creationId xmlns:a16="http://schemas.microsoft.com/office/drawing/2014/main" id="{8B454128-417A-8C54-D56B-D4372BD7A0E5}"/>
              </a:ext>
            </a:extLst>
          </p:cNvPr>
          <p:cNvSpPr>
            <a:spLocks noGrp="1"/>
          </p:cNvSpPr>
          <p:nvPr>
            <p:ph type="sldNum" sz="quarter" idx="12"/>
          </p:nvPr>
        </p:nvSpPr>
        <p:spPr/>
        <p:txBody>
          <a:bodyPr/>
          <a:lstStyle/>
          <a:p>
            <a:fld id="{DBA1B0FB-D917-4C8C-928F-313BD683BF39}" type="slidenum">
              <a:rPr lang="es-VE" smtClean="0"/>
              <a:t>14</a:t>
            </a:fld>
            <a:endParaRPr lang="es-VE" dirty="0"/>
          </a:p>
        </p:txBody>
      </p:sp>
      <p:sp>
        <p:nvSpPr>
          <p:cNvPr id="11" name="TextBox 10">
            <a:extLst>
              <a:ext uri="{FF2B5EF4-FFF2-40B4-BE49-F238E27FC236}">
                <a16:creationId xmlns:a16="http://schemas.microsoft.com/office/drawing/2014/main" id="{F819B3C3-66F6-0225-B397-344B72AFDE68}"/>
              </a:ext>
            </a:extLst>
          </p:cNvPr>
          <p:cNvSpPr txBox="1"/>
          <p:nvPr/>
        </p:nvSpPr>
        <p:spPr>
          <a:xfrm>
            <a:off x="8093430" y="5484512"/>
            <a:ext cx="3710865" cy="307777"/>
          </a:xfrm>
          <a:prstGeom prst="rect">
            <a:avLst/>
          </a:prstGeom>
          <a:noFill/>
        </p:spPr>
        <p:txBody>
          <a:bodyPr wrap="square" rtlCol="0">
            <a:spAutoFit/>
          </a:bodyPr>
          <a:lstStyle/>
          <a:p>
            <a:r>
              <a:rPr lang="es-VE" sz="1400" dirty="0">
                <a:solidFill>
                  <a:schemeClr val="accent3">
                    <a:lumMod val="60000"/>
                    <a:lumOff val="40000"/>
                  </a:schemeClr>
                </a:solidFill>
              </a:rPr>
              <a:t>Para programar en Javascript</a:t>
            </a:r>
          </a:p>
        </p:txBody>
      </p:sp>
      <p:pic>
        <p:nvPicPr>
          <p:cNvPr id="10" name="Picture 9">
            <a:extLst>
              <a:ext uri="{FF2B5EF4-FFF2-40B4-BE49-F238E27FC236}">
                <a16:creationId xmlns:a16="http://schemas.microsoft.com/office/drawing/2014/main" id="{F0473229-1C8B-7F0C-2A6E-474EB3B38278}"/>
              </a:ext>
            </a:extLst>
          </p:cNvPr>
          <p:cNvPicPr>
            <a:picLocks noChangeAspect="1"/>
          </p:cNvPicPr>
          <p:nvPr/>
        </p:nvPicPr>
        <p:blipFill>
          <a:blip r:embed="rId3"/>
          <a:stretch>
            <a:fillRect/>
          </a:stretch>
        </p:blipFill>
        <p:spPr>
          <a:xfrm>
            <a:off x="-2" y="1080885"/>
            <a:ext cx="12192000" cy="4242816"/>
          </a:xfrm>
          <a:prstGeom prst="rect">
            <a:avLst/>
          </a:prstGeom>
        </p:spPr>
      </p:pic>
    </p:spTree>
    <p:extLst>
      <p:ext uri="{BB962C8B-B14F-4D97-AF65-F5344CB8AC3E}">
        <p14:creationId xmlns:p14="http://schemas.microsoft.com/office/powerpoint/2010/main" val="1614044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186430" y="549275"/>
            <a:ext cx="5992428" cy="2986234"/>
          </a:xfrm>
        </p:spPr>
        <p:txBody>
          <a:bodyPr/>
          <a:lstStyle/>
          <a:p>
            <a:pPr algn="ctr"/>
            <a:r>
              <a:rPr lang="es-VE" sz="4400" dirty="0"/>
              <a:t>¡Preparen su ambiente de desarrollo de una vez!</a:t>
            </a:r>
            <a:br>
              <a:rPr lang="es-VE" sz="4400" dirty="0"/>
            </a:br>
            <a:br>
              <a:rPr lang="es-VE" sz="4400" dirty="0"/>
            </a:br>
            <a:r>
              <a:rPr lang="es-VE" sz="2800" dirty="0">
                <a:solidFill>
                  <a:schemeClr val="accent6">
                    <a:lumMod val="60000"/>
                    <a:lumOff val="40000"/>
                  </a:schemeClr>
                </a:solidFill>
              </a:rPr>
              <a:t>no excusas</a:t>
            </a:r>
            <a:endParaRPr lang="es-VE" sz="4400" dirty="0">
              <a:solidFill>
                <a:schemeClr val="accent6">
                  <a:lumMod val="60000"/>
                  <a:lumOff val="40000"/>
                </a:schemeClr>
              </a:solidFill>
            </a:endParaRP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spTree>
    <p:extLst>
      <p:ext uri="{BB962C8B-B14F-4D97-AF65-F5344CB8AC3E}">
        <p14:creationId xmlns:p14="http://schemas.microsoft.com/office/powerpoint/2010/main" val="3247798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374694" y="679506"/>
            <a:ext cx="6336499" cy="1274513"/>
          </a:xfrm>
        </p:spPr>
        <p:txBody>
          <a:bodyPr>
            <a:normAutofit/>
          </a:bodyPr>
          <a:lstStyle/>
          <a:p>
            <a:r>
              <a:rPr lang="es-VE" sz="3600" i="1" dirty="0"/>
              <a:t>Moral y luces son nuestras primeras necesidades</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374694" y="2201426"/>
            <a:ext cx="6084828" cy="491440"/>
          </a:xfrm>
        </p:spPr>
        <p:txBody>
          <a:bodyPr/>
          <a:lstStyle/>
          <a:p>
            <a:r>
              <a:rPr lang="es-VE" dirty="0"/>
              <a:t>Simón Bolívar</a:t>
            </a:r>
          </a:p>
          <a:p>
            <a:endParaRPr lang="es-VE"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s-VE" smtClean="0"/>
              <a:pPr/>
              <a:t>16</a:t>
            </a:fld>
            <a:endParaRPr lang="es-VE"/>
          </a:p>
        </p:txBody>
      </p:sp>
      <p:sp>
        <p:nvSpPr>
          <p:cNvPr id="10" name="Subtitle 22">
            <a:extLst>
              <a:ext uri="{FF2B5EF4-FFF2-40B4-BE49-F238E27FC236}">
                <a16:creationId xmlns:a16="http://schemas.microsoft.com/office/drawing/2014/main" id="{DC0CC623-EE3D-CCB3-96B8-FDED4543BB89}"/>
              </a:ext>
            </a:extLst>
          </p:cNvPr>
          <p:cNvSpPr txBox="1">
            <a:spLocks/>
          </p:cNvSpPr>
          <p:nvPr/>
        </p:nvSpPr>
        <p:spPr>
          <a:xfrm>
            <a:off x="310393" y="3827610"/>
            <a:ext cx="4723001" cy="2265216"/>
          </a:xfrm>
          <a:prstGeom prst="rect">
            <a:avLst/>
          </a:prstGeom>
        </p:spPr>
        <p:txBody>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0"/>
              </a:spcAft>
              <a:buNone/>
            </a:pPr>
            <a:r>
              <a:rPr lang="en-US" sz="1800" noProof="1">
                <a:latin typeface="Algerian" panose="04020705040A02060702" pitchFamily="82" charset="0"/>
              </a:rPr>
              <a:t>“Fatti non foste a viver come bruti ma per seguir virtute e conoscenza” </a:t>
            </a:r>
          </a:p>
          <a:p>
            <a:pPr marL="0" indent="0">
              <a:spcBef>
                <a:spcPts val="0"/>
              </a:spcBef>
              <a:spcAft>
                <a:spcPts val="0"/>
              </a:spcAft>
              <a:buNone/>
            </a:pPr>
            <a:endParaRPr lang="en-US" sz="1000" noProof="1">
              <a:latin typeface="Algerian" panose="04020705040A02060702" pitchFamily="82" charset="0"/>
            </a:endParaRPr>
          </a:p>
          <a:p>
            <a:pPr marL="0" indent="0">
              <a:spcBef>
                <a:spcPts val="0"/>
              </a:spcBef>
              <a:spcAft>
                <a:spcPts val="0"/>
              </a:spcAft>
              <a:buNone/>
            </a:pPr>
            <a:r>
              <a:rPr lang="es-VE" sz="2000" dirty="0"/>
              <a:t>Dante Alighieri</a:t>
            </a:r>
            <a:endParaRPr lang="en-US" sz="1800" noProof="1">
              <a:latin typeface="Abadi" panose="020B0604020202020204" pitchFamily="34" charset="0"/>
            </a:endParaRPr>
          </a:p>
        </p:txBody>
      </p:sp>
    </p:spTree>
    <p:extLst>
      <p:ext uri="{BB962C8B-B14F-4D97-AF65-F5344CB8AC3E}">
        <p14:creationId xmlns:p14="http://schemas.microsoft.com/office/powerpoint/2010/main" val="395518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s-VE"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pPr>
              <a:spcBef>
                <a:spcPts val="600"/>
              </a:spcBef>
              <a:spcAft>
                <a:spcPts val="0"/>
              </a:spcAft>
            </a:pPr>
            <a:endParaRPr lang="es-VE" dirty="0"/>
          </a:p>
          <a:p>
            <a:pPr>
              <a:spcBef>
                <a:spcPts val="600"/>
              </a:spcBef>
              <a:spcAft>
                <a:spcPts val="0"/>
              </a:spcAft>
            </a:pPr>
            <a:r>
              <a:rPr lang="es-VE" dirty="0"/>
              <a:t>¿Que Necesitamos?</a:t>
            </a:r>
          </a:p>
          <a:p>
            <a:pPr>
              <a:spcBef>
                <a:spcPts val="600"/>
              </a:spcBef>
              <a:spcAft>
                <a:spcPts val="0"/>
              </a:spcAft>
            </a:pPr>
            <a:r>
              <a:rPr lang="es-VE" dirty="0"/>
              <a:t>-  Editores</a:t>
            </a:r>
          </a:p>
          <a:p>
            <a:pPr>
              <a:spcBef>
                <a:spcPts val="600"/>
              </a:spcBef>
              <a:spcAft>
                <a:spcPts val="0"/>
              </a:spcAft>
            </a:pPr>
            <a:r>
              <a:rPr lang="es-VE" dirty="0"/>
              <a:t>-  Git y GitHub</a:t>
            </a:r>
          </a:p>
          <a:p>
            <a:pPr>
              <a:spcBef>
                <a:spcPts val="600"/>
              </a:spcBef>
              <a:spcAft>
                <a:spcPts val="0"/>
              </a:spcAft>
            </a:pPr>
            <a:r>
              <a:rPr lang="es-VE" dirty="0"/>
              <a:t>-  Compiladores</a:t>
            </a:r>
          </a:p>
          <a:p>
            <a:pPr>
              <a:spcBef>
                <a:spcPts val="600"/>
              </a:spcBef>
              <a:spcAft>
                <a:spcPts val="0"/>
              </a:spcAft>
            </a:pPr>
            <a:r>
              <a:rPr lang="es-VE" dirty="0"/>
              <a:t>Adelanto de la primera tarea</a:t>
            </a:r>
          </a:p>
          <a:p>
            <a:pPr>
              <a:spcBef>
                <a:spcPts val="0"/>
              </a:spcBef>
              <a:spcAft>
                <a:spcPts val="0"/>
              </a:spcAft>
            </a:pPr>
            <a:endParaRPr lang="es-VE"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s-VE" smtClean="0"/>
              <a:pPr/>
              <a:t>2</a:t>
            </a:fld>
            <a:endParaRPr lang="es-VE"/>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s-VE" sz="4000" dirty="0"/>
              <a:t>¿Que Necesitamos?</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s-VE" smtClean="0"/>
              <a:pPr/>
              <a:t>3</a:t>
            </a:fld>
            <a:endParaRPr lang="es-VE"/>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s-VE" dirty="0"/>
              <a:t>Editar código fuente</a:t>
            </a:r>
          </a:p>
          <a:p>
            <a:r>
              <a:rPr lang="es-VE" dirty="0"/>
              <a:t>Generar código ejecutable y librerías</a:t>
            </a:r>
          </a:p>
          <a:p>
            <a:r>
              <a:rPr lang="es-VE" dirty="0"/>
              <a:t>Controlar la evolución del código y compartirlo</a:t>
            </a:r>
          </a:p>
          <a:p>
            <a:endParaRPr lang="es-VE" dirty="0"/>
          </a:p>
        </p:txBody>
      </p:sp>
    </p:spTree>
    <p:extLst>
      <p:ext uri="{BB962C8B-B14F-4D97-AF65-F5344CB8AC3E}">
        <p14:creationId xmlns:p14="http://schemas.microsoft.com/office/powerpoint/2010/main" val="2784730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VE" dirty="0"/>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VE" dirty="0"/>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s-VE" sz="6400" kern="1200" dirty="0">
                <a:solidFill>
                  <a:schemeClr val="tx1"/>
                </a:solidFill>
                <a:latin typeface="+mj-lt"/>
                <a:ea typeface="+mj-ea"/>
                <a:cs typeface="+mj-cs"/>
              </a:rPr>
              <a:t>Editores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s-VE" kern="1200" dirty="0">
                <a:latin typeface="+mn-lt"/>
                <a:ea typeface="+mn-ea"/>
                <a:cs typeface="+mn-cs"/>
              </a:rPr>
              <a:t>Para editar código fuente.</a:t>
            </a:r>
          </a:p>
          <a:p>
            <a:pPr marL="0" indent="0">
              <a:lnSpc>
                <a:spcPct val="100000"/>
              </a:lnSpc>
              <a:buNone/>
            </a:pPr>
            <a:r>
              <a:rPr lang="es-VE" kern="1200" dirty="0">
                <a:latin typeface="+mn-lt"/>
                <a:ea typeface="+mn-ea"/>
                <a:cs typeface="+mn-cs"/>
              </a:rPr>
              <a:t>En general, los editores son </a:t>
            </a:r>
            <a:r>
              <a:rPr lang="es-VE" dirty="0"/>
              <a:t>herramientas que nos permiten escribir documentos.</a:t>
            </a:r>
            <a:endParaRPr lang="es-VE" kern="1200" dirty="0">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s-VE" smtClean="0"/>
              <a:t>4</a:t>
            </a:fld>
            <a:endParaRPr lang="es-VE" dirty="0"/>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43B78-2C56-7A89-E06C-961B8C7490CA}"/>
              </a:ext>
            </a:extLst>
          </p:cNvPr>
          <p:cNvSpPr>
            <a:spLocks noGrp="1"/>
          </p:cNvSpPr>
          <p:nvPr>
            <p:ph type="title"/>
          </p:nvPr>
        </p:nvSpPr>
        <p:spPr>
          <a:xfrm>
            <a:off x="550862" y="317241"/>
            <a:ext cx="11091600" cy="886408"/>
          </a:xfrm>
        </p:spPr>
        <p:txBody>
          <a:bodyPr/>
          <a:lstStyle/>
          <a:p>
            <a:r>
              <a:rPr lang="es-VE" dirty="0"/>
              <a:t>Editores</a:t>
            </a:r>
          </a:p>
        </p:txBody>
      </p:sp>
      <p:sp>
        <p:nvSpPr>
          <p:cNvPr id="3" name="Content Placeholder 2">
            <a:extLst>
              <a:ext uri="{FF2B5EF4-FFF2-40B4-BE49-F238E27FC236}">
                <a16:creationId xmlns:a16="http://schemas.microsoft.com/office/drawing/2014/main" id="{760AD4A8-713C-9089-B3AF-179269798250}"/>
              </a:ext>
            </a:extLst>
          </p:cNvPr>
          <p:cNvSpPr>
            <a:spLocks noGrp="1"/>
          </p:cNvSpPr>
          <p:nvPr>
            <p:ph idx="1"/>
          </p:nvPr>
        </p:nvSpPr>
        <p:spPr>
          <a:xfrm>
            <a:off x="550863" y="1203648"/>
            <a:ext cx="11090274" cy="5180373"/>
          </a:xfrm>
        </p:spPr>
        <p:txBody>
          <a:bodyPr/>
          <a:lstStyle/>
          <a:p>
            <a:pPr>
              <a:spcBef>
                <a:spcPts val="0"/>
              </a:spcBef>
              <a:spcAft>
                <a:spcPts val="600"/>
              </a:spcAft>
            </a:pPr>
            <a:r>
              <a:rPr lang="es-VE" dirty="0"/>
              <a:t>Microsoft Visual Studio Code</a:t>
            </a:r>
          </a:p>
          <a:p>
            <a:pPr lvl="1">
              <a:spcBef>
                <a:spcPts val="0"/>
              </a:spcBef>
              <a:spcAft>
                <a:spcPts val="600"/>
              </a:spcAft>
            </a:pPr>
            <a:r>
              <a:rPr lang="es-VE" dirty="0">
                <a:hlinkClick r:id="rId2"/>
              </a:rPr>
              <a:t>https://code.visualstudio.com/Download</a:t>
            </a:r>
            <a:endParaRPr lang="es-VE" dirty="0"/>
          </a:p>
          <a:p>
            <a:pPr>
              <a:spcBef>
                <a:spcPts val="0"/>
              </a:spcBef>
              <a:spcAft>
                <a:spcPts val="600"/>
              </a:spcAft>
            </a:pPr>
            <a:r>
              <a:rPr lang="es-VE" dirty="0"/>
              <a:t>Sublime</a:t>
            </a:r>
          </a:p>
          <a:p>
            <a:pPr lvl="1">
              <a:spcBef>
                <a:spcPts val="0"/>
              </a:spcBef>
              <a:spcAft>
                <a:spcPts val="600"/>
              </a:spcAft>
            </a:pPr>
            <a:r>
              <a:rPr lang="es-VE" dirty="0">
                <a:hlinkClick r:id="rId3"/>
              </a:rPr>
              <a:t>https://www.sublimetext.com/</a:t>
            </a:r>
            <a:endParaRPr lang="es-VE" dirty="0"/>
          </a:p>
          <a:p>
            <a:pPr>
              <a:spcBef>
                <a:spcPts val="0"/>
              </a:spcBef>
              <a:spcAft>
                <a:spcPts val="600"/>
              </a:spcAft>
            </a:pPr>
            <a:r>
              <a:rPr lang="es-VE" dirty="0"/>
              <a:t>Atom</a:t>
            </a:r>
          </a:p>
          <a:p>
            <a:pPr lvl="1">
              <a:spcBef>
                <a:spcPts val="0"/>
              </a:spcBef>
              <a:spcAft>
                <a:spcPts val="600"/>
              </a:spcAft>
            </a:pPr>
            <a:r>
              <a:rPr lang="es-VE" dirty="0">
                <a:hlinkClick r:id="rId4"/>
              </a:rPr>
              <a:t>https://atom.io/</a:t>
            </a:r>
            <a:endParaRPr lang="es-VE" dirty="0"/>
          </a:p>
          <a:p>
            <a:pPr>
              <a:spcBef>
                <a:spcPts val="0"/>
              </a:spcBef>
              <a:spcAft>
                <a:spcPts val="600"/>
              </a:spcAft>
            </a:pPr>
            <a:r>
              <a:rPr lang="es-VE" dirty="0"/>
              <a:t>Otros</a:t>
            </a:r>
          </a:p>
          <a:p>
            <a:pPr lvl="1">
              <a:spcBef>
                <a:spcPts val="0"/>
              </a:spcBef>
              <a:spcAft>
                <a:spcPts val="600"/>
              </a:spcAft>
            </a:pPr>
            <a:r>
              <a:rPr lang="es-VE" dirty="0"/>
              <a:t>Notepad++, tabnine, UltraEdit, TextMate, BlueFish, Brackets</a:t>
            </a:r>
          </a:p>
          <a:p>
            <a:pPr lvl="1">
              <a:spcBef>
                <a:spcPts val="0"/>
              </a:spcBef>
              <a:spcAft>
                <a:spcPts val="600"/>
              </a:spcAft>
            </a:pPr>
            <a:r>
              <a:rPr lang="es-VE" dirty="0">
                <a:hlinkClick r:id="rId5"/>
              </a:rPr>
              <a:t>https://www.creativebloq.com/advice/best-code-editors</a:t>
            </a:r>
            <a:endParaRPr lang="es-VE" dirty="0"/>
          </a:p>
          <a:p>
            <a:pPr lvl="1">
              <a:spcBef>
                <a:spcPts val="0"/>
              </a:spcBef>
              <a:spcAft>
                <a:spcPts val="600"/>
              </a:spcAft>
            </a:pPr>
            <a:r>
              <a:rPr lang="es-VE" dirty="0">
                <a:hlinkClick r:id="rId6"/>
              </a:rPr>
              <a:t>https://www.guru99.com/best-free-code-editors-windows-mac.html</a:t>
            </a:r>
            <a:endParaRPr lang="es-VE" dirty="0"/>
          </a:p>
          <a:p>
            <a:pPr lvl="1">
              <a:spcBef>
                <a:spcPts val="0"/>
              </a:spcBef>
              <a:spcAft>
                <a:spcPts val="600"/>
              </a:spcAft>
            </a:pPr>
            <a:r>
              <a:rPr lang="es-VE" dirty="0">
                <a:hlinkClick r:id="rId7"/>
              </a:rPr>
              <a:t>https://www.softwaretestinghelp.com/best-code-editor/</a:t>
            </a:r>
            <a:endParaRPr lang="es-VE" dirty="0"/>
          </a:p>
          <a:p>
            <a:pPr>
              <a:spcBef>
                <a:spcPts val="0"/>
              </a:spcBef>
              <a:spcAft>
                <a:spcPts val="600"/>
              </a:spcAft>
            </a:pPr>
            <a:r>
              <a:rPr lang="es-VE" dirty="0"/>
              <a:t>Históricos … y aun en uso</a:t>
            </a:r>
          </a:p>
          <a:p>
            <a:pPr lvl="1">
              <a:spcBef>
                <a:spcPts val="0"/>
              </a:spcBef>
              <a:spcAft>
                <a:spcPts val="600"/>
              </a:spcAft>
            </a:pPr>
            <a:r>
              <a:rPr lang="es-VE" dirty="0"/>
              <a:t>vim</a:t>
            </a:r>
          </a:p>
          <a:p>
            <a:pPr lvl="1">
              <a:spcBef>
                <a:spcPts val="0"/>
              </a:spcBef>
              <a:spcAft>
                <a:spcPts val="600"/>
              </a:spcAft>
            </a:pPr>
            <a:r>
              <a:rPr lang="es-VE" dirty="0"/>
              <a:t>Emacs</a:t>
            </a:r>
          </a:p>
          <a:p>
            <a:pPr lvl="1">
              <a:spcBef>
                <a:spcPts val="0"/>
              </a:spcBef>
              <a:spcAft>
                <a:spcPts val="600"/>
              </a:spcAft>
            </a:pPr>
            <a:r>
              <a:rPr lang="es-VE" dirty="0"/>
              <a:t>notepad</a:t>
            </a:r>
          </a:p>
          <a:p>
            <a:pPr lvl="1">
              <a:spcBef>
                <a:spcPts val="0"/>
              </a:spcBef>
              <a:spcAft>
                <a:spcPts val="600"/>
              </a:spcAft>
            </a:pPr>
            <a:endParaRPr lang="es-VE" dirty="0"/>
          </a:p>
        </p:txBody>
      </p:sp>
      <p:sp>
        <p:nvSpPr>
          <p:cNvPr id="4" name="Date Placeholder 3">
            <a:extLst>
              <a:ext uri="{FF2B5EF4-FFF2-40B4-BE49-F238E27FC236}">
                <a16:creationId xmlns:a16="http://schemas.microsoft.com/office/drawing/2014/main" id="{1C4A35E4-6EB3-C890-CD9F-335BBE4E3286}"/>
              </a:ext>
            </a:extLst>
          </p:cNvPr>
          <p:cNvSpPr>
            <a:spLocks noGrp="1"/>
          </p:cNvSpPr>
          <p:nvPr>
            <p:ph type="dt" sz="half" idx="10"/>
          </p:nvPr>
        </p:nvSpPr>
        <p:spPr/>
        <p:txBody>
          <a:bodyPr/>
          <a:lstStyle/>
          <a:p>
            <a:r>
              <a:rPr lang="es-VE" dirty="0"/>
              <a:t>CI-2125</a:t>
            </a:r>
          </a:p>
        </p:txBody>
      </p:sp>
      <p:sp>
        <p:nvSpPr>
          <p:cNvPr id="5" name="Footer Placeholder 4">
            <a:extLst>
              <a:ext uri="{FF2B5EF4-FFF2-40B4-BE49-F238E27FC236}">
                <a16:creationId xmlns:a16="http://schemas.microsoft.com/office/drawing/2014/main" id="{99834BA9-F5B2-83A2-FBB5-8A9BD3813AC6}"/>
              </a:ext>
            </a:extLst>
          </p:cNvPr>
          <p:cNvSpPr>
            <a:spLocks noGrp="1"/>
          </p:cNvSpPr>
          <p:nvPr>
            <p:ph type="ftr" sz="quarter" idx="11"/>
          </p:nvPr>
        </p:nvSpPr>
        <p:spPr/>
        <p:txBody>
          <a:bodyPr/>
          <a:lstStyle/>
          <a:p>
            <a:r>
              <a:rPr lang="es-VE" dirty="0"/>
              <a:t>Introducción a la Programación en Lenguaje C</a:t>
            </a:r>
          </a:p>
        </p:txBody>
      </p:sp>
      <p:sp>
        <p:nvSpPr>
          <p:cNvPr id="6" name="Slide Number Placeholder 5">
            <a:extLst>
              <a:ext uri="{FF2B5EF4-FFF2-40B4-BE49-F238E27FC236}">
                <a16:creationId xmlns:a16="http://schemas.microsoft.com/office/drawing/2014/main" id="{8B454128-417A-8C54-D56B-D4372BD7A0E5}"/>
              </a:ext>
            </a:extLst>
          </p:cNvPr>
          <p:cNvSpPr>
            <a:spLocks noGrp="1"/>
          </p:cNvSpPr>
          <p:nvPr>
            <p:ph type="sldNum" sz="quarter" idx="12"/>
          </p:nvPr>
        </p:nvSpPr>
        <p:spPr/>
        <p:txBody>
          <a:bodyPr/>
          <a:lstStyle/>
          <a:p>
            <a:fld id="{DBA1B0FB-D917-4C8C-928F-313BD683BF39}" type="slidenum">
              <a:rPr lang="es-VE" smtClean="0"/>
              <a:t>5</a:t>
            </a:fld>
            <a:endParaRPr lang="es-VE"/>
          </a:p>
        </p:txBody>
      </p:sp>
      <p:sp>
        <p:nvSpPr>
          <p:cNvPr id="11" name="TextBox 10">
            <a:extLst>
              <a:ext uri="{FF2B5EF4-FFF2-40B4-BE49-F238E27FC236}">
                <a16:creationId xmlns:a16="http://schemas.microsoft.com/office/drawing/2014/main" id="{F819B3C3-66F6-0225-B397-344B72AFDE68}"/>
              </a:ext>
            </a:extLst>
          </p:cNvPr>
          <p:cNvSpPr txBox="1"/>
          <p:nvPr/>
        </p:nvSpPr>
        <p:spPr>
          <a:xfrm>
            <a:off x="6969344" y="3429000"/>
            <a:ext cx="4917854" cy="1384995"/>
          </a:xfrm>
          <a:prstGeom prst="rect">
            <a:avLst/>
          </a:prstGeom>
          <a:noFill/>
        </p:spPr>
        <p:txBody>
          <a:bodyPr wrap="square" rtlCol="0">
            <a:spAutoFit/>
          </a:bodyPr>
          <a:lstStyle/>
          <a:p>
            <a:r>
              <a:rPr lang="es-VE" sz="1400" dirty="0">
                <a:solidFill>
                  <a:schemeClr val="accent3">
                    <a:lumMod val="60000"/>
                    <a:lumOff val="40000"/>
                  </a:schemeClr>
                </a:solidFill>
              </a:rPr>
              <a:t>Los estudiantes pueden escoger los editores que quieran, y tantos como quieran. </a:t>
            </a:r>
          </a:p>
          <a:p>
            <a:endParaRPr lang="es-VE" sz="1400" dirty="0">
              <a:solidFill>
                <a:schemeClr val="accent3">
                  <a:lumMod val="60000"/>
                  <a:lumOff val="40000"/>
                </a:schemeClr>
              </a:solidFill>
            </a:endParaRPr>
          </a:p>
          <a:p>
            <a:r>
              <a:rPr lang="es-VE" sz="1400" dirty="0">
                <a:solidFill>
                  <a:schemeClr val="accent3">
                    <a:lumMod val="60000"/>
                    <a:lumOff val="40000"/>
                  </a:schemeClr>
                </a:solidFill>
              </a:rPr>
              <a:t>Noten que los archivos con código fuente, archivos con data textual, los “makefile”, … en fin,  todo archivo de texto es independiente del editor o editores usados para crearlo.</a:t>
            </a:r>
          </a:p>
        </p:txBody>
      </p:sp>
      <p:pic>
        <p:nvPicPr>
          <p:cNvPr id="28" name="Picture 27" descr="A group of people sitting at tables with computers&#10;&#10;Description automatically generated with low confidence">
            <a:extLst>
              <a:ext uri="{FF2B5EF4-FFF2-40B4-BE49-F238E27FC236}">
                <a16:creationId xmlns:a16="http://schemas.microsoft.com/office/drawing/2014/main" id="{B99F6B74-58EA-7AC9-8C0D-66A8442781BC}"/>
              </a:ext>
            </a:extLst>
          </p:cNvPr>
          <p:cNvPicPr>
            <a:picLocks noChangeAspect="1"/>
          </p:cNvPicPr>
          <p:nvPr/>
        </p:nvPicPr>
        <p:blipFill>
          <a:blip r:embed="rId8"/>
          <a:stretch>
            <a:fillRect/>
          </a:stretch>
        </p:blipFill>
        <p:spPr>
          <a:xfrm>
            <a:off x="6969344" y="317240"/>
            <a:ext cx="4917855" cy="2905569"/>
          </a:xfrm>
          <a:prstGeom prst="rect">
            <a:avLst/>
          </a:prstGeom>
        </p:spPr>
      </p:pic>
    </p:spTree>
    <p:extLst>
      <p:ext uri="{BB962C8B-B14F-4D97-AF65-F5344CB8AC3E}">
        <p14:creationId xmlns:p14="http://schemas.microsoft.com/office/powerpoint/2010/main" val="510065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5EE0CA1-D3EE-4024-8924-687FF7C9B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10;&#10;Description automatically generated with medium confidence">
            <a:extLst>
              <a:ext uri="{FF2B5EF4-FFF2-40B4-BE49-F238E27FC236}">
                <a16:creationId xmlns:a16="http://schemas.microsoft.com/office/drawing/2014/main" id="{460A620E-DB8E-D102-7E79-94872DCD17E2}"/>
              </a:ext>
            </a:extLst>
          </p:cNvPr>
          <p:cNvPicPr>
            <a:picLocks noChangeAspect="1"/>
          </p:cNvPicPr>
          <p:nvPr/>
        </p:nvPicPr>
        <p:blipFill rotWithShape="1">
          <a:blip r:embed="rId2"/>
          <a:srcRect l="16730" r="8603" b="-1"/>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 name="Date Placeholder 1">
            <a:extLst>
              <a:ext uri="{FF2B5EF4-FFF2-40B4-BE49-F238E27FC236}">
                <a16:creationId xmlns:a16="http://schemas.microsoft.com/office/drawing/2014/main" id="{3BBC8651-4A92-1EF0-ECDD-26D0D43339DD}"/>
              </a:ext>
            </a:extLst>
          </p:cNvPr>
          <p:cNvSpPr>
            <a:spLocks noGrp="1"/>
          </p:cNvSpPr>
          <p:nvPr>
            <p:ph type="dt" sz="half" idx="10"/>
          </p:nvPr>
        </p:nvSpPr>
        <p:spPr>
          <a:xfrm>
            <a:off x="550863" y="6507212"/>
            <a:ext cx="2628900" cy="153888"/>
          </a:xfrm>
        </p:spPr>
        <p:txBody>
          <a:bodyPr>
            <a:normAutofit/>
          </a:bodyPr>
          <a:lstStyle/>
          <a:p>
            <a:pPr>
              <a:spcAft>
                <a:spcPts val="600"/>
              </a:spcAft>
            </a:pPr>
            <a:r>
              <a:rPr lang="en-US" dirty="0"/>
              <a:t>CI-2125</a:t>
            </a:r>
          </a:p>
        </p:txBody>
      </p:sp>
      <p:sp>
        <p:nvSpPr>
          <p:cNvPr id="4" name="Slide Number Placeholder 3">
            <a:extLst>
              <a:ext uri="{FF2B5EF4-FFF2-40B4-BE49-F238E27FC236}">
                <a16:creationId xmlns:a16="http://schemas.microsoft.com/office/drawing/2014/main" id="{783D38A5-E432-D44E-0035-40D73F44A72A}"/>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6</a:t>
            </a:fld>
            <a:endParaRPr lang="en-US"/>
          </a:p>
        </p:txBody>
      </p:sp>
    </p:spTree>
    <p:extLst>
      <p:ext uri="{BB962C8B-B14F-4D97-AF65-F5344CB8AC3E}">
        <p14:creationId xmlns:p14="http://schemas.microsoft.com/office/powerpoint/2010/main" val="188902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5EE0CA1-D3EE-4024-8924-687FF7C9B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D3741D6-8459-7D51-243A-3D7309B2507B}"/>
              </a:ext>
            </a:extLst>
          </p:cNvPr>
          <p:cNvPicPr>
            <a:picLocks noChangeAspect="1"/>
          </p:cNvPicPr>
          <p:nvPr/>
        </p:nvPicPr>
        <p:blipFill rotWithShape="1">
          <a:blip r:embed="rId2"/>
          <a:srcRect l="1449" r="10996"/>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4" name="Slide Number Placeholder 3">
            <a:extLst>
              <a:ext uri="{FF2B5EF4-FFF2-40B4-BE49-F238E27FC236}">
                <a16:creationId xmlns:a16="http://schemas.microsoft.com/office/drawing/2014/main" id="{8AF52B51-49D4-202F-77CD-D4F99B5F9E92}"/>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7</a:t>
            </a:fld>
            <a:endParaRPr lang="en-US"/>
          </a:p>
        </p:txBody>
      </p:sp>
    </p:spTree>
    <p:extLst>
      <p:ext uri="{BB962C8B-B14F-4D97-AF65-F5344CB8AC3E}">
        <p14:creationId xmlns:p14="http://schemas.microsoft.com/office/powerpoint/2010/main" val="1726380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5EE0CA1-D3EE-4024-8924-687FF7C9B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9077057-53D0-6DA0-54D2-E69A1749FA42}"/>
              </a:ext>
            </a:extLst>
          </p:cNvPr>
          <p:cNvPicPr>
            <a:picLocks noChangeAspect="1"/>
          </p:cNvPicPr>
          <p:nvPr/>
        </p:nvPicPr>
        <p:blipFill rotWithShape="1">
          <a:blip r:embed="rId2"/>
          <a:srcRect r="5778"/>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4" name="Slide Number Placeholder 3">
            <a:extLst>
              <a:ext uri="{FF2B5EF4-FFF2-40B4-BE49-F238E27FC236}">
                <a16:creationId xmlns:a16="http://schemas.microsoft.com/office/drawing/2014/main" id="{7ACDA358-4DED-06CF-2EE5-6149D52DEBD6}"/>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8</a:t>
            </a:fld>
            <a:endParaRPr lang="en-US"/>
          </a:p>
        </p:txBody>
      </p:sp>
    </p:spTree>
    <p:extLst>
      <p:ext uri="{BB962C8B-B14F-4D97-AF65-F5344CB8AC3E}">
        <p14:creationId xmlns:p14="http://schemas.microsoft.com/office/powerpoint/2010/main" val="4291582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265638" y="58723"/>
            <a:ext cx="5531155" cy="3909270"/>
          </a:xfrm>
        </p:spPr>
        <p:txBody>
          <a:bodyPr vert="horz" wrap="square" lIns="0" tIns="0" rIns="0" bIns="0" rtlCol="0" anchor="b" anchorCtr="0">
            <a:noAutofit/>
          </a:bodyPr>
          <a:lstStyle/>
          <a:p>
            <a:pPr>
              <a:lnSpc>
                <a:spcPct val="100000"/>
              </a:lnSpc>
            </a:pPr>
            <a:r>
              <a:rPr lang="es-VE" sz="4800" dirty="0"/>
              <a:t>Control de Software:</a:t>
            </a:r>
            <a:br>
              <a:rPr lang="es-VE" sz="4800" dirty="0"/>
            </a:br>
            <a:r>
              <a:rPr lang="es-VE" sz="4800" dirty="0"/>
              <a:t>Cambios y Versiones</a:t>
            </a:r>
            <a:endParaRPr lang="es-VE" sz="48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s-VE" smtClean="0"/>
              <a:t>9</a:t>
            </a:fld>
            <a:endParaRPr lang="es-VE" dirty="0"/>
          </a:p>
        </p:txBody>
      </p:sp>
    </p:spTree>
    <p:extLst>
      <p:ext uri="{BB962C8B-B14F-4D97-AF65-F5344CB8AC3E}">
        <p14:creationId xmlns:p14="http://schemas.microsoft.com/office/powerpoint/2010/main" val="277343191"/>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{5718647A-0C34-4589-8985-2408E4EE8976}tf33713516_win32</Template>
  <TotalTime>943</TotalTime>
  <Words>1254</Words>
  <Application>Microsoft Office PowerPoint</Application>
  <PresentationFormat>Widescreen</PresentationFormat>
  <Paragraphs>157</Paragraphs>
  <Slides>16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Abadi</vt:lpstr>
      <vt:lpstr>Algerian</vt:lpstr>
      <vt:lpstr>Arial</vt:lpstr>
      <vt:lpstr>Calibri</vt:lpstr>
      <vt:lpstr>Gill Sans MT</vt:lpstr>
      <vt:lpstr>Walbaum Display</vt:lpstr>
      <vt:lpstr>3DFloatVTI</vt:lpstr>
      <vt:lpstr>Herramientas de Programación</vt:lpstr>
      <vt:lpstr>Agenda</vt:lpstr>
      <vt:lpstr>¿Que Necesitamos?</vt:lpstr>
      <vt:lpstr>Editores</vt:lpstr>
      <vt:lpstr>Editores</vt:lpstr>
      <vt:lpstr>PowerPoint Presentation</vt:lpstr>
      <vt:lpstr>PowerPoint Presentation</vt:lpstr>
      <vt:lpstr>PowerPoint Presentation</vt:lpstr>
      <vt:lpstr>Control de Software: Cambios y Versiones</vt:lpstr>
      <vt:lpstr>Control de Software: Cambios y Versiones</vt:lpstr>
      <vt:lpstr>Compiladores</vt:lpstr>
      <vt:lpstr>C++</vt:lpstr>
      <vt:lpstr>IDE Ambientes Integrados para Desarrollo</vt:lpstr>
      <vt:lpstr>Node.js</vt:lpstr>
      <vt:lpstr>¡Preparen su ambiente de desarrollo de una vez!  no excusas</vt:lpstr>
      <vt:lpstr>Moral y luces son nuestras primeras necesidades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Enzo Alda</dc:creator>
  <cp:lastModifiedBy>Enzo Alda</cp:lastModifiedBy>
  <cp:revision>44</cp:revision>
  <dcterms:created xsi:type="dcterms:W3CDTF">2022-05-31T07:24:03Z</dcterms:created>
  <dcterms:modified xsi:type="dcterms:W3CDTF">2023-01-27T09:00:46Z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