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6"/>
  </p:notesMasterIdLst>
  <p:sldIdLst>
    <p:sldId id="278" r:id="rId5"/>
    <p:sldId id="279" r:id="rId6"/>
    <p:sldId id="280" r:id="rId7"/>
    <p:sldId id="281" r:id="rId8"/>
    <p:sldId id="282" r:id="rId9"/>
    <p:sldId id="283" r:id="rId10"/>
    <p:sldId id="284" r:id="rId11"/>
    <p:sldId id="287" r:id="rId12"/>
    <p:sldId id="286" r:id="rId13"/>
    <p:sldId id="305" r:id="rId14"/>
    <p:sldId id="304" r:id="rId15"/>
    <p:sldId id="289" r:id="rId16"/>
    <p:sldId id="291" r:id="rId17"/>
    <p:sldId id="293" r:id="rId18"/>
    <p:sldId id="292" r:id="rId19"/>
    <p:sldId id="294" r:id="rId20"/>
    <p:sldId id="295" r:id="rId21"/>
    <p:sldId id="296" r:id="rId22"/>
    <p:sldId id="297" r:id="rId23"/>
    <p:sldId id="303" r:id="rId24"/>
    <p:sldId id="30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2D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595" autoAdjust="0"/>
  </p:normalViewPr>
  <p:slideViewPr>
    <p:cSldViewPr snapToGrid="0">
      <p:cViewPr varScale="1">
        <p:scale>
          <a:sx n="108" d="100"/>
          <a:sy n="108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1/27/2023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196" y="227214"/>
            <a:ext cx="11546379" cy="839587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es-VE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196" y="1413164"/>
            <a:ext cx="11546379" cy="4605251"/>
          </a:xfrm>
        </p:spPr>
        <p:txBody>
          <a:bodyPr/>
          <a:lstStyle>
            <a:lvl1pPr>
              <a:defRPr/>
            </a:lvl1pPr>
            <a:lvl2pPr>
              <a:defRPr/>
            </a:lvl2pPr>
          </a:lstStyle>
          <a:p>
            <a:pPr lvl="0"/>
            <a:endParaRPr lang="es-VE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10996" y="6241819"/>
            <a:ext cx="1953490" cy="365125"/>
          </a:xfrm>
        </p:spPr>
        <p:txBody>
          <a:bodyPr/>
          <a:lstStyle/>
          <a:p>
            <a:fld id="{73C55A3C-5767-4844-A0A3-83778C2E5409}" type="datetime1">
              <a:rPr lang="es-VE" noProof="0" smtClean="0"/>
              <a:t>27/1/2023</a:t>
            </a:fld>
            <a:endParaRPr lang="es-VE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4196" y="6241819"/>
            <a:ext cx="8547071" cy="365125"/>
          </a:xfrm>
        </p:spPr>
        <p:txBody>
          <a:bodyPr/>
          <a:lstStyle/>
          <a:p>
            <a:r>
              <a:rPr lang="en-US" dirty="0"/>
              <a:t>Copyright © Lakebolt Research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04214" y="6241819"/>
            <a:ext cx="763589" cy="365125"/>
          </a:xfrm>
        </p:spPr>
        <p:txBody>
          <a:bodyPr/>
          <a:lstStyle/>
          <a:p>
            <a:fld id="{3A98EE3D-8CD1-4C3F-BD1C-C98C9596463C}" type="slidenum">
              <a:rPr lang="es-VE" noProof="0" smtClean="0"/>
              <a:t>‹#›</a:t>
            </a:fld>
            <a:endParaRPr lang="es-VE" noProof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s-VE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VE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VE" noProof="0"/>
              <a:t>Click to edit Master text styles</a:t>
            </a:r>
          </a:p>
          <a:p>
            <a:pPr lvl="1"/>
            <a:r>
              <a:rPr lang="es-VE" noProof="0"/>
              <a:t>Second level</a:t>
            </a:r>
          </a:p>
          <a:p>
            <a:pPr lvl="2"/>
            <a:r>
              <a:rPr lang="es-VE" noProof="0"/>
              <a:t>Third level</a:t>
            </a:r>
          </a:p>
          <a:p>
            <a:pPr lvl="3"/>
            <a:r>
              <a:rPr lang="es-VE" noProof="0"/>
              <a:t>Fourth level</a:t>
            </a:r>
          </a:p>
          <a:p>
            <a:pPr lvl="4"/>
            <a:r>
              <a:rPr lang="es-VE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VE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VE" noProof="0"/>
              <a:t>Click to edit Master text styles</a:t>
            </a:r>
          </a:p>
          <a:p>
            <a:pPr lvl="1"/>
            <a:r>
              <a:rPr lang="es-VE" noProof="0"/>
              <a:t>Second level</a:t>
            </a:r>
          </a:p>
          <a:p>
            <a:pPr lvl="2"/>
            <a:r>
              <a:rPr lang="es-VE" noProof="0"/>
              <a:t>Third level</a:t>
            </a:r>
          </a:p>
          <a:p>
            <a:pPr lvl="3"/>
            <a:r>
              <a:rPr lang="es-VE" noProof="0"/>
              <a:t>Fourth level</a:t>
            </a:r>
          </a:p>
          <a:p>
            <a:pPr lvl="4"/>
            <a:r>
              <a:rPr lang="es-VE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s-VE" noProof="0" smtClean="0"/>
              <a:t>27/1/2023</a:t>
            </a:fld>
            <a:endParaRPr lang="es-VE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s-VE" noProof="0" smtClean="0"/>
              <a:t>‹#›</a:t>
            </a:fld>
            <a:endParaRPr lang="es-VE" noProof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VE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VE" noProof="0"/>
              <a:t>Click to edit Master text styles</a:t>
            </a:r>
          </a:p>
          <a:p>
            <a:pPr lvl="1"/>
            <a:r>
              <a:rPr lang="es-VE" noProof="0"/>
              <a:t>Second level</a:t>
            </a:r>
          </a:p>
          <a:p>
            <a:pPr lvl="2"/>
            <a:r>
              <a:rPr lang="es-VE" noProof="0"/>
              <a:t>Third level</a:t>
            </a:r>
          </a:p>
          <a:p>
            <a:pPr lvl="3"/>
            <a:r>
              <a:rPr lang="es-VE" noProof="0"/>
              <a:t>Fourth level</a:t>
            </a:r>
          </a:p>
          <a:p>
            <a:pPr lvl="4"/>
            <a:r>
              <a:rPr lang="es-VE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s-VE" noProof="0" smtClean="0"/>
              <a:t>27/1/2023</a:t>
            </a:fld>
            <a:endParaRPr lang="es-VE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s-VE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s-VE" noProof="0" smtClean="0"/>
              <a:t>‹#›</a:t>
            </a:fld>
            <a:endParaRPr lang="es-VE" noProof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ondance/CI&#8211;2125&#8211;M.git" TargetMode="External"/><Relationship Id="rId2" Type="http://schemas.openxmlformats.org/officeDocument/2006/relationships/hyperlink" Target="https://docs.github.com/en/authentication/connecting-to-github-with-ssh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git@github.com:Liondance/CI-2125-M.git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ostinger.com/tutorials/basic-git-commands" TargetMode="External"/><Relationship Id="rId2" Type="http://schemas.openxmlformats.org/officeDocument/2006/relationships/hyperlink" Target="https://www.educba.com/introduction-to-gi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basic-git-commands-with-examples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forge.net/projects/mingw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iondance/CI-2125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r>
              <a:rPr lang="es-VE" sz="4000" dirty="0"/>
              <a:t>CI-2125</a:t>
            </a:r>
            <a:br>
              <a:rPr lang="es-VE" sz="4000" dirty="0"/>
            </a:br>
            <a:endParaRPr lang="es-VE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 fontScale="92500" lnSpcReduction="20000"/>
          </a:bodyPr>
          <a:lstStyle/>
          <a:p>
            <a:r>
              <a:rPr lang="es-VE" sz="2400" dirty="0"/>
              <a:t>Introducción</a:t>
            </a:r>
            <a:br>
              <a:rPr lang="es-VE" sz="2400" dirty="0"/>
            </a:br>
            <a:r>
              <a:rPr lang="es-VE" sz="2400" dirty="0"/>
              <a:t>al</a:t>
            </a:r>
            <a:br>
              <a:rPr lang="es-VE" sz="2400" dirty="0"/>
            </a:br>
            <a:r>
              <a:rPr lang="es-VE" sz="2400" dirty="0"/>
              <a:t>Laboratorio</a:t>
            </a:r>
            <a:endParaRPr lang="es-VE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76AA9-0703-2F52-379B-B6BF16201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dirty="0"/>
              <a:t>Primeros pasos: (e) clonar repositorios remotos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47ED9-59CA-0233-F497-D64E96CBA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196" y="1413164"/>
            <a:ext cx="11546379" cy="5006109"/>
          </a:xfrm>
        </p:spPr>
        <p:txBody>
          <a:bodyPr>
            <a:noAutofit/>
          </a:bodyPr>
          <a:lstStyle/>
          <a:p>
            <a:r>
              <a:rPr lang="es-ES" sz="1400" dirty="0"/>
              <a:t>Estas instrucciones se refieren al protocolo HTTPS, pero … </a:t>
            </a:r>
            <a:r>
              <a:rPr lang="es-VE" sz="1400" b="1" dirty="0">
                <a:solidFill>
                  <a:srgbClr val="FFC000"/>
                </a:solidFill>
              </a:rPr>
              <a:t>hay ventajas en usar el protocolo </a:t>
            </a:r>
            <a:r>
              <a:rPr lang="es-VE" sz="1400" b="1" dirty="0">
                <a:solidFill>
                  <a:srgbClr val="00B0F0"/>
                </a:solidFill>
              </a:rPr>
              <a:t>SSH</a:t>
            </a:r>
            <a:r>
              <a:rPr lang="es-VE" sz="1400" b="1" dirty="0">
                <a:solidFill>
                  <a:srgbClr val="FFC000"/>
                </a:solidFill>
              </a:rPr>
              <a:t> aunque requiere más trabajo de configuración</a:t>
            </a:r>
          </a:p>
          <a:p>
            <a:pPr lvl="1"/>
            <a:r>
              <a:rPr lang="es-VE" sz="1400" b="1" dirty="0">
                <a:solidFill>
                  <a:srgbClr val="FFC000"/>
                </a:solidFill>
              </a:rPr>
              <a:t>Para configurar </a:t>
            </a:r>
            <a:r>
              <a:rPr lang="es-VE" sz="1400" b="1" dirty="0">
                <a:solidFill>
                  <a:srgbClr val="00B0F0"/>
                </a:solidFill>
              </a:rPr>
              <a:t>SSH</a:t>
            </a:r>
            <a:r>
              <a:rPr lang="es-VE" sz="1400" b="1" dirty="0">
                <a:solidFill>
                  <a:srgbClr val="FFC000"/>
                </a:solidFill>
              </a:rPr>
              <a:t>, primero deben crear su key-pair (clave publica y privada) y seguir las instrucciones en GitHub</a:t>
            </a:r>
          </a:p>
          <a:p>
            <a:pPr lvl="1"/>
            <a:r>
              <a:rPr lang="es-VE" sz="1400" b="1" dirty="0">
                <a:solidFill>
                  <a:srgbClr val="FFC000"/>
                </a:solidFill>
              </a:rPr>
              <a:t>Aquí dice como hacerlo: </a:t>
            </a:r>
            <a:r>
              <a:rPr lang="es-VE" sz="1400" b="1" dirty="0">
                <a:solidFill>
                  <a:srgbClr val="FFC000"/>
                </a:solidFill>
                <a:hlinkClick r:id="rId2"/>
              </a:rPr>
              <a:t>https://docs.github.com/en/authentication/connecting-to-github-with-ssh</a:t>
            </a:r>
            <a:endParaRPr lang="es-VE" sz="1400" b="1" dirty="0">
              <a:solidFill>
                <a:srgbClr val="FFC000"/>
              </a:solidFill>
            </a:endParaRPr>
          </a:p>
          <a:p>
            <a:pPr lvl="1"/>
            <a:r>
              <a:rPr lang="es-VE" sz="1400" b="1" dirty="0">
                <a:solidFill>
                  <a:srgbClr val="FFC000"/>
                </a:solidFill>
              </a:rPr>
              <a:t>El resto es completamente análogo a usar </a:t>
            </a:r>
            <a:r>
              <a:rPr lang="es-ES" sz="1400" dirty="0"/>
              <a:t>HTTPS</a:t>
            </a:r>
            <a:r>
              <a:rPr lang="es-VE" sz="1400" b="1" dirty="0">
                <a:solidFill>
                  <a:srgbClr val="FFC000"/>
                </a:solidFill>
              </a:rPr>
              <a:t>, como verán en lo que sigue …</a:t>
            </a:r>
          </a:p>
          <a:p>
            <a:endParaRPr lang="es-ES" sz="1400" dirty="0"/>
          </a:p>
          <a:p>
            <a:r>
              <a:rPr lang="es-ES" sz="1400" dirty="0"/>
              <a:t>En el pop-up, seleccionen el protocolo HTTPS (ver </a:t>
            </a:r>
            <a:r>
              <a:rPr lang="es-ES" sz="1400" b="1" dirty="0">
                <a:solidFill>
                  <a:srgbClr val="FFFF00"/>
                </a:solidFill>
              </a:rPr>
              <a:t>flecha amarilla</a:t>
            </a:r>
            <a:r>
              <a:rPr lang="es-ES" sz="1400" dirty="0"/>
              <a:t> en la imagen anterior) o </a:t>
            </a:r>
            <a:r>
              <a:rPr lang="es-VE" sz="1400" b="1" dirty="0">
                <a:solidFill>
                  <a:srgbClr val="00B0F0"/>
                </a:solidFill>
              </a:rPr>
              <a:t>SSH</a:t>
            </a:r>
            <a:r>
              <a:rPr lang="es-ES" sz="1400" dirty="0"/>
              <a:t> si lograron configurarlo</a:t>
            </a:r>
          </a:p>
          <a:p>
            <a:r>
              <a:rPr lang="es-ES" sz="1400" dirty="0"/>
              <a:t>Hagan click en el botón para copiar el texto (ver la </a:t>
            </a:r>
            <a:r>
              <a:rPr lang="es-ES" sz="1400" b="1" dirty="0">
                <a:solidFill>
                  <a:srgbClr val="B62DF3"/>
                </a:solidFill>
              </a:rPr>
              <a:t>flecha violeta</a:t>
            </a:r>
            <a:r>
              <a:rPr lang="es-ES" sz="1400" dirty="0"/>
              <a:t>) llamado “</a:t>
            </a:r>
            <a:r>
              <a:rPr lang="es-ES" sz="1400" noProof="1"/>
              <a:t>connection string</a:t>
            </a:r>
            <a:r>
              <a:rPr lang="es-ES" sz="1400" dirty="0"/>
              <a:t>”</a:t>
            </a:r>
          </a:p>
          <a:p>
            <a:r>
              <a:rPr lang="es-ES" sz="1400" dirty="0"/>
              <a:t>En su desktop, usando Git Bash dentro del directorio del curso, escriban “git clone ” </a:t>
            </a:r>
            <a:r>
              <a:rPr lang="es-ES" sz="1400" b="1" u="sng" dirty="0">
                <a:solidFill>
                  <a:srgbClr val="FFFF00"/>
                </a:solidFill>
              </a:rPr>
              <a:t>sin darle a Enter</a:t>
            </a:r>
          </a:p>
          <a:p>
            <a:r>
              <a:rPr lang="es-ES" sz="1400" dirty="0"/>
              <a:t>Denle al botón derecho del mouse (right click) en la ventana del shell (como ya saben, el shell es Git Bash)</a:t>
            </a:r>
          </a:p>
          <a:p>
            <a:r>
              <a:rPr lang="es-ES" sz="1400" dirty="0"/>
              <a:t>Deberían ver (HTTPS) esto: git clone </a:t>
            </a:r>
            <a:r>
              <a:rPr lang="es-ES" sz="1400" noProof="1">
                <a:hlinkClick r:id="rId3"/>
              </a:rPr>
              <a:t>https://github.com/Liondance/CI–2125–M.git</a:t>
            </a:r>
            <a:endParaRPr lang="es-ES" sz="1400" noProof="1"/>
          </a:p>
          <a:p>
            <a:r>
              <a:rPr lang="es-ES" sz="1400" dirty="0"/>
              <a:t>Alternativamente  (</a:t>
            </a:r>
            <a:r>
              <a:rPr lang="es-VE" sz="1400" b="1" dirty="0">
                <a:solidFill>
                  <a:srgbClr val="00B0F0"/>
                </a:solidFill>
              </a:rPr>
              <a:t>SSH</a:t>
            </a:r>
            <a:r>
              <a:rPr lang="es-ES" sz="1400" dirty="0"/>
              <a:t>) esto: git clone </a:t>
            </a:r>
            <a:r>
              <a:rPr lang="es-ES" sz="1400" noProof="1">
                <a:hlinkClick r:id="rId4"/>
              </a:rPr>
              <a:t>git@github.com:Liondance/CI-2125-M.git</a:t>
            </a:r>
            <a:endParaRPr lang="es-ES" sz="1400" noProof="1"/>
          </a:p>
          <a:p>
            <a:r>
              <a:rPr lang="es-ES" sz="1400" dirty="0"/>
              <a:t>Ahora si: </a:t>
            </a:r>
            <a:r>
              <a:rPr lang="es-ES" sz="1400" b="1" u="sng" dirty="0">
                <a:solidFill>
                  <a:srgbClr val="FFFF00"/>
                </a:solidFill>
              </a:rPr>
              <a:t>Enter</a:t>
            </a:r>
            <a:r>
              <a:rPr lang="es-ES" sz="1400" dirty="0"/>
              <a:t>! Si todo va bien, el repositorio remoto (en GitHub) va a ser copiado dentro de su CI–2125</a:t>
            </a:r>
          </a:p>
          <a:p>
            <a:r>
              <a:rPr lang="es-ES" sz="1400" dirty="0"/>
              <a:t>Van a tener un repositorio CI–2125–M (materiales generales para el curso) dentro de CI–2125, su directorio del curso</a:t>
            </a:r>
          </a:p>
          <a:p>
            <a:r>
              <a:rPr lang="es-ES" sz="1400" dirty="0"/>
              <a:t>Su directorio del curso no es un repositorio de Git: contiene repositorios de Git, ligados a repositorios remotos en GitHub</a:t>
            </a:r>
          </a:p>
          <a:p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3233532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76AA9-0703-2F52-379B-B6BF16201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dirty="0"/>
              <a:t>Primeros pasos: (e) clonar repositorios remotos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47ED9-59CA-0233-F497-D64E96CBA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196" y="1413164"/>
            <a:ext cx="11546379" cy="5006109"/>
          </a:xfrm>
        </p:spPr>
        <p:txBody>
          <a:bodyPr>
            <a:normAutofit lnSpcReduction="10000"/>
          </a:bodyPr>
          <a:lstStyle/>
          <a:p>
            <a:r>
              <a:rPr lang="es-VE" sz="2000" dirty="0"/>
              <a:t>Ahora van a clonar su repositorio (privado) remoto CI–2125–0 dentro de su </a:t>
            </a:r>
            <a:r>
              <a:rPr lang="es-VE" sz="2000" dirty="0">
                <a:solidFill>
                  <a:srgbClr val="B62DF3"/>
                </a:solidFill>
              </a:rPr>
              <a:t>directorio del curso</a:t>
            </a:r>
          </a:p>
          <a:p>
            <a:r>
              <a:rPr lang="es-VE" sz="2000" dirty="0"/>
              <a:t>Simplemente repitan los pasos anteriores, pero … ¿como pueden ver un repositorio privado?</a:t>
            </a:r>
          </a:p>
          <a:p>
            <a:r>
              <a:rPr lang="es-VE" sz="2000" dirty="0"/>
              <a:t>¡Duh: Lo pueden ver porque </a:t>
            </a:r>
            <a:r>
              <a:rPr lang="es-VE" sz="2000" b="1" dirty="0"/>
              <a:t>Uds. son los dueños</a:t>
            </a:r>
            <a:r>
              <a:rPr lang="es-VE" sz="2000" dirty="0"/>
              <a:t>! Claro está que deben dar credenciales.</a:t>
            </a:r>
          </a:p>
          <a:p>
            <a:endParaRPr lang="es-VE" sz="2000" dirty="0"/>
          </a:p>
          <a:p>
            <a:r>
              <a:rPr lang="es-VE" sz="2000" dirty="0"/>
              <a:t>Si hicieron todo bien, deben tener dos directorios dentro de </a:t>
            </a:r>
            <a:r>
              <a:rPr lang="es-VE" sz="2000" dirty="0">
                <a:solidFill>
                  <a:srgbClr val="B62DF3"/>
                </a:solidFill>
              </a:rPr>
              <a:t>CI–2125 </a:t>
            </a:r>
            <a:r>
              <a:rPr lang="es-VE" sz="2000" dirty="0"/>
              <a:t>(su </a:t>
            </a:r>
            <a:r>
              <a:rPr lang="es-VE" sz="2000" dirty="0">
                <a:solidFill>
                  <a:srgbClr val="B62DF3"/>
                </a:solidFill>
              </a:rPr>
              <a:t>directorio del curso</a:t>
            </a:r>
            <a:r>
              <a:rPr lang="es-VE" sz="2000" dirty="0"/>
              <a:t>)</a:t>
            </a:r>
            <a:endParaRPr lang="es-VE" sz="2000" dirty="0">
              <a:solidFill>
                <a:srgbClr val="B62DF3"/>
              </a:solidFill>
            </a:endParaRPr>
          </a:p>
          <a:p>
            <a:pPr lvl="1"/>
            <a:r>
              <a:rPr lang="es-VE" sz="1800" dirty="0"/>
              <a:t>CI–2125–M: el repositorio con materiales del curso, controlado por el “Lab Chief”</a:t>
            </a:r>
          </a:p>
          <a:p>
            <a:pPr lvl="1"/>
            <a:r>
              <a:rPr lang="es-VE" sz="1800" dirty="0"/>
              <a:t>CI–2125–0: el repositorio con su primera tarea</a:t>
            </a:r>
          </a:p>
          <a:p>
            <a:endParaRPr lang="es-VE" sz="2000" dirty="0"/>
          </a:p>
          <a:p>
            <a:r>
              <a:rPr lang="es-VE" sz="2200" b="1" dirty="0">
                <a:solidFill>
                  <a:srgbClr val="00B050"/>
                </a:solidFill>
              </a:rPr>
              <a:t>¡Felicitaciones! Casi listos, pero todavía no hemos terminado …</a:t>
            </a:r>
          </a:p>
          <a:p>
            <a:r>
              <a:rPr lang="es-VE" sz="2200" b="1" dirty="0">
                <a:solidFill>
                  <a:srgbClr val="00B050"/>
                </a:solidFill>
              </a:rPr>
              <a:t>Ahora vamos a probar la instalación y aprender comandos esenciales de GitHub</a:t>
            </a:r>
          </a:p>
          <a:p>
            <a:r>
              <a:rPr lang="es-VE" sz="2200" b="1" dirty="0">
                <a:solidFill>
                  <a:srgbClr val="00B050"/>
                </a:solidFill>
              </a:rPr>
              <a:t>Por favor, vayan a la pagina siguiente …</a:t>
            </a:r>
          </a:p>
        </p:txBody>
      </p:sp>
    </p:spTree>
    <p:extLst>
      <p:ext uri="{BB962C8B-B14F-4D97-AF65-F5344CB8AC3E}">
        <p14:creationId xmlns:p14="http://schemas.microsoft.com/office/powerpoint/2010/main" val="2242903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76AA9-0703-2F52-379B-B6BF16201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dirty="0"/>
              <a:t>Primeros pasos: (f) sincronizando repositorios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47ED9-59CA-0233-F497-D64E96CBA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196" y="1413165"/>
            <a:ext cx="11546379" cy="563418"/>
          </a:xfrm>
        </p:spPr>
        <p:txBody>
          <a:bodyPr>
            <a:normAutofit/>
          </a:bodyPr>
          <a:lstStyle/>
          <a:p>
            <a:r>
              <a:rPr lang="es-VE" sz="1800" dirty="0"/>
              <a:t>Usando GitHub, vayan a la pagina de su repositorio CI–2125–0 y hagan click sobre README.md (flecha </a:t>
            </a:r>
            <a:r>
              <a:rPr lang="es-VE" sz="1800" dirty="0">
                <a:solidFill>
                  <a:srgbClr val="FFC000"/>
                </a:solidFill>
              </a:rPr>
              <a:t>amarilla</a:t>
            </a:r>
            <a:r>
              <a:rPr lang="es-VE" sz="1800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8BFA0A-C8DB-4C66-8E22-3F65C3B6B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215626"/>
            <a:ext cx="8686800" cy="3876675"/>
          </a:xfrm>
          <a:prstGeom prst="rect">
            <a:avLst/>
          </a:prstGeom>
        </p:spPr>
      </p:pic>
      <p:sp>
        <p:nvSpPr>
          <p:cNvPr id="6" name="Arrow: Up 5">
            <a:extLst>
              <a:ext uri="{FF2B5EF4-FFF2-40B4-BE49-F238E27FC236}">
                <a16:creationId xmlns:a16="http://schemas.microsoft.com/office/drawing/2014/main" id="{C8A0D2C4-528E-1B79-AE61-192A50E16A80}"/>
              </a:ext>
            </a:extLst>
          </p:cNvPr>
          <p:cNvSpPr/>
          <p:nvPr/>
        </p:nvSpPr>
        <p:spPr>
          <a:xfrm>
            <a:off x="2826326" y="3971642"/>
            <a:ext cx="110836" cy="3971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703969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76AA9-0703-2F52-379B-B6BF16201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dirty="0"/>
              <a:t>Primeros pasos: (f) sincronizando repositorios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47ED9-59CA-0233-F497-D64E96CBA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196" y="1413165"/>
            <a:ext cx="11546379" cy="563418"/>
          </a:xfrm>
        </p:spPr>
        <p:txBody>
          <a:bodyPr>
            <a:normAutofit/>
          </a:bodyPr>
          <a:lstStyle/>
          <a:p>
            <a:r>
              <a:rPr lang="es-VE" sz="1800" dirty="0"/>
              <a:t>Ahora tienen que darle al lápiz (flecha </a:t>
            </a:r>
            <a:r>
              <a:rPr lang="es-VE" sz="1800" dirty="0">
                <a:solidFill>
                  <a:srgbClr val="FFC000"/>
                </a:solidFill>
              </a:rPr>
              <a:t>amarilla</a:t>
            </a:r>
            <a:r>
              <a:rPr lang="es-VE" sz="1800" dirty="0"/>
              <a:t>) …</a:t>
            </a:r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C8A0D2C4-528E-1B79-AE61-192A50E16A80}"/>
              </a:ext>
            </a:extLst>
          </p:cNvPr>
          <p:cNvSpPr/>
          <p:nvPr/>
        </p:nvSpPr>
        <p:spPr>
          <a:xfrm>
            <a:off x="2826326" y="3971642"/>
            <a:ext cx="110836" cy="3971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BD19B0-44BA-D5C8-C889-BDC46B34B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2053791"/>
            <a:ext cx="11753850" cy="3895725"/>
          </a:xfrm>
          <a:prstGeom prst="rect">
            <a:avLst/>
          </a:prstGeom>
        </p:spPr>
      </p:pic>
      <p:sp>
        <p:nvSpPr>
          <p:cNvPr id="8" name="Arrow: Up 7">
            <a:extLst>
              <a:ext uri="{FF2B5EF4-FFF2-40B4-BE49-F238E27FC236}">
                <a16:creationId xmlns:a16="http://schemas.microsoft.com/office/drawing/2014/main" id="{257E7842-9CA2-215D-F8FD-B624E3F4C177}"/>
              </a:ext>
            </a:extLst>
          </p:cNvPr>
          <p:cNvSpPr/>
          <p:nvPr/>
        </p:nvSpPr>
        <p:spPr>
          <a:xfrm>
            <a:off x="11231418" y="4193312"/>
            <a:ext cx="249382" cy="52647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190275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6D5DE7F-0FDC-FBB9-A4AE-75E385D48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66" y="1844667"/>
            <a:ext cx="11506200" cy="1952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C76AA9-0703-2F52-379B-B6BF16201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dirty="0"/>
              <a:t>Primeros pasos: (f) sincronizando repositorios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47ED9-59CA-0233-F497-D64E96CBA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196" y="1413165"/>
            <a:ext cx="11546379" cy="563418"/>
          </a:xfrm>
        </p:spPr>
        <p:txBody>
          <a:bodyPr>
            <a:normAutofit/>
          </a:bodyPr>
          <a:lstStyle/>
          <a:p>
            <a:r>
              <a:rPr lang="es-VE" sz="1800" dirty="0"/>
              <a:t>Por fin podemos editar. Agreguen una línea a la documentación, como yo lo hice aquí (flecha </a:t>
            </a:r>
            <a:r>
              <a:rPr lang="es-VE" sz="1800" b="1" dirty="0">
                <a:solidFill>
                  <a:srgbClr val="00B050"/>
                </a:solidFill>
              </a:rPr>
              <a:t>verde</a:t>
            </a:r>
            <a:r>
              <a:rPr lang="es-VE" sz="1800" dirty="0"/>
              <a:t>)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A183024B-C05F-0317-3B50-6668F651D739}"/>
              </a:ext>
            </a:extLst>
          </p:cNvPr>
          <p:cNvSpPr/>
          <p:nvPr/>
        </p:nvSpPr>
        <p:spPr>
          <a:xfrm>
            <a:off x="2503056" y="3447473"/>
            <a:ext cx="369454" cy="145473"/>
          </a:xfrm>
          <a:prstGeom prst="lef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96837FC-8210-19E1-9019-716376141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62" y="4688607"/>
            <a:ext cx="11572875" cy="1181100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DFB14D2-C28E-BD9E-7391-0E2B2B58A743}"/>
              </a:ext>
            </a:extLst>
          </p:cNvPr>
          <p:cNvSpPr txBox="1">
            <a:spLocks/>
          </p:cNvSpPr>
          <p:nvPr/>
        </p:nvSpPr>
        <p:spPr>
          <a:xfrm>
            <a:off x="319577" y="4142515"/>
            <a:ext cx="11546379" cy="56341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VE" sz="1800" dirty="0"/>
              <a:t>Miren para abajo y hagan click en el botón </a:t>
            </a:r>
            <a:r>
              <a:rPr lang="es-VE" sz="1800" b="1" dirty="0">
                <a:solidFill>
                  <a:srgbClr val="00B050"/>
                </a:solidFill>
              </a:rPr>
              <a:t>verde</a:t>
            </a:r>
            <a:r>
              <a:rPr lang="es-VE" sz="1800" dirty="0"/>
              <a:t> (Commit changes) para hacer el cambio permanente.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315B7BD-54F4-C136-F926-D75A60487B4C}"/>
              </a:ext>
            </a:extLst>
          </p:cNvPr>
          <p:cNvSpPr txBox="1">
            <a:spLocks/>
          </p:cNvSpPr>
          <p:nvPr/>
        </p:nvSpPr>
        <p:spPr>
          <a:xfrm>
            <a:off x="324197" y="6132957"/>
            <a:ext cx="11546379" cy="56341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r">
              <a:buNone/>
            </a:pPr>
            <a:r>
              <a:rPr lang="es-VE" sz="1800" dirty="0"/>
              <a:t>Continua …</a:t>
            </a:r>
          </a:p>
        </p:txBody>
      </p:sp>
    </p:spTree>
    <p:extLst>
      <p:ext uri="{BB962C8B-B14F-4D97-AF65-F5344CB8AC3E}">
        <p14:creationId xmlns:p14="http://schemas.microsoft.com/office/powerpoint/2010/main" val="3699584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E948AD92-A2C2-6345-2B86-32FC91C73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VE" sz="2400" dirty="0"/>
              <a:t>Entren al directorio CI–2125–0 en su computadora y denle un vistazo a README.md</a:t>
            </a:r>
          </a:p>
          <a:p>
            <a:pPr lvl="1"/>
            <a:r>
              <a:rPr lang="es-VE" dirty="0"/>
              <a:t>En el shell pueden usar este comando: </a:t>
            </a:r>
            <a:r>
              <a:rPr lang="es-VE" dirty="0">
                <a:solidFill>
                  <a:srgbClr val="FFC000"/>
                </a:solidFill>
              </a:rPr>
              <a:t>cat </a:t>
            </a:r>
            <a:r>
              <a:rPr lang="es-VE" sz="2000" dirty="0">
                <a:solidFill>
                  <a:srgbClr val="FFC000"/>
                </a:solidFill>
              </a:rPr>
              <a:t>README.md</a:t>
            </a:r>
          </a:p>
          <a:p>
            <a:pPr lvl="1"/>
            <a:r>
              <a:rPr lang="es-VE" sz="2000" dirty="0"/>
              <a:t>… o pueden usar su editor preferido</a:t>
            </a:r>
          </a:p>
          <a:p>
            <a:r>
              <a:rPr lang="es-VE" dirty="0"/>
              <a:t>Lógicamente, no deben esperar ver el cambio que hicieron en GitHub</a:t>
            </a:r>
          </a:p>
          <a:p>
            <a:pPr lvl="1"/>
            <a:r>
              <a:rPr lang="es-VE" dirty="0"/>
              <a:t>El archivo en el repositorio remoto está en algún sitio en la nube, desconocido para nosotros</a:t>
            </a:r>
          </a:p>
          <a:p>
            <a:r>
              <a:rPr lang="es-VE" dirty="0"/>
              <a:t>Para traerse los cambios, deben ejecutar este comando de Git:</a:t>
            </a:r>
          </a:p>
          <a:p>
            <a:pPr marL="450000" lvl="1" indent="0">
              <a:buNone/>
            </a:pPr>
            <a:r>
              <a:rPr lang="es-VE" dirty="0">
                <a:solidFill>
                  <a:srgbClr val="FFC000"/>
                </a:solidFill>
              </a:rPr>
              <a:t>git pull</a:t>
            </a:r>
          </a:p>
          <a:p>
            <a:r>
              <a:rPr lang="es-VE" dirty="0"/>
              <a:t>Ahora pueden apreciar los cambios en README.md</a:t>
            </a:r>
          </a:p>
          <a:p>
            <a:r>
              <a:rPr lang="es-VE" dirty="0"/>
              <a:t>Pero, ¿Cómo podemos sincronizar el repositorio remoto cuando cambiamos el local? 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C76AA9-0703-2F52-379B-B6BF16201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dirty="0"/>
              <a:t>Primeros pasos: (f) sincronizando repositorios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315B7BD-54F4-C136-F926-D75A60487B4C}"/>
              </a:ext>
            </a:extLst>
          </p:cNvPr>
          <p:cNvSpPr txBox="1">
            <a:spLocks/>
          </p:cNvSpPr>
          <p:nvPr/>
        </p:nvSpPr>
        <p:spPr>
          <a:xfrm>
            <a:off x="324197" y="6132957"/>
            <a:ext cx="11546379" cy="56341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r">
              <a:buNone/>
            </a:pPr>
            <a:r>
              <a:rPr lang="es-VE" sz="1800" dirty="0"/>
              <a:t>Continua …</a:t>
            </a:r>
          </a:p>
        </p:txBody>
      </p:sp>
    </p:spTree>
    <p:extLst>
      <p:ext uri="{BB962C8B-B14F-4D97-AF65-F5344CB8AC3E}">
        <p14:creationId xmlns:p14="http://schemas.microsoft.com/office/powerpoint/2010/main" val="2300204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B6F96-DE50-AEA5-6D47-6659474F0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Primeros pasos: (f) sincronizando repositorios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EA9D77-AA98-CA27-AD8E-FC1D981528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9569" y="1750299"/>
            <a:ext cx="8552861" cy="1920875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0F5DCE8-DF94-BCDD-4105-608C461FBDFC}"/>
              </a:ext>
            </a:extLst>
          </p:cNvPr>
          <p:cNvSpPr txBox="1">
            <a:spLocks/>
          </p:cNvSpPr>
          <p:nvPr/>
        </p:nvSpPr>
        <p:spPr>
          <a:xfrm>
            <a:off x="324196" y="1163785"/>
            <a:ext cx="11627659" cy="56341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VE" sz="1800" dirty="0"/>
              <a:t>Usando su editor, cambie el archivo como se muestra aquí (si quieren ver algo divertido) … o como quieran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FF0B505-75AF-8FAB-6EE0-67664117AF4F}"/>
              </a:ext>
            </a:extLst>
          </p:cNvPr>
          <p:cNvSpPr txBox="1">
            <a:spLocks/>
          </p:cNvSpPr>
          <p:nvPr/>
        </p:nvSpPr>
        <p:spPr>
          <a:xfrm>
            <a:off x="319579" y="3819799"/>
            <a:ext cx="4806603" cy="167583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VE" sz="1800" dirty="0"/>
              <a:t>En el shell, ejecute estos comandos de Git:</a:t>
            </a:r>
          </a:p>
          <a:p>
            <a:pPr marL="450000" lvl="1" indent="0">
              <a:buNone/>
            </a:pPr>
            <a:r>
              <a:rPr lang="es-VE" sz="1600" dirty="0">
                <a:solidFill>
                  <a:srgbClr val="FFFF00"/>
                </a:solidFill>
              </a:rPr>
              <a:t>git add .</a:t>
            </a:r>
          </a:p>
          <a:p>
            <a:pPr marL="450000" lvl="1" indent="0">
              <a:buNone/>
            </a:pPr>
            <a:r>
              <a:rPr lang="es-VE" sz="1600" dirty="0">
                <a:solidFill>
                  <a:srgbClr val="FFFF00"/>
                </a:solidFill>
              </a:rPr>
              <a:t>git commit –m “probando …”</a:t>
            </a:r>
          </a:p>
          <a:p>
            <a:pPr marL="450000" lvl="1" indent="0">
              <a:buNone/>
            </a:pPr>
            <a:r>
              <a:rPr lang="es-VE" sz="1600" dirty="0">
                <a:solidFill>
                  <a:srgbClr val="FFFF00"/>
                </a:solidFill>
              </a:rPr>
              <a:t>git push origin main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9C5302E-FF74-B086-D0CD-8BAE9D784F5E}"/>
              </a:ext>
            </a:extLst>
          </p:cNvPr>
          <p:cNvSpPr txBox="1">
            <a:spLocks/>
          </p:cNvSpPr>
          <p:nvPr/>
        </p:nvSpPr>
        <p:spPr>
          <a:xfrm>
            <a:off x="4886987" y="3824419"/>
            <a:ext cx="7064868" cy="167583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VE" sz="1800" dirty="0"/>
              <a:t>Significado:</a:t>
            </a:r>
          </a:p>
          <a:p>
            <a:pPr marL="450000" lvl="1" indent="0">
              <a:buNone/>
            </a:pPr>
            <a:r>
              <a:rPr lang="es-VE" sz="1600" dirty="0">
                <a:solidFill>
                  <a:srgbClr val="FFFF00"/>
                </a:solidFill>
              </a:rPr>
              <a:t>Agregar archivos modificado en el directorio actual al conjunto de “commit”</a:t>
            </a:r>
          </a:p>
          <a:p>
            <a:pPr marL="450000" lvl="1" indent="0">
              <a:buNone/>
            </a:pPr>
            <a:r>
              <a:rPr lang="es-VE" sz="1600" dirty="0">
                <a:solidFill>
                  <a:srgbClr val="FFFF00"/>
                </a:solidFill>
              </a:rPr>
              <a:t>Registrar los cambios (hacerlos permanentes) en el repositorio local de Git</a:t>
            </a:r>
          </a:p>
          <a:p>
            <a:pPr marL="450000" lvl="1" indent="0">
              <a:buNone/>
            </a:pPr>
            <a:r>
              <a:rPr lang="es-VE" sz="1600" dirty="0">
                <a:solidFill>
                  <a:srgbClr val="FFFF00"/>
                </a:solidFill>
              </a:rPr>
              <a:t>Publicar los cambios locales al repositorio remoto</a:t>
            </a:r>
          </a:p>
          <a:p>
            <a:pPr lvl="1"/>
            <a:endParaRPr lang="es-VE" sz="1600" dirty="0"/>
          </a:p>
          <a:p>
            <a:pPr lvl="1"/>
            <a:endParaRPr lang="es-VE" sz="16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7E9AB0B-4F9F-C3BE-E936-E7155448D876}"/>
              </a:ext>
            </a:extLst>
          </p:cNvPr>
          <p:cNvSpPr txBox="1">
            <a:spLocks/>
          </p:cNvSpPr>
          <p:nvPr/>
        </p:nvSpPr>
        <p:spPr>
          <a:xfrm>
            <a:off x="319580" y="5694229"/>
            <a:ext cx="11627659" cy="56341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VE" sz="1800" dirty="0"/>
              <a:t>Refresquen la página de GitHub: ahora deberían poder ver el video haciendo click en su enlace, en la página de GitHub</a:t>
            </a:r>
          </a:p>
        </p:txBody>
      </p:sp>
    </p:spTree>
    <p:extLst>
      <p:ext uri="{BB962C8B-B14F-4D97-AF65-F5344CB8AC3E}">
        <p14:creationId xmlns:p14="http://schemas.microsoft.com/office/powerpoint/2010/main" val="1919713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717E3-6E45-632A-D391-7DEDE51F8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Aprendiendo a Usar Git en la Marcha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11136-9C3B-73E0-8709-F0CFDC40E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196" y="1413164"/>
            <a:ext cx="11546379" cy="4932218"/>
          </a:xfrm>
        </p:spPr>
        <p:txBody>
          <a:bodyPr>
            <a:normAutofit lnSpcReduction="10000"/>
          </a:bodyPr>
          <a:lstStyle/>
          <a:p>
            <a:r>
              <a:rPr lang="es-VE" dirty="0"/>
              <a:t>Solo hemos visto 5 comandos de git; lo mínimo para poder algo útil:</a:t>
            </a:r>
          </a:p>
          <a:p>
            <a:pPr lvl="1"/>
            <a:r>
              <a:rPr lang="es-VE" dirty="0">
                <a:solidFill>
                  <a:srgbClr val="00B0F0"/>
                </a:solidFill>
              </a:rPr>
              <a:t>git clone &lt;conexión&gt;</a:t>
            </a:r>
          </a:p>
          <a:p>
            <a:pPr lvl="1"/>
            <a:r>
              <a:rPr lang="es-VE" dirty="0">
                <a:solidFill>
                  <a:srgbClr val="00B0F0"/>
                </a:solidFill>
              </a:rPr>
              <a:t>git pull</a:t>
            </a:r>
          </a:p>
          <a:p>
            <a:pPr lvl="1"/>
            <a:r>
              <a:rPr lang="es-VE" dirty="0">
                <a:solidFill>
                  <a:srgbClr val="00B0F0"/>
                </a:solidFill>
              </a:rPr>
              <a:t>git add .</a:t>
            </a:r>
          </a:p>
          <a:p>
            <a:pPr lvl="1"/>
            <a:r>
              <a:rPr lang="es-VE" dirty="0">
                <a:solidFill>
                  <a:srgbClr val="00B0F0"/>
                </a:solidFill>
              </a:rPr>
              <a:t>git commit –m “&lt;mensaje descriptivo&gt;”</a:t>
            </a:r>
          </a:p>
          <a:p>
            <a:pPr lvl="1"/>
            <a:r>
              <a:rPr lang="es-VE" dirty="0">
                <a:solidFill>
                  <a:srgbClr val="00B0F0"/>
                </a:solidFill>
              </a:rPr>
              <a:t>git push origin &lt;rama correspondiente del repositorio remoto&gt;</a:t>
            </a:r>
          </a:p>
          <a:p>
            <a:r>
              <a:rPr lang="es-VE" dirty="0"/>
              <a:t>Referencia de Git – muy útil a medida que lo necesiten: </a:t>
            </a:r>
            <a:r>
              <a:rPr lang="es-VE" dirty="0">
                <a:solidFill>
                  <a:srgbClr val="FFFF00"/>
                </a:solidFill>
              </a:rPr>
              <a:t>https://git-scm.com/docs/</a:t>
            </a:r>
          </a:p>
          <a:p>
            <a:r>
              <a:rPr lang="es-VE" dirty="0"/>
              <a:t>Tutoriales de Git en la Web:</a:t>
            </a:r>
          </a:p>
          <a:p>
            <a:pPr lvl="1"/>
            <a:r>
              <a:rPr lang="es-VE" dirty="0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https://www.educba.com/introduction-to-git/</a:t>
            </a:r>
            <a:endParaRPr lang="es-VE" dirty="0">
              <a:solidFill>
                <a:srgbClr val="FFC000"/>
              </a:solidFill>
            </a:endParaRPr>
          </a:p>
          <a:p>
            <a:pPr lvl="1"/>
            <a:r>
              <a:rPr lang="es-VE" dirty="0">
                <a:solidFill>
                  <a:srgbClr val="FFC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https://www.hostinger.com/tutorials/basic-git-commands</a:t>
            </a:r>
            <a:endParaRPr lang="es-VE" dirty="0">
              <a:solidFill>
                <a:srgbClr val="FFC000"/>
              </a:solidFill>
            </a:endParaRPr>
          </a:p>
          <a:p>
            <a:pPr lvl="1"/>
            <a:r>
              <a:rPr lang="es-VE" dirty="0">
                <a:solidFill>
                  <a:srgbClr val="FFC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https://www.geeksforgeeks.org/basic-git-commands-with-examples/</a:t>
            </a:r>
            <a:endParaRPr lang="es-VE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601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B09C7-4952-3BB8-D636-27F7FFA35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¿Que mas necesitamos?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7B80A-9E0C-73E0-9CF7-FD85869E7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196" y="1066801"/>
            <a:ext cx="11546379" cy="5278581"/>
          </a:xfrm>
        </p:spPr>
        <p:txBody>
          <a:bodyPr>
            <a:noAutofit/>
          </a:bodyPr>
          <a:lstStyle/>
          <a:p>
            <a:r>
              <a:rPr lang="es-VE" sz="1800" dirty="0"/>
              <a:t>Obviamente, para programar en C y C++ necesitamos</a:t>
            </a:r>
          </a:p>
          <a:p>
            <a:pPr lvl="1"/>
            <a:r>
              <a:rPr lang="es-VE" sz="1800" dirty="0"/>
              <a:t>por lo menos un editor (por ejemplo: Visual Studio Code, Sublime, Atom)</a:t>
            </a:r>
          </a:p>
          <a:p>
            <a:pPr lvl="1"/>
            <a:r>
              <a:rPr lang="es-VE" sz="1800" dirty="0"/>
              <a:t>por lo menos un compilador / enlazador de C (por ejemplo: gcc, g++, clang)</a:t>
            </a:r>
          </a:p>
          <a:p>
            <a:pPr lvl="1"/>
            <a:r>
              <a:rPr lang="es-VE" sz="1800" dirty="0"/>
              <a:t>los IDE (Visual Studio 2017 y 2022) combinan lo anterior y más</a:t>
            </a:r>
          </a:p>
          <a:p>
            <a:pPr lvl="2"/>
            <a:r>
              <a:rPr lang="es-VE" dirty="0"/>
              <a:t>pero también requieren más memoria y tienen su curva de aprendizaje</a:t>
            </a:r>
          </a:p>
          <a:p>
            <a:r>
              <a:rPr lang="es-VE" sz="1800" dirty="0"/>
              <a:t>En la presentación de las herramientas vieron cuales son bendecidas por el laboratorio y los enlaces para instalarlas</a:t>
            </a:r>
          </a:p>
          <a:p>
            <a:r>
              <a:rPr lang="es-VE" sz="1800" dirty="0"/>
              <a:t>En calidad de ingenieros y usuarios inteligentes, deberían ser capaces de completar los requisitos</a:t>
            </a:r>
          </a:p>
          <a:p>
            <a:pPr lvl="1"/>
            <a:r>
              <a:rPr lang="es-VE" sz="1800" dirty="0"/>
              <a:t>Como mínimo, hagan </a:t>
            </a:r>
            <a:r>
              <a:rPr lang="es-VE" sz="1800" dirty="0">
                <a:solidFill>
                  <a:srgbClr val="FFC000"/>
                </a:solidFill>
              </a:rPr>
              <a:t>su mejor esfuerzo</a:t>
            </a:r>
            <a:r>
              <a:rPr lang="es-VE" sz="1800" dirty="0"/>
              <a:t> instalando uno de los siguientes </a:t>
            </a:r>
            <a:r>
              <a:rPr lang="es-VE" sz="1800" dirty="0">
                <a:solidFill>
                  <a:schemeClr val="tx1">
                    <a:lumMod val="50000"/>
                  </a:schemeClr>
                </a:solidFill>
              </a:rPr>
              <a:t>(MSYS2 parece ser mejor)</a:t>
            </a:r>
          </a:p>
          <a:p>
            <a:pPr lvl="2"/>
            <a:r>
              <a:rPr lang="es-VE" dirty="0"/>
              <a:t>MSYS2: </a:t>
            </a:r>
            <a:r>
              <a:rPr lang="es-VE" b="1" dirty="0">
                <a:solidFill>
                  <a:srgbClr val="FFC000"/>
                </a:solidFill>
              </a:rPr>
              <a:t>https://www.msys2.org/</a:t>
            </a:r>
          </a:p>
          <a:p>
            <a:pPr lvl="2"/>
            <a:r>
              <a:rPr lang="es-VE" dirty="0"/>
              <a:t>MinGW: </a:t>
            </a:r>
            <a:r>
              <a:rPr lang="es-VE" dirty="0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https://sourceforge.net/projects/mingw/</a:t>
            </a:r>
            <a:endParaRPr lang="es-VE" dirty="0">
              <a:solidFill>
                <a:srgbClr val="FFC000"/>
              </a:solidFill>
            </a:endParaRPr>
          </a:p>
          <a:p>
            <a:pPr lvl="1"/>
            <a:r>
              <a:rPr lang="es-VE" sz="1800" dirty="0"/>
              <a:t>Yo hice click en el botón </a:t>
            </a:r>
            <a:r>
              <a:rPr lang="es-VE" sz="1800" b="1" dirty="0">
                <a:solidFill>
                  <a:srgbClr val="00B050"/>
                </a:solidFill>
              </a:rPr>
              <a:t>verde</a:t>
            </a:r>
            <a:r>
              <a:rPr lang="es-VE" sz="1800" dirty="0"/>
              <a:t> (Download) y logre completar la instalación sin problemas</a:t>
            </a:r>
          </a:p>
          <a:p>
            <a:r>
              <a:rPr lang="es-VE" sz="1800" dirty="0"/>
              <a:t>En las siguientes láminas vamos a explicar como terminar de probar su instalación</a:t>
            </a:r>
          </a:p>
        </p:txBody>
      </p:sp>
    </p:spTree>
    <p:extLst>
      <p:ext uri="{BB962C8B-B14F-4D97-AF65-F5344CB8AC3E}">
        <p14:creationId xmlns:p14="http://schemas.microsoft.com/office/powerpoint/2010/main" val="51842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1C1DE-9E78-EBF7-F5CA-8392D0998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196" y="1413164"/>
            <a:ext cx="11546379" cy="4987636"/>
          </a:xfrm>
        </p:spPr>
        <p:txBody>
          <a:bodyPr>
            <a:normAutofit lnSpcReduction="10000"/>
          </a:bodyPr>
          <a:lstStyle/>
          <a:p>
            <a:r>
              <a:rPr lang="es-VE" dirty="0"/>
              <a:t>Primero, copiar los materiales en la carpeta </a:t>
            </a:r>
            <a:r>
              <a:rPr lang="es-VE" dirty="0">
                <a:solidFill>
                  <a:srgbClr val="B62DF3"/>
                </a:solidFill>
              </a:rPr>
              <a:t>CI–2125</a:t>
            </a:r>
            <a:r>
              <a:rPr lang="es-VE" dirty="0"/>
              <a:t>/CI–2125-M/ a </a:t>
            </a:r>
            <a:r>
              <a:rPr lang="es-VE" dirty="0">
                <a:solidFill>
                  <a:srgbClr val="B62DF3"/>
                </a:solidFill>
              </a:rPr>
              <a:t>CI–2125</a:t>
            </a:r>
            <a:r>
              <a:rPr lang="es-VE" dirty="0"/>
              <a:t>/</a:t>
            </a:r>
            <a:r>
              <a:rPr lang="es-VE" dirty="0">
                <a:solidFill>
                  <a:srgbClr val="0070C0"/>
                </a:solidFill>
              </a:rPr>
              <a:t>CI–2125–0</a:t>
            </a:r>
            <a:r>
              <a:rPr lang="es-VE" dirty="0"/>
              <a:t>/</a:t>
            </a:r>
          </a:p>
          <a:p>
            <a:r>
              <a:rPr lang="es-VE" dirty="0"/>
              <a:t>Como pueden ver, la carpeta </a:t>
            </a:r>
            <a:r>
              <a:rPr lang="es-VE" dirty="0">
                <a:solidFill>
                  <a:srgbClr val="FFC000"/>
                </a:solidFill>
              </a:rPr>
              <a:t>0.Basics</a:t>
            </a:r>
            <a:r>
              <a:rPr lang="es-VE" dirty="0"/>
              <a:t> en los materiales contiene varias carpetas y un file .gitignore</a:t>
            </a:r>
          </a:p>
          <a:p>
            <a:pPr lvl="1"/>
            <a:r>
              <a:rPr lang="es-VE" dirty="0"/>
              <a:t>La copia va a sobre-escribir el archivo .gitignore en</a:t>
            </a:r>
            <a:r>
              <a:rPr lang="es-VE" dirty="0">
                <a:solidFill>
                  <a:srgbClr val="0070C0"/>
                </a:solidFill>
              </a:rPr>
              <a:t> CI–2125–0</a:t>
            </a:r>
            <a:r>
              <a:rPr lang="es-VE" dirty="0"/>
              <a:t>: está bien, es intencional</a:t>
            </a:r>
          </a:p>
          <a:p>
            <a:r>
              <a:rPr lang="es-VE" dirty="0"/>
              <a:t>Tenemos dos formas de copiarlos: Hardcore Unix Style y Windows Style</a:t>
            </a:r>
          </a:p>
          <a:p>
            <a:r>
              <a:rPr lang="es-VE" dirty="0"/>
              <a:t>1. Hardcore Unix Style: ubicados en la carpeta </a:t>
            </a:r>
            <a:r>
              <a:rPr lang="es-VE" dirty="0">
                <a:solidFill>
                  <a:srgbClr val="0070C0"/>
                </a:solidFill>
              </a:rPr>
              <a:t>CI–2125</a:t>
            </a:r>
            <a:r>
              <a:rPr lang="es-VE" dirty="0"/>
              <a:t>, ejecutar los comandos</a:t>
            </a:r>
          </a:p>
          <a:p>
            <a:pPr marL="450000" lvl="1" indent="0">
              <a:buNone/>
            </a:pPr>
            <a:r>
              <a:rPr lang="es-VE" sz="1800" dirty="0">
                <a:solidFill>
                  <a:srgbClr val="FFFF00"/>
                </a:solidFill>
                <a:latin typeface="Fixedsys"/>
              </a:rPr>
              <a:t>cp -r CI-2125-M/* CI-2125-0/</a:t>
            </a:r>
          </a:p>
          <a:p>
            <a:r>
              <a:rPr lang="es-VE" dirty="0"/>
              <a:t>2. Windows Style: usando el File Manager (ilustraciones a continuación)</a:t>
            </a:r>
          </a:p>
          <a:p>
            <a:pPr lvl="1"/>
            <a:r>
              <a:rPr lang="es-VE" dirty="0"/>
              <a:t>Seleccionen las 9 carpetas y el .gitignore ubicados en </a:t>
            </a:r>
            <a:r>
              <a:rPr lang="es-VE" sz="2400" dirty="0">
                <a:solidFill>
                  <a:srgbClr val="FFFF00"/>
                </a:solidFill>
                <a:latin typeface="Fixedsys"/>
              </a:rPr>
              <a:t>CI-2125-M</a:t>
            </a:r>
            <a:endParaRPr lang="es-VE" dirty="0">
              <a:solidFill>
                <a:srgbClr val="FFC000"/>
              </a:solidFill>
            </a:endParaRPr>
          </a:p>
          <a:p>
            <a:pPr lvl="1"/>
            <a:r>
              <a:rPr lang="es-VE" dirty="0"/>
              <a:t>Hagan right-click y seleccionen Copy (copiar) en el drop-down menu</a:t>
            </a:r>
          </a:p>
          <a:p>
            <a:pPr lvl="1"/>
            <a:r>
              <a:rPr lang="es-VE" dirty="0"/>
              <a:t>Abran la carpeta </a:t>
            </a:r>
            <a:r>
              <a:rPr lang="es-VE" dirty="0">
                <a:solidFill>
                  <a:srgbClr val="0070C0"/>
                </a:solidFill>
              </a:rPr>
              <a:t>CI–2125–0</a:t>
            </a:r>
            <a:r>
              <a:rPr lang="es-VE" dirty="0"/>
              <a:t>, hagan right-click dentro de ella y seleccionen Paste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C9ECBB0-FADD-2339-22A2-C80CCFE5D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Copiar los Materiales a su Carpeta de Trabajo y Entrega</a:t>
            </a:r>
          </a:p>
        </p:txBody>
      </p:sp>
    </p:spTree>
    <p:extLst>
      <p:ext uri="{BB962C8B-B14F-4D97-AF65-F5344CB8AC3E}">
        <p14:creationId xmlns:p14="http://schemas.microsoft.com/office/powerpoint/2010/main" val="664770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356" y="609600"/>
            <a:ext cx="5004261" cy="970450"/>
          </a:xfrm>
        </p:spPr>
        <p:txBody>
          <a:bodyPr anchor="b">
            <a:normAutofit/>
          </a:bodyPr>
          <a:lstStyle/>
          <a:p>
            <a:pPr algn="l"/>
            <a:r>
              <a:rPr lang="es-VE" sz="4000" dirty="0"/>
              <a:t>Requisitos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347534" y="1732449"/>
            <a:ext cx="5761608" cy="4338413"/>
          </a:xfrm>
        </p:spPr>
        <p:txBody>
          <a:bodyPr anchor="t">
            <a:normAutofit lnSpcReduction="10000"/>
          </a:bodyPr>
          <a:lstStyle/>
          <a:p>
            <a:pPr marL="36900" lvl="0" indent="0">
              <a:buNone/>
            </a:pPr>
            <a:r>
              <a:rPr lang="es-VE" sz="1600" dirty="0"/>
              <a:t>Tener computadora</a:t>
            </a:r>
          </a:p>
          <a:p>
            <a:pPr marL="36900" lvl="0" indent="0">
              <a:buNone/>
            </a:pPr>
            <a:r>
              <a:rPr lang="es-VE" sz="1600" dirty="0"/>
              <a:t>Haber llenado la encuesta, enviándola de vuelta</a:t>
            </a:r>
          </a:p>
          <a:p>
            <a:pPr marL="36900" lvl="0" indent="0">
              <a:buNone/>
            </a:pPr>
            <a:r>
              <a:rPr lang="es-VE" sz="1600" b="1" dirty="0"/>
              <a:t>Haber leído la presentación: Herramientas de Programación.pdf</a:t>
            </a:r>
          </a:p>
          <a:p>
            <a:pPr marL="36900" lvl="0" indent="0">
              <a:buNone/>
            </a:pPr>
            <a:endParaRPr lang="es-VE" sz="1600" b="1" dirty="0"/>
          </a:p>
          <a:p>
            <a:pPr marL="36900" lvl="0" indent="0">
              <a:buNone/>
            </a:pPr>
            <a:r>
              <a:rPr lang="es-VE" sz="16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Nota:</a:t>
            </a:r>
          </a:p>
          <a:p>
            <a:pPr marL="36900" lvl="0" indent="0">
              <a:buNone/>
            </a:pPr>
            <a:r>
              <a:rPr lang="es-VE" sz="16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Por favor, </a:t>
            </a:r>
            <a:r>
              <a:rPr lang="es-VE" sz="1600" b="1" dirty="0">
                <a:solidFill>
                  <a:srgbClr val="FFC000"/>
                </a:solidFill>
              </a:rPr>
              <a:t>reporten cualquier error</a:t>
            </a:r>
            <a:r>
              <a:rPr lang="es-VE" sz="16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que puedan conseguir aquí</a:t>
            </a:r>
          </a:p>
          <a:p>
            <a:pPr marL="36900" lvl="0" indent="0">
              <a:buNone/>
            </a:pPr>
            <a:r>
              <a:rPr lang="es-VE" sz="16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	incluso si no están seguros</a:t>
            </a:r>
          </a:p>
          <a:p>
            <a:pPr marL="36900" lvl="0" indent="0">
              <a:buNone/>
            </a:pPr>
            <a:r>
              <a:rPr lang="es-VE" sz="16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Me tardé mucho tiempo en revisar y hacer cambios debidos a que estamos haciendo algunas cosas diferente del trimestre pasado.</a:t>
            </a:r>
          </a:p>
          <a:p>
            <a:pPr marL="36900" lvl="0" indent="0">
              <a:buNone/>
            </a:pPr>
            <a:r>
              <a:rPr lang="es-VE" sz="16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Y los cambios han sido ¡Para </a:t>
            </a:r>
            <a:r>
              <a:rPr lang="es-VE" sz="1600" b="1" u="sng" dirty="0">
                <a:solidFill>
                  <a:schemeClr val="bg1">
                    <a:lumMod val="50000"/>
                    <a:lumOff val="50000"/>
                  </a:schemeClr>
                </a:solidFill>
              </a:rPr>
              <a:t>simplificarles</a:t>
            </a:r>
            <a:r>
              <a:rPr lang="es-VE" sz="16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el proceso!</a:t>
            </a:r>
          </a:p>
          <a:p>
            <a:pPr marL="36900" lvl="0" indent="0">
              <a:buNone/>
            </a:pPr>
            <a:r>
              <a:rPr lang="es-VE" sz="16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Puede que al ver este material se sorprendan de que era aun más complicado el trimestre pasado, pero es la verdad.</a:t>
            </a:r>
          </a:p>
          <a:p>
            <a:pPr marL="36900" lvl="0" indent="0">
              <a:buNone/>
            </a:pPr>
            <a:endParaRPr lang="es-VE" sz="1600" b="1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DD24A-B15A-DFEF-8716-D65FC94C4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Compilando y corriendo archivos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AD0B3-1518-3D6B-17CC-11951A0EC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196" y="1413164"/>
            <a:ext cx="11546379" cy="5126181"/>
          </a:xfrm>
        </p:spPr>
        <p:txBody>
          <a:bodyPr>
            <a:normAutofit fontScale="77500" lnSpcReduction="20000"/>
          </a:bodyPr>
          <a:lstStyle/>
          <a:p>
            <a:r>
              <a:rPr lang="es-VE" dirty="0"/>
              <a:t>Estamos listos para probar la instalación. En la carpeta </a:t>
            </a:r>
            <a:r>
              <a:rPr lang="es-VE" dirty="0">
                <a:solidFill>
                  <a:srgbClr val="0070C0"/>
                </a:solidFill>
              </a:rPr>
              <a:t>CI–2125–0</a:t>
            </a:r>
            <a:r>
              <a:rPr lang="es-VE" dirty="0"/>
              <a:t>/3.args, ejecuten los siguientes comandos</a:t>
            </a:r>
          </a:p>
          <a:p>
            <a:pPr marL="450000" lvl="1" indent="0">
              <a:buNone/>
            </a:pPr>
            <a:r>
              <a:rPr lang="pt-BR" sz="1600" noProof="1">
                <a:solidFill>
                  <a:schemeClr val="tx2">
                    <a:lumMod val="75000"/>
                  </a:schemeClr>
                </a:solidFill>
                <a:latin typeface="Fixedsys"/>
              </a:rPr>
              <a:t>gcc args.cxx -o args</a:t>
            </a:r>
          </a:p>
          <a:p>
            <a:pPr marL="450000" lvl="1" indent="0">
              <a:buNone/>
            </a:pPr>
            <a:r>
              <a:rPr lang="pt-BR" sz="1600" noProof="1">
                <a:solidFill>
                  <a:schemeClr val="tx2">
                    <a:lumMod val="75000"/>
                  </a:schemeClr>
                </a:solidFill>
                <a:latin typeface="Fixedsys"/>
              </a:rPr>
              <a:t>./args primero segundo funciona!</a:t>
            </a:r>
          </a:p>
          <a:p>
            <a:r>
              <a:rPr lang="es-VE" dirty="0"/>
              <a:t>Deberían ver algo así </a:t>
            </a:r>
            <a:r>
              <a:rPr lang="es-VE" dirty="0">
                <a:solidFill>
                  <a:schemeClr val="bg1">
                    <a:lumMod val="65000"/>
                    <a:lumOff val="35000"/>
                  </a:schemeClr>
                </a:solidFill>
              </a:rPr>
              <a:t>usando Windows: en Linux tendrían / en vez de \ </a:t>
            </a:r>
            <a:r>
              <a:rPr lang="es-VE" dirty="0"/>
              <a:t>:</a:t>
            </a:r>
          </a:p>
          <a:p>
            <a:pPr marL="450000" lvl="1" indent="0">
              <a:buNone/>
            </a:pPr>
            <a:r>
              <a:rPr lang="pt-BR" sz="1600" noProof="1">
                <a:solidFill>
                  <a:schemeClr val="tx2">
                    <a:lumMod val="75000"/>
                  </a:schemeClr>
                </a:solidFill>
                <a:latin typeface="Fixedsys"/>
              </a:rPr>
              <a:t>argv[0]: ...\Prj\USB\CI-2125\CI-2125-0\3.args\args.exe</a:t>
            </a:r>
          </a:p>
          <a:p>
            <a:pPr marL="450000" lvl="1" indent="0">
              <a:buNone/>
            </a:pPr>
            <a:r>
              <a:rPr lang="pt-BR" sz="1600" noProof="1">
                <a:solidFill>
                  <a:schemeClr val="tx2">
                    <a:lumMod val="75000"/>
                  </a:schemeClr>
                </a:solidFill>
                <a:latin typeface="Fixedsys"/>
              </a:rPr>
              <a:t>argv[1]: primero</a:t>
            </a:r>
          </a:p>
          <a:p>
            <a:pPr marL="450000" lvl="1" indent="0">
              <a:buNone/>
            </a:pPr>
            <a:r>
              <a:rPr lang="pt-BR" sz="1600" noProof="1">
                <a:solidFill>
                  <a:schemeClr val="tx2">
                    <a:lumMod val="75000"/>
                  </a:schemeClr>
                </a:solidFill>
                <a:latin typeface="Fixedsys"/>
              </a:rPr>
              <a:t>argv[2]: segundo</a:t>
            </a:r>
          </a:p>
          <a:p>
            <a:pPr marL="450000" lvl="1" indent="0">
              <a:buNone/>
            </a:pPr>
            <a:r>
              <a:rPr lang="pt-BR" sz="1600" noProof="1">
                <a:solidFill>
                  <a:schemeClr val="tx2">
                    <a:lumMod val="75000"/>
                  </a:schemeClr>
                </a:solidFill>
                <a:latin typeface="Fixedsys"/>
              </a:rPr>
              <a:t>argv[3]: funciona!</a:t>
            </a:r>
            <a:endParaRPr lang="es-VE" sz="1600" noProof="1">
              <a:solidFill>
                <a:srgbClr val="FFC000"/>
              </a:solidFill>
              <a:latin typeface="Fixedsys"/>
            </a:endParaRPr>
          </a:p>
          <a:p>
            <a:r>
              <a:rPr lang="es-VE" dirty="0"/>
              <a:t>Compilen nuevamente usando g++ y vuelvan a correr el programa</a:t>
            </a:r>
          </a:p>
          <a:p>
            <a:pPr marL="450000" lvl="1" indent="0">
              <a:buNone/>
            </a:pPr>
            <a:r>
              <a:rPr lang="pt-BR" sz="1600" noProof="1">
                <a:solidFill>
                  <a:schemeClr val="tx2">
                    <a:lumMod val="75000"/>
                  </a:schemeClr>
                </a:solidFill>
                <a:latin typeface="Fixedsys"/>
              </a:rPr>
              <a:t>g++ args.cxx -o args</a:t>
            </a:r>
          </a:p>
          <a:p>
            <a:pPr marL="450000" lvl="1" indent="0">
              <a:buNone/>
            </a:pPr>
            <a:r>
              <a:rPr lang="pt-BR" sz="1600" noProof="1">
                <a:solidFill>
                  <a:schemeClr val="tx2">
                    <a:lumMod val="75000"/>
                  </a:schemeClr>
                </a:solidFill>
                <a:latin typeface="Fixedsys"/>
              </a:rPr>
              <a:t>./args primero segundo funciona!</a:t>
            </a:r>
          </a:p>
          <a:p>
            <a:r>
              <a:rPr lang="es-VE" dirty="0">
                <a:solidFill>
                  <a:srgbClr val="FFC000"/>
                </a:solidFill>
              </a:rPr>
              <a:t>Denle un vistazo a todas las carpetas, en orden: les va a ayudar a aprender</a:t>
            </a:r>
          </a:p>
          <a:p>
            <a:r>
              <a:rPr lang="es-VE" dirty="0"/>
              <a:t>Además, </a:t>
            </a:r>
            <a:r>
              <a:rPr lang="es-VE" dirty="0">
                <a:solidFill>
                  <a:srgbClr val="FFC000"/>
                </a:solidFill>
              </a:rPr>
              <a:t>allí esta la tarea</a:t>
            </a:r>
            <a:r>
              <a:rPr lang="es-VE" dirty="0"/>
              <a:t>: la vamos a explicar un poco el miércoles pero a buen entendedor …</a:t>
            </a:r>
          </a:p>
          <a:p>
            <a:r>
              <a:rPr lang="es-VE" dirty="0"/>
              <a:t>Eso es todo, si han logrado compilar y correr el ejemplo en 3.args están listos para hacer la tarea</a:t>
            </a:r>
          </a:p>
          <a:p>
            <a:r>
              <a:rPr lang="es-VE" dirty="0"/>
              <a:t>Nos vemos el próximo viernes o antes, dependiendo de como están</a:t>
            </a:r>
            <a:endParaRPr lang="pt-BR" sz="1600" noProof="1">
              <a:solidFill>
                <a:schemeClr val="tx2">
                  <a:lumMod val="75000"/>
                </a:schemeClr>
              </a:solidFill>
              <a:latin typeface="Fixedsys"/>
            </a:endParaRPr>
          </a:p>
          <a:p>
            <a:pPr marL="450000" lvl="1" indent="0">
              <a:buNone/>
            </a:pPr>
            <a:endParaRPr lang="pt-BR" sz="1600" noProof="1">
              <a:solidFill>
                <a:schemeClr val="tx2">
                  <a:lumMod val="75000"/>
                </a:schemeClr>
              </a:solidFill>
              <a:latin typeface="Fixedsys"/>
            </a:endParaRPr>
          </a:p>
        </p:txBody>
      </p:sp>
    </p:spTree>
    <p:extLst>
      <p:ext uri="{BB962C8B-B14F-4D97-AF65-F5344CB8AC3E}">
        <p14:creationId xmlns:p14="http://schemas.microsoft.com/office/powerpoint/2010/main" val="4071975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3D06DD-66B0-1ACD-DB10-F72A67537A85}"/>
              </a:ext>
            </a:extLst>
          </p:cNvPr>
          <p:cNvSpPr txBox="1"/>
          <p:nvPr/>
        </p:nvSpPr>
        <p:spPr>
          <a:xfrm>
            <a:off x="1685636" y="2521059"/>
            <a:ext cx="882072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VE" sz="4800" dirty="0"/>
              <a:t>Hasta la Próxima</a:t>
            </a:r>
            <a:endParaRPr lang="es-VE" sz="3200" dirty="0"/>
          </a:p>
          <a:p>
            <a:pPr algn="ctr"/>
            <a:endParaRPr lang="es-VE" sz="3200" dirty="0"/>
          </a:p>
          <a:p>
            <a:pPr algn="ctr"/>
            <a:r>
              <a:rPr lang="es-VE" sz="3200" dirty="0"/>
              <a:t>https://www.youtube.com/watch?v=0hiUuL5uTKc</a:t>
            </a:r>
          </a:p>
        </p:txBody>
      </p:sp>
    </p:spTree>
    <p:extLst>
      <p:ext uri="{BB962C8B-B14F-4D97-AF65-F5344CB8AC3E}">
        <p14:creationId xmlns:p14="http://schemas.microsoft.com/office/powerpoint/2010/main" val="3132869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F1466-432F-3A3E-7858-0EC116330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Primeros pasos: (a) instalar a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650C7-9569-2F74-3001-D7DC523E2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196" y="1395408"/>
            <a:ext cx="11546379" cy="4605251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s-VE" noProof="0" dirty="0"/>
              <a:t>Instalar Git</a:t>
            </a:r>
          </a:p>
          <a:p>
            <a:pPr lvl="1"/>
            <a:r>
              <a:rPr lang="es-VE" noProof="0" dirty="0">
                <a:solidFill>
                  <a:srgbClr val="FFC000"/>
                </a:solidFill>
              </a:rPr>
              <a:t>https://git-scm.com/download/</a:t>
            </a:r>
          </a:p>
          <a:p>
            <a:pPr lvl="0"/>
            <a:r>
              <a:rPr lang="es-VE" noProof="0" dirty="0"/>
              <a:t>En Windows, lo anterior también debería instalar Git Bash automáticamente</a:t>
            </a:r>
          </a:p>
          <a:p>
            <a:pPr lvl="1"/>
            <a:r>
              <a:rPr lang="es-VE" dirty="0"/>
              <a:t>Git Bash es un “shell” al estilo Unix, es decir una interfaz para líneas de comandos (CLI)</a:t>
            </a:r>
          </a:p>
          <a:p>
            <a:pPr lvl="1"/>
            <a:r>
              <a:rPr lang="es-VE" noProof="0" dirty="0"/>
              <a:t>De hecho, es un “porte aproximado” de Bash: https://en.wikipedia.org/wiki/Bash_(Unix_shell)</a:t>
            </a:r>
          </a:p>
          <a:p>
            <a:pPr lvl="0"/>
            <a:r>
              <a:rPr lang="es-VE" noProof="0" dirty="0"/>
              <a:t>En plataformas *x (Unix, Linux, etc.) no necesitan Git Bash: ¡ya tienen el Bash Shell!</a:t>
            </a:r>
          </a:p>
          <a:p>
            <a:pPr lvl="1"/>
            <a:r>
              <a:rPr lang="es-VE" noProof="0" dirty="0"/>
              <a:t>Usuarios de Apple, el Mac OS X pertenece a la familia Unix: ya deben tener un shell allí</a:t>
            </a:r>
          </a:p>
          <a:p>
            <a:pPr lvl="0"/>
            <a:r>
              <a:rPr lang="es-VE" noProof="0" dirty="0"/>
              <a:t>A lo largo de todo el laboratorio, vamos a usar a Git Bash para ejecutar comandos</a:t>
            </a:r>
          </a:p>
          <a:p>
            <a:pPr lvl="1"/>
            <a:r>
              <a:rPr lang="es-VE" noProof="0" dirty="0"/>
              <a:t>Excepto, claro esta, cuando queremos ilustrar ambientes integrados como MS Visual Studio</a:t>
            </a:r>
          </a:p>
          <a:p>
            <a:pPr lvl="1"/>
            <a:r>
              <a:rPr lang="es-VE" noProof="0" dirty="0"/>
              <a:t>Los “shell” son lo más cercano a un mínimo común denominador para operar en varias plataformas</a:t>
            </a:r>
          </a:p>
          <a:p>
            <a:pPr lvl="0"/>
            <a:r>
              <a:rPr lang="es-VE" noProof="0" dirty="0"/>
              <a:t>Busquen en la Web si necesitan ayuda adicional para instalar Git y Git Bash</a:t>
            </a:r>
          </a:p>
          <a:p>
            <a:pPr lvl="1"/>
            <a:r>
              <a:rPr lang="es-VE" noProof="0" dirty="0"/>
              <a:t>Aquí esta un enlace prometedor:</a:t>
            </a:r>
            <a:r>
              <a:rPr lang="es-VE" noProof="0" dirty="0">
                <a:solidFill>
                  <a:schemeClr val="tx1"/>
                </a:solidFill>
              </a:rPr>
              <a:t> </a:t>
            </a:r>
            <a:r>
              <a:rPr lang="es-VE" noProof="0" dirty="0">
                <a:solidFill>
                  <a:srgbClr val="FFC000"/>
                </a:solidFill>
              </a:rPr>
              <a:t>https://www.gitkraken.com/blog/what-is-git-bash</a:t>
            </a:r>
          </a:p>
        </p:txBody>
      </p:sp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219A5E9D-3C7D-C56D-A5CF-508BE84E8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3910" y="3165987"/>
            <a:ext cx="1747260" cy="1310445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DF3C7AFE-BF25-27F2-2CDB-AE5D0474A3F2}"/>
              </a:ext>
            </a:extLst>
          </p:cNvPr>
          <p:cNvSpPr/>
          <p:nvPr/>
        </p:nvSpPr>
        <p:spPr>
          <a:xfrm>
            <a:off x="9286043" y="3698033"/>
            <a:ext cx="630315" cy="261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995871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F1466-432F-3A3E-7858-0EC116330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Primeros pasos: (b) </a:t>
            </a:r>
            <a:r>
              <a:rPr lang="es-VE" noProof="0" dirty="0"/>
              <a:t>crear una cuenta en GitHub</a:t>
            </a:r>
            <a:endParaRPr lang="es-V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650C7-9569-2F74-3001-D7DC523E2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196" y="1212980"/>
            <a:ext cx="11546379" cy="1418253"/>
          </a:xfrm>
        </p:spPr>
        <p:txBody>
          <a:bodyPr>
            <a:normAutofit fontScale="92500" lnSpcReduction="10000"/>
          </a:bodyPr>
          <a:lstStyle/>
          <a:p>
            <a:r>
              <a:rPr lang="es-VE" noProof="0" dirty="0"/>
              <a:t>La gran mayoría de ustedes ya han creado su cuenta</a:t>
            </a:r>
          </a:p>
          <a:p>
            <a:pPr lvl="0"/>
            <a:r>
              <a:rPr lang="es-VE" noProof="0" dirty="0"/>
              <a:t>Si no, visiten </a:t>
            </a:r>
            <a:r>
              <a:rPr lang="es-VE" dirty="0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</a:t>
            </a:r>
            <a:r>
              <a:rPr lang="es-VE" dirty="0"/>
              <a:t> y sigan los pasos para hacer “Sign up”</a:t>
            </a:r>
          </a:p>
          <a:p>
            <a:pPr lvl="0"/>
            <a:r>
              <a:rPr lang="es-VE" dirty="0"/>
              <a:t>En la página principal de su cuenta consigan el enlace para ver los repositorios (</a:t>
            </a:r>
            <a:r>
              <a:rPr lang="es-VE" dirty="0">
                <a:solidFill>
                  <a:srgbClr val="FF0000"/>
                </a:solidFill>
              </a:rPr>
              <a:t>oval rojo</a:t>
            </a:r>
            <a:r>
              <a:rPr lang="es-VE" dirty="0"/>
              <a:t>)</a:t>
            </a:r>
          </a:p>
          <a:p>
            <a:pPr lvl="0"/>
            <a:endParaRPr lang="es-VE" dirty="0"/>
          </a:p>
          <a:p>
            <a:pPr lvl="0"/>
            <a:endParaRPr lang="es-VE" noProof="0" dirty="0">
              <a:solidFill>
                <a:srgbClr val="FFC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42152D-838A-499A-85A3-46E6E7FC6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49322"/>
            <a:ext cx="12192000" cy="410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192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F1466-432F-3A3E-7858-0EC116330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VE" dirty="0"/>
              <a:t>Primeros pasos: (c) crear un nuevo repositorio en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650C7-9569-2F74-3001-D7DC523E2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196" y="1288873"/>
            <a:ext cx="11546379" cy="1058319"/>
          </a:xfrm>
        </p:spPr>
        <p:txBody>
          <a:bodyPr>
            <a:normAutofit fontScale="70000" lnSpcReduction="20000"/>
          </a:bodyPr>
          <a:lstStyle/>
          <a:p>
            <a:r>
              <a:rPr lang="es-VE" noProof="0" dirty="0"/>
              <a:t>Vayan a la pagina (</a:t>
            </a:r>
            <a:r>
              <a:rPr lang="es-VE" noProof="0" dirty="0">
                <a:solidFill>
                  <a:srgbClr val="FFC000"/>
                </a:solidFill>
              </a:rPr>
              <a:t>su pagina, no la mía, obviamente</a:t>
            </a:r>
            <a:r>
              <a:rPr lang="es-VE" noProof="0" dirty="0"/>
              <a:t>) de sus </a:t>
            </a:r>
            <a:r>
              <a:rPr lang="es-VE" noProof="0" dirty="0">
                <a:solidFill>
                  <a:srgbClr val="FFC000"/>
                </a:solidFill>
              </a:rPr>
              <a:t>repositorios</a:t>
            </a:r>
            <a:r>
              <a:rPr lang="es-VE" noProof="0" dirty="0"/>
              <a:t> en GitHub</a:t>
            </a:r>
            <a:endParaRPr lang="es-VE" dirty="0"/>
          </a:p>
          <a:p>
            <a:r>
              <a:rPr lang="es-VE" noProof="0" dirty="0"/>
              <a:t>Noten el bello botón </a:t>
            </a:r>
            <a:r>
              <a:rPr lang="es-VE" b="1" noProof="0" dirty="0">
                <a:solidFill>
                  <a:srgbClr val="00B050"/>
                </a:solidFill>
              </a:rPr>
              <a:t>verde</a:t>
            </a:r>
            <a:r>
              <a:rPr lang="es-VE" b="1" noProof="0" dirty="0"/>
              <a:t> </a:t>
            </a:r>
            <a:r>
              <a:rPr lang="es-VE" noProof="0" dirty="0"/>
              <a:t>que dice “New” … bueno, por lo menos es verde y dice “New” en </a:t>
            </a:r>
            <a:r>
              <a:rPr lang="es-VE" i="1" noProof="0" dirty="0"/>
              <a:t>mi</a:t>
            </a:r>
            <a:r>
              <a:rPr lang="es-VE" noProof="0" dirty="0"/>
              <a:t> pagina con </a:t>
            </a:r>
            <a:r>
              <a:rPr lang="es-VE" i="1" noProof="0" dirty="0"/>
              <a:t>mi</a:t>
            </a:r>
            <a:r>
              <a:rPr lang="es-VE" noProof="0" dirty="0"/>
              <a:t> tema de colores.</a:t>
            </a:r>
          </a:p>
          <a:p>
            <a:r>
              <a:rPr lang="es-VE" noProof="0" dirty="0"/>
              <a:t>Correcto, como ya se han imaginado, allí es donde deben hacer “</a:t>
            </a:r>
            <a:r>
              <a:rPr lang="es-VE" b="1" noProof="0" dirty="0"/>
              <a:t>click</a:t>
            </a:r>
            <a:r>
              <a:rPr lang="es-VE" noProof="0" dirty="0"/>
              <a:t>” … ¡denle ya! 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(peeled potato will continue in the next slide)</a:t>
            </a:r>
            <a:endParaRPr lang="es-VE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539BC9-4373-0C0E-DFEE-2F4DBDE43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53728"/>
            <a:ext cx="12192000" cy="4404272"/>
          </a:xfrm>
          <a:prstGeom prst="rect">
            <a:avLst/>
          </a:prstGeom>
        </p:spPr>
      </p:pic>
      <p:sp>
        <p:nvSpPr>
          <p:cNvPr id="7" name="Arrow: Left 6">
            <a:extLst>
              <a:ext uri="{FF2B5EF4-FFF2-40B4-BE49-F238E27FC236}">
                <a16:creationId xmlns:a16="http://schemas.microsoft.com/office/drawing/2014/main" id="{525C33AC-07AC-6189-414A-1EB555FEEAC5}"/>
              </a:ext>
            </a:extLst>
          </p:cNvPr>
          <p:cNvSpPr/>
          <p:nvPr/>
        </p:nvSpPr>
        <p:spPr>
          <a:xfrm>
            <a:off x="10209320" y="3429000"/>
            <a:ext cx="390618" cy="19308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778457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F1466-432F-3A3E-7858-0EC116330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54" y="227214"/>
            <a:ext cx="6373031" cy="1058319"/>
          </a:xfrm>
        </p:spPr>
        <p:txBody>
          <a:bodyPr>
            <a:normAutofit fontScale="90000"/>
          </a:bodyPr>
          <a:lstStyle/>
          <a:p>
            <a:r>
              <a:rPr lang="es-VE" dirty="0"/>
              <a:t>Primeros pasos: (c) crear un nuevo repositorio en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650C7-9569-2F74-3001-D7DC523E2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53" y="1448679"/>
            <a:ext cx="6373031" cy="5182107"/>
          </a:xfrm>
        </p:spPr>
        <p:txBody>
          <a:bodyPr>
            <a:normAutofit fontScale="92500" lnSpcReduction="10000"/>
          </a:bodyPr>
          <a:lstStyle/>
          <a:p>
            <a:r>
              <a:rPr lang="es-VE" noProof="0" dirty="0">
                <a:solidFill>
                  <a:srgbClr val="FFC000"/>
                </a:solidFill>
              </a:rPr>
              <a:t>Deben llenar la forma </a:t>
            </a:r>
            <a:r>
              <a:rPr lang="es-VE" u="sng" noProof="0" dirty="0">
                <a:solidFill>
                  <a:srgbClr val="FFC000"/>
                </a:solidFill>
              </a:rPr>
              <a:t>como se indica aquí</a:t>
            </a:r>
          </a:p>
          <a:p>
            <a:r>
              <a:rPr lang="es-VE" dirty="0"/>
              <a:t>De otra forma pueden perder puntos</a:t>
            </a:r>
          </a:p>
          <a:p>
            <a:r>
              <a:rPr lang="es-VE" noProof="0" dirty="0"/>
              <a:t>Nombren al repositorio </a:t>
            </a:r>
            <a:r>
              <a:rPr lang="es-VE" b="1" noProof="0" dirty="0">
                <a:solidFill>
                  <a:srgbClr val="FF0000"/>
                </a:solidFill>
              </a:rPr>
              <a:t>CI–2125–0</a:t>
            </a:r>
          </a:p>
          <a:p>
            <a:r>
              <a:rPr lang="es-VE" dirty="0"/>
              <a:t>Pongan una descripción con sentido</a:t>
            </a:r>
          </a:p>
          <a:p>
            <a:r>
              <a:rPr lang="es-VE" noProof="0" dirty="0"/>
              <a:t>Muy importante: el repositorio debe ser </a:t>
            </a:r>
            <a:r>
              <a:rPr lang="es-VE" b="1" noProof="0" dirty="0">
                <a:solidFill>
                  <a:srgbClr val="FF0000"/>
                </a:solidFill>
              </a:rPr>
              <a:t>privado</a:t>
            </a:r>
          </a:p>
          <a:p>
            <a:r>
              <a:rPr lang="es-VE" noProof="0" dirty="0"/>
              <a:t>Pidan añadir un README file</a:t>
            </a:r>
          </a:p>
          <a:p>
            <a:pPr lvl="1"/>
            <a:r>
              <a:rPr lang="es-VE" dirty="0"/>
              <a:t>Sin embargo, no es necesario editarlo</a:t>
            </a:r>
          </a:p>
          <a:p>
            <a:r>
              <a:rPr lang="es-VE" noProof="0" dirty="0"/>
              <a:t>Seleccionen el molde (template) para el </a:t>
            </a:r>
            <a:r>
              <a:rPr lang="es-VE" noProof="0" dirty="0">
                <a:solidFill>
                  <a:srgbClr val="FFC000"/>
                </a:solidFill>
              </a:rPr>
              <a:t>.gitignore</a:t>
            </a:r>
          </a:p>
          <a:p>
            <a:pPr lvl="1"/>
            <a:r>
              <a:rPr lang="es-VE" dirty="0"/>
              <a:t>escojan </a:t>
            </a:r>
            <a:r>
              <a:rPr lang="es-VE" noProof="0" dirty="0"/>
              <a:t>C++ o C</a:t>
            </a:r>
          </a:p>
          <a:p>
            <a:r>
              <a:rPr lang="es-VE" dirty="0"/>
              <a:t>No necesitamos licencia: escojan “None”</a:t>
            </a:r>
          </a:p>
          <a:p>
            <a:r>
              <a:rPr lang="es-VE" noProof="0" dirty="0"/>
              <a:t>Denle al botón verde para </a:t>
            </a:r>
            <a:r>
              <a:rPr lang="es-VE" b="1" noProof="0" dirty="0">
                <a:solidFill>
                  <a:srgbClr val="00B050"/>
                </a:solidFill>
              </a:rPr>
              <a:t>crear el repositorio</a:t>
            </a:r>
          </a:p>
          <a:p>
            <a:endParaRPr lang="es-VE" noProof="0" dirty="0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525C33AC-07AC-6189-414A-1EB555FEEAC5}"/>
              </a:ext>
            </a:extLst>
          </p:cNvPr>
          <p:cNvSpPr/>
          <p:nvPr/>
        </p:nvSpPr>
        <p:spPr>
          <a:xfrm>
            <a:off x="10209320" y="3429000"/>
            <a:ext cx="390618" cy="19308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59ECE9-1F01-C80F-6698-FC4DA67E4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0685" y="0"/>
            <a:ext cx="57213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643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76AA9-0703-2F52-379B-B6BF16201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dirty="0"/>
              <a:t>Primeros pasos: (d) crear su directorio local para el curso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47ED9-59CA-0233-F497-D64E96CBA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196" y="1413164"/>
            <a:ext cx="11546379" cy="4969881"/>
          </a:xfrm>
        </p:spPr>
        <p:txBody>
          <a:bodyPr>
            <a:normAutofit lnSpcReduction="10000"/>
          </a:bodyPr>
          <a:lstStyle/>
          <a:p>
            <a:r>
              <a:rPr lang="es-VE" dirty="0"/>
              <a:t>Mejores practicas (consejos)</a:t>
            </a:r>
          </a:p>
          <a:p>
            <a:pPr lvl="1"/>
            <a:r>
              <a:rPr lang="es-VE" dirty="0"/>
              <a:t>En </a:t>
            </a:r>
            <a:r>
              <a:rPr lang="es-VE" u="sng" dirty="0"/>
              <a:t>su computadora</a:t>
            </a:r>
            <a:r>
              <a:rPr lang="es-VE" dirty="0"/>
              <a:t> es buena idea tener un directorio para proyectos: el mío se llama </a:t>
            </a:r>
            <a:r>
              <a:rPr lang="es-VE" dirty="0">
                <a:solidFill>
                  <a:srgbClr val="FFC000"/>
                </a:solidFill>
              </a:rPr>
              <a:t>Prj</a:t>
            </a:r>
          </a:p>
          <a:p>
            <a:pPr lvl="1"/>
            <a:r>
              <a:rPr lang="es-VE" dirty="0"/>
              <a:t>Dentro de ese directorio seria bueno tener un directorio para los proyectos de la </a:t>
            </a:r>
            <a:r>
              <a:rPr lang="es-VE" dirty="0">
                <a:solidFill>
                  <a:srgbClr val="FFFF00"/>
                </a:solidFill>
              </a:rPr>
              <a:t>USB</a:t>
            </a:r>
          </a:p>
          <a:p>
            <a:pPr lvl="1"/>
            <a:r>
              <a:rPr lang="es-VE" dirty="0"/>
              <a:t>Y crear un directorio allí para cada curso de la </a:t>
            </a:r>
            <a:r>
              <a:rPr lang="es-VE" dirty="0">
                <a:solidFill>
                  <a:srgbClr val="FFFF00"/>
                </a:solidFill>
              </a:rPr>
              <a:t>USB</a:t>
            </a:r>
            <a:r>
              <a:rPr lang="es-VE" dirty="0"/>
              <a:t> que  requiere programación</a:t>
            </a:r>
          </a:p>
          <a:p>
            <a:pPr lvl="1"/>
            <a:r>
              <a:rPr lang="es-VE" dirty="0"/>
              <a:t>Así que yo tengo un directorio con camino de esta forma: …/</a:t>
            </a:r>
            <a:r>
              <a:rPr lang="es-VE" dirty="0">
                <a:solidFill>
                  <a:srgbClr val="FFC000"/>
                </a:solidFill>
              </a:rPr>
              <a:t>Prj</a:t>
            </a:r>
            <a:r>
              <a:rPr lang="es-VE" dirty="0"/>
              <a:t>/</a:t>
            </a:r>
            <a:r>
              <a:rPr lang="es-VE" dirty="0">
                <a:solidFill>
                  <a:srgbClr val="FFFF00"/>
                </a:solidFill>
              </a:rPr>
              <a:t>USB</a:t>
            </a:r>
            <a:r>
              <a:rPr lang="es-VE" dirty="0"/>
              <a:t>/</a:t>
            </a:r>
            <a:r>
              <a:rPr lang="es-VE" dirty="0">
                <a:solidFill>
                  <a:srgbClr val="B62DF3"/>
                </a:solidFill>
              </a:rPr>
              <a:t>CI–2125</a:t>
            </a:r>
          </a:p>
          <a:p>
            <a:pPr lvl="2"/>
            <a:r>
              <a:rPr lang="es-VE" dirty="0"/>
              <a:t>La ubicación del directorio </a:t>
            </a:r>
            <a:r>
              <a:rPr lang="es-VE" dirty="0">
                <a:solidFill>
                  <a:srgbClr val="FFC000"/>
                </a:solidFill>
              </a:rPr>
              <a:t>Prj</a:t>
            </a:r>
            <a:r>
              <a:rPr lang="es-VE" dirty="0"/>
              <a:t> en si no es importante: pónganlo donde tenga sentido para Uds.</a:t>
            </a:r>
          </a:p>
          <a:p>
            <a:pPr lvl="2"/>
            <a:r>
              <a:rPr lang="es-VE" dirty="0"/>
              <a:t>De hecho, en mi caso, la ubicación depende del ambiente (Linux o Windows) aunque </a:t>
            </a:r>
            <a:r>
              <a:rPr lang="es-VE" i="1" dirty="0">
                <a:solidFill>
                  <a:srgbClr val="FFC000"/>
                </a:solidFill>
              </a:rPr>
              <a:t>es el mismo directorio</a:t>
            </a:r>
          </a:p>
          <a:p>
            <a:pPr lvl="2"/>
            <a:r>
              <a:rPr lang="es-VE" dirty="0">
                <a:solidFill>
                  <a:srgbClr val="FFC000"/>
                </a:solidFill>
              </a:rPr>
              <a:t>Prj</a:t>
            </a:r>
            <a:r>
              <a:rPr lang="es-VE" dirty="0"/>
              <a:t> es compartido por los dos sistemas de operación: el directorio de Windows esta montado (mounted) en Linux</a:t>
            </a:r>
          </a:p>
          <a:p>
            <a:pPr lvl="2"/>
            <a:r>
              <a:rPr lang="es-VE" dirty="0"/>
              <a:t>Esto es posible porque he habilitado el WSL (Windows Subsystem for Linux) en Windows 10 </a:t>
            </a:r>
          </a:p>
          <a:p>
            <a:pPr lvl="1"/>
            <a:r>
              <a:rPr lang="es-VE" dirty="0"/>
              <a:t>La organización anterior se basa en mi experiencia. No tienen porque hacerla igual, pero …</a:t>
            </a:r>
          </a:p>
          <a:p>
            <a:pPr lvl="1"/>
            <a:r>
              <a:rPr lang="es-VE" dirty="0"/>
              <a:t>… yo me voy a referir al directorio </a:t>
            </a:r>
            <a:r>
              <a:rPr lang="es-VE" dirty="0">
                <a:solidFill>
                  <a:srgbClr val="B62DF3"/>
                </a:solidFill>
              </a:rPr>
              <a:t>CI–2125</a:t>
            </a:r>
            <a:r>
              <a:rPr lang="es-VE" dirty="0"/>
              <a:t> como el directorio del curso o directorio </a:t>
            </a:r>
            <a:r>
              <a:rPr lang="es-VE" dirty="0">
                <a:solidFill>
                  <a:srgbClr val="B62DF3"/>
                </a:solidFill>
              </a:rPr>
              <a:t>CI–2125</a:t>
            </a:r>
            <a:r>
              <a:rPr lang="es-VE" dirty="0"/>
              <a:t> … </a:t>
            </a:r>
          </a:p>
          <a:p>
            <a:pPr lvl="1"/>
            <a:r>
              <a:rPr lang="es-VE" dirty="0"/>
              <a:t>… independientemente de la ubicación y el nombre que le pongan. Así que no se confundan.</a:t>
            </a:r>
          </a:p>
        </p:txBody>
      </p:sp>
    </p:spTree>
    <p:extLst>
      <p:ext uri="{BB962C8B-B14F-4D97-AF65-F5344CB8AC3E}">
        <p14:creationId xmlns:p14="http://schemas.microsoft.com/office/powerpoint/2010/main" val="1898145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76AA9-0703-2F52-379B-B6BF16201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dirty="0"/>
              <a:t>Primeros pasos: (e) clonar repositorios remotos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47ED9-59CA-0233-F497-D64E96CBA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196" y="1413164"/>
            <a:ext cx="11546379" cy="5006109"/>
          </a:xfrm>
        </p:spPr>
        <p:txBody>
          <a:bodyPr>
            <a:normAutofit/>
          </a:bodyPr>
          <a:lstStyle/>
          <a:p>
            <a:r>
              <a:rPr lang="es-VE" sz="2000" dirty="0"/>
              <a:t>Antes que nada, si ya clonaron mi repositorio publico CI–2125 </a:t>
            </a:r>
            <a:r>
              <a:rPr lang="es-VE" sz="2000" b="1" dirty="0">
                <a:solidFill>
                  <a:srgbClr val="FFFF00"/>
                </a:solidFill>
              </a:rPr>
              <a:t>sugiero que lo borren</a:t>
            </a:r>
          </a:p>
          <a:p>
            <a:pPr lvl="1"/>
            <a:r>
              <a:rPr lang="es-VE" sz="2000" dirty="0"/>
              <a:t>Como verán en un momento no tiene </a:t>
            </a:r>
            <a:r>
              <a:rPr lang="es-VE" sz="2000" b="1" dirty="0"/>
              <a:t>nada que ver con </a:t>
            </a:r>
            <a:r>
              <a:rPr lang="es-VE" sz="2000" b="1" dirty="0">
                <a:solidFill>
                  <a:srgbClr val="B62DF3"/>
                </a:solidFill>
              </a:rPr>
              <a:t>su directorio</a:t>
            </a:r>
            <a:r>
              <a:rPr lang="es-VE" sz="2000" b="1" dirty="0">
                <a:solidFill>
                  <a:schemeClr val="tx1"/>
                </a:solidFill>
              </a:rPr>
              <a:t> del curso</a:t>
            </a:r>
          </a:p>
          <a:p>
            <a:r>
              <a:rPr lang="es-VE" sz="2000" dirty="0"/>
              <a:t>Usando GitHub (en la Web) localicen el siguiente repositorio (materiales del curso) publico:</a:t>
            </a:r>
          </a:p>
          <a:p>
            <a:pPr lvl="1"/>
            <a:r>
              <a:rPr lang="es-VE" sz="2000" u="sng" dirty="0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https://github.com/Liondance/CI-2125</a:t>
            </a:r>
            <a:r>
              <a:rPr lang="es-VE" sz="2000" u="sng" dirty="0">
                <a:solidFill>
                  <a:srgbClr val="FFC000"/>
                </a:solidFill>
              </a:rPr>
              <a:t>-M</a:t>
            </a:r>
          </a:p>
          <a:p>
            <a:r>
              <a:rPr lang="es-VE" sz="2000" dirty="0"/>
              <a:t>Favor, referirse al diagrama en la lamina siguiente para entender las instrucciones</a:t>
            </a:r>
          </a:p>
          <a:p>
            <a:r>
              <a:rPr lang="es-VE" sz="2000" dirty="0"/>
              <a:t>Hagan click en el botón </a:t>
            </a:r>
            <a:r>
              <a:rPr lang="es-VE" sz="2000" b="1" dirty="0">
                <a:solidFill>
                  <a:srgbClr val="00B050"/>
                </a:solidFill>
              </a:rPr>
              <a:t>verde</a:t>
            </a:r>
            <a:r>
              <a:rPr lang="es-VE" sz="2000" dirty="0"/>
              <a:t> que dice “Code” con un triangulito apuntando hacia abajo</a:t>
            </a:r>
          </a:p>
          <a:p>
            <a:r>
              <a:rPr lang="es-VE" sz="2000" dirty="0"/>
              <a:t>Podrán apreciar (ver imagen en la lamina siguiente) tres etiquetas con los protocolos soportados</a:t>
            </a:r>
          </a:p>
          <a:p>
            <a:pPr lvl="1"/>
            <a:r>
              <a:rPr lang="es-VE" sz="1800" dirty="0"/>
              <a:t>HTTPS</a:t>
            </a:r>
          </a:p>
          <a:p>
            <a:pPr lvl="1"/>
            <a:r>
              <a:rPr lang="es-VE" sz="1800" dirty="0"/>
              <a:t>SSH</a:t>
            </a:r>
          </a:p>
          <a:p>
            <a:pPr lvl="1"/>
            <a:r>
              <a:rPr lang="es-VE" sz="1800" dirty="0"/>
              <a:t>GitHub CLI</a:t>
            </a:r>
          </a:p>
          <a:p>
            <a:r>
              <a:rPr lang="es-VE" sz="2000" dirty="0"/>
              <a:t>Son los tres protocolos que permiten comunicar su computadora con GitHub</a:t>
            </a:r>
          </a:p>
          <a:p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599505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44F105E-7C31-6D20-5F27-43F7E1D0E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162" y="1277968"/>
            <a:ext cx="8829675" cy="49053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C76AA9-0703-2F52-379B-B6BF16201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dirty="0"/>
              <a:t>Primeros pasos: (e) clonar repositorios remotos</a:t>
            </a: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0BA6C8FD-29FA-D0A0-B104-86C83E5BA3B0}"/>
              </a:ext>
            </a:extLst>
          </p:cNvPr>
          <p:cNvSpPr/>
          <p:nvPr/>
        </p:nvSpPr>
        <p:spPr>
          <a:xfrm>
            <a:off x="10201997" y="3290454"/>
            <a:ext cx="502948" cy="277091"/>
          </a:xfrm>
          <a:prstGeom prst="leftArrow">
            <a:avLst/>
          </a:prstGeom>
          <a:solidFill>
            <a:srgbClr val="B62D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F97A843-0C1C-189C-519B-6E25E8D11CFE}"/>
              </a:ext>
            </a:extLst>
          </p:cNvPr>
          <p:cNvSpPr/>
          <p:nvPr/>
        </p:nvSpPr>
        <p:spPr>
          <a:xfrm>
            <a:off x="6391563" y="2900218"/>
            <a:ext cx="508000" cy="23090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349301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{5E9C1E05-08E7-4AE5-A39E-FC866341E47A}tf55705232_win32</Template>
  <TotalTime>1268</TotalTime>
  <Words>2321</Words>
  <Application>Microsoft Office PowerPoint</Application>
  <PresentationFormat>Widescreen</PresentationFormat>
  <Paragraphs>185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Calibri</vt:lpstr>
      <vt:lpstr>Fixedsys</vt:lpstr>
      <vt:lpstr>Goudy Old Style</vt:lpstr>
      <vt:lpstr>Wingdings 2</vt:lpstr>
      <vt:lpstr>SlateVTI</vt:lpstr>
      <vt:lpstr>CI-2125 </vt:lpstr>
      <vt:lpstr>Requisitos</vt:lpstr>
      <vt:lpstr>Primeros pasos: (a) instalar a Git</vt:lpstr>
      <vt:lpstr>Primeros pasos: (b) crear una cuenta en GitHub</vt:lpstr>
      <vt:lpstr>Primeros pasos: (c) crear un nuevo repositorio en GitHub</vt:lpstr>
      <vt:lpstr>Primeros pasos: (c) crear un nuevo repositorio en GitHub</vt:lpstr>
      <vt:lpstr>Primeros pasos: (d) crear su directorio local para el curso</vt:lpstr>
      <vt:lpstr>Primeros pasos: (e) clonar repositorios remotos</vt:lpstr>
      <vt:lpstr>Primeros pasos: (e) clonar repositorios remotos</vt:lpstr>
      <vt:lpstr>Primeros pasos: (e) clonar repositorios remotos</vt:lpstr>
      <vt:lpstr>Primeros pasos: (e) clonar repositorios remotos</vt:lpstr>
      <vt:lpstr>Primeros pasos: (f) sincronizando repositorios</vt:lpstr>
      <vt:lpstr>Primeros pasos: (f) sincronizando repositorios</vt:lpstr>
      <vt:lpstr>Primeros pasos: (f) sincronizando repositorios</vt:lpstr>
      <vt:lpstr>Primeros pasos: (f) sincronizando repositorios</vt:lpstr>
      <vt:lpstr>Primeros pasos: (f) sincronizando repositorios</vt:lpstr>
      <vt:lpstr>Aprendiendo a Usar Git en la Marcha</vt:lpstr>
      <vt:lpstr>¿Que mas necesitamos?</vt:lpstr>
      <vt:lpstr>Copiar los Materiales a su Carpeta de Trabajo y Entrega</vt:lpstr>
      <vt:lpstr>Compilando y corriendo archivos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</dc:title>
  <dc:creator>Enzo Alda</dc:creator>
  <cp:lastModifiedBy>Enzo Alda</cp:lastModifiedBy>
  <cp:revision>44</cp:revision>
  <dcterms:created xsi:type="dcterms:W3CDTF">2022-06-01T22:20:51Z</dcterms:created>
  <dcterms:modified xsi:type="dcterms:W3CDTF">2023-01-27T09:06:48Z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