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6" r:id="rId6"/>
    <p:sldId id="265" r:id="rId7"/>
    <p:sldId id="259" r:id="rId8"/>
    <p:sldId id="260" r:id="rId9"/>
    <p:sldId id="272" r:id="rId10"/>
    <p:sldId id="262" r:id="rId11"/>
    <p:sldId id="261" r:id="rId12"/>
    <p:sldId id="263" r:id="rId13"/>
    <p:sldId id="264" r:id="rId14"/>
    <p:sldId id="267" r:id="rId15"/>
    <p:sldId id="268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8536AF-C453-48F6-951E-B839AC52FE67}">
          <p14:sldIdLst>
            <p14:sldId id="256"/>
            <p14:sldId id="257"/>
            <p14:sldId id="258"/>
            <p14:sldId id="269"/>
            <p14:sldId id="266"/>
            <p14:sldId id="265"/>
            <p14:sldId id="259"/>
            <p14:sldId id="260"/>
            <p14:sldId id="272"/>
            <p14:sldId id="262"/>
            <p14:sldId id="261"/>
            <p14:sldId id="263"/>
            <p14:sldId id="264"/>
            <p14:sldId id="267"/>
            <p14:sldId id="268"/>
            <p14:sldId id="273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D2CFCA1-E2C2-4E60-9C49-75E31BA983B1}" type="datetimeFigureOut">
              <a:rPr lang="es-ES" smtClean="0"/>
              <a:t>26/01/2021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776E32-A932-46E6-8214-4796C96903D7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96695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FCA1-E2C2-4E60-9C49-75E31BA983B1}" type="datetimeFigureOut">
              <a:rPr lang="es-ES" smtClean="0"/>
              <a:t>26/01/2021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6E32-A932-46E6-8214-4796C96903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81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FCA1-E2C2-4E60-9C49-75E31BA983B1}" type="datetimeFigureOut">
              <a:rPr lang="es-ES" smtClean="0"/>
              <a:t>26/01/2021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6E32-A932-46E6-8214-4796C96903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19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FCA1-E2C2-4E60-9C49-75E31BA983B1}" type="datetimeFigureOut">
              <a:rPr lang="es-ES" smtClean="0"/>
              <a:t>26/01/2021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6E32-A932-46E6-8214-4796C96903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12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2CFCA1-E2C2-4E60-9C49-75E31BA983B1}" type="datetimeFigureOut">
              <a:rPr lang="es-ES" smtClean="0"/>
              <a:t>26/01/2021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776E32-A932-46E6-8214-4796C96903D7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47880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FCA1-E2C2-4E60-9C49-75E31BA983B1}" type="datetimeFigureOut">
              <a:rPr lang="es-ES" smtClean="0"/>
              <a:t>26/01/2021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6E32-A932-46E6-8214-4796C96903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095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FCA1-E2C2-4E60-9C49-75E31BA983B1}" type="datetimeFigureOut">
              <a:rPr lang="es-ES" smtClean="0"/>
              <a:t>26/01/2021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6E32-A932-46E6-8214-4796C96903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12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FCA1-E2C2-4E60-9C49-75E31BA983B1}" type="datetimeFigureOut">
              <a:rPr lang="es-ES" smtClean="0"/>
              <a:t>26/01/2021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6E32-A932-46E6-8214-4796C96903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543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FCA1-E2C2-4E60-9C49-75E31BA983B1}" type="datetimeFigureOut">
              <a:rPr lang="es-ES" smtClean="0"/>
              <a:t>26/01/2021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6E32-A932-46E6-8214-4796C96903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03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2CFCA1-E2C2-4E60-9C49-75E31BA983B1}" type="datetimeFigureOut">
              <a:rPr lang="es-ES" smtClean="0"/>
              <a:t>26/01/2021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776E32-A932-46E6-8214-4796C96903D7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71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2CFCA1-E2C2-4E60-9C49-75E31BA983B1}" type="datetimeFigureOut">
              <a:rPr lang="es-ES" smtClean="0"/>
              <a:t>26/01/2021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776E32-A932-46E6-8214-4796C96903D7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199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D2CFCA1-E2C2-4E60-9C49-75E31BA983B1}" type="datetimeFigureOut">
              <a:rPr lang="es-ES" smtClean="0"/>
              <a:t>26/01/2021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E776E32-A932-46E6-8214-4796C96903D7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136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B1AA-036E-42EA-82CD-EF7483FAF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800" dirty="0"/>
              <a:t>Algoritmos genéticos:</a:t>
            </a:r>
            <a:br>
              <a:rPr lang="es-ES" sz="4800" dirty="0"/>
            </a:br>
            <a:r>
              <a:rPr lang="es-ES" sz="4800" dirty="0"/>
              <a:t>Resolución de sudokus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EBD35-00A2-4FC9-8358-9621A941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Alejandro del Hierro Diez</a:t>
            </a:r>
          </a:p>
        </p:txBody>
      </p:sp>
    </p:spTree>
    <p:extLst>
      <p:ext uri="{BB962C8B-B14F-4D97-AF65-F5344CB8AC3E}">
        <p14:creationId xmlns:p14="http://schemas.microsoft.com/office/powerpoint/2010/main" val="3246309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9ED5-E398-4AF7-AA1E-9E4C1B44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1" y="383148"/>
            <a:ext cx="7307639" cy="1485900"/>
          </a:xfrm>
        </p:spPr>
        <p:txBody>
          <a:bodyPr>
            <a:normAutofit/>
          </a:bodyPr>
          <a:lstStyle/>
          <a:p>
            <a:r>
              <a:rPr lang="es-ES" dirty="0"/>
              <a:t>Funciones Principales</a:t>
            </a:r>
            <a:r>
              <a:rPr lang="es-ES" sz="3400" dirty="0"/>
              <a:t>: </a:t>
            </a:r>
            <a:r>
              <a:rPr lang="es-ES" dirty="0"/>
              <a:t>Cruce</a:t>
            </a:r>
            <a:endParaRPr lang="es-ES" sz="3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7B9A5-0B33-4E54-9B62-7F7AEE8F2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0" y="1685420"/>
            <a:ext cx="6854355" cy="3581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BB8E-A2AD-4E76-827A-91D032D2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1200" y="1638300"/>
            <a:ext cx="3656419" cy="3581400"/>
          </a:xfrm>
        </p:spPr>
        <p:txBody>
          <a:bodyPr>
            <a:normAutofit/>
          </a:bodyPr>
          <a:lstStyle/>
          <a:p>
            <a:r>
              <a:rPr lang="es-ES" dirty="0"/>
              <a:t>Intercambio de información entre individuos.</a:t>
            </a:r>
          </a:p>
          <a:p>
            <a:r>
              <a:rPr lang="es-ES" dirty="0"/>
              <a:t>Intercambio 4 bloques máximo.</a:t>
            </a:r>
          </a:p>
          <a:p>
            <a:r>
              <a:rPr lang="es-ES" dirty="0"/>
              <a:t>Garantiza funcionamiento Función </a:t>
            </a:r>
            <a:r>
              <a:rPr lang="es-ES" i="1" dirty="0"/>
              <a:t>Fitness</a:t>
            </a:r>
            <a:r>
              <a:rPr lang="es-ES" dirty="0"/>
              <a:t>.</a:t>
            </a:r>
          </a:p>
          <a:p>
            <a:r>
              <a:rPr lang="es-ES" dirty="0"/>
              <a:t>Ocurre con cierta probabilidad alta (0.99).</a:t>
            </a:r>
          </a:p>
        </p:txBody>
      </p:sp>
    </p:spTree>
    <p:extLst>
      <p:ext uri="{BB962C8B-B14F-4D97-AF65-F5344CB8AC3E}">
        <p14:creationId xmlns:p14="http://schemas.microsoft.com/office/powerpoint/2010/main" val="16355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BE76-4383-4E45-950E-835C17F5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s-ES" dirty="0"/>
              <a:t>Coste: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16809-6BBC-4041-8AF2-99CD5BD1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78794"/>
            <a:ext cx="6387304" cy="3300412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5FE15392-8533-445E-B58D-DCDA4F45FD35}"/>
              </a:ext>
            </a:extLst>
          </p:cNvPr>
          <p:cNvSpPr/>
          <p:nvPr/>
        </p:nvSpPr>
        <p:spPr>
          <a:xfrm>
            <a:off x="7676354" y="2628900"/>
            <a:ext cx="165100" cy="4191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92F0564-283D-4F39-AB6C-378C94D517DB}"/>
              </a:ext>
            </a:extLst>
          </p:cNvPr>
          <p:cNvSpPr/>
          <p:nvPr/>
        </p:nvSpPr>
        <p:spPr>
          <a:xfrm>
            <a:off x="7676354" y="3112691"/>
            <a:ext cx="165100" cy="11422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5554F8-9518-4EB6-B8A5-448C0B6F7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646" y="2628900"/>
            <a:ext cx="712555" cy="40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3750FC-680F-44F1-86B1-CA2173693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646" y="3482288"/>
            <a:ext cx="843648" cy="406400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776927D5-35C3-4B6E-975A-AFF71DF6A2AE}"/>
              </a:ext>
            </a:extLst>
          </p:cNvPr>
          <p:cNvSpPr/>
          <p:nvPr/>
        </p:nvSpPr>
        <p:spPr>
          <a:xfrm>
            <a:off x="9042400" y="2514600"/>
            <a:ext cx="292100" cy="21717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F839B8-DDEF-4624-9BC5-6DED759BF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6606" y="3255747"/>
            <a:ext cx="1208759" cy="6894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9E55B8-CC0D-4E4B-B422-77432D027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2409" y="5212567"/>
            <a:ext cx="1577152" cy="678315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613A0784-50A2-4900-90B5-7DFE398711CE}"/>
              </a:ext>
            </a:extLst>
          </p:cNvPr>
          <p:cNvSpPr/>
          <p:nvPr/>
        </p:nvSpPr>
        <p:spPr>
          <a:xfrm>
            <a:off x="10014857" y="4078514"/>
            <a:ext cx="292100" cy="100069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84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4073-2821-43CC-ACF0-968A75AC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3765"/>
            <a:ext cx="9601200" cy="1485900"/>
          </a:xfrm>
        </p:spPr>
        <p:txBody>
          <a:bodyPr/>
          <a:lstStyle/>
          <a:p>
            <a:r>
              <a:rPr lang="es-ES" dirty="0"/>
              <a:t>Funciones Principales: Mutación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F7E44-3965-4F44-9A27-76A86B38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16936"/>
            <a:ext cx="10439400" cy="3581400"/>
          </a:xfrm>
        </p:spPr>
        <p:txBody>
          <a:bodyPr>
            <a:normAutofit/>
          </a:bodyPr>
          <a:lstStyle/>
          <a:p>
            <a:r>
              <a:rPr lang="es-ES" sz="2400" dirty="0"/>
              <a:t>Intercambio de un número de dígitos por otro dentro de un mismo bloque. </a:t>
            </a:r>
          </a:p>
          <a:p>
            <a:pPr lvl="1"/>
            <a:r>
              <a:rPr lang="es-ES" sz="2400" dirty="0"/>
              <a:t>Garantiza funcionamiento función fitness.</a:t>
            </a:r>
          </a:p>
          <a:p>
            <a:pPr lvl="1"/>
            <a:r>
              <a:rPr lang="es-ES" sz="2400" dirty="0"/>
              <a:t>Pueden intercambiarse todos los dígitos en una mutación.</a:t>
            </a:r>
          </a:p>
          <a:p>
            <a:r>
              <a:rPr lang="es-ES" sz="2400" dirty="0"/>
              <a:t>Sólo se muta un bloque por individuo creado.</a:t>
            </a:r>
          </a:p>
          <a:p>
            <a:r>
              <a:rPr lang="es-ES" sz="2400" dirty="0"/>
              <a:t>No se pueden mutar dígitos dados inicialmente.</a:t>
            </a:r>
          </a:p>
          <a:p>
            <a:r>
              <a:rPr lang="es-ES" sz="2400" dirty="0"/>
              <a:t>Ocurre con probabilidad dada.</a:t>
            </a:r>
          </a:p>
          <a:p>
            <a:pPr lvl="1"/>
            <a:r>
              <a:rPr lang="es-ES" sz="2400" dirty="0"/>
              <a:t>Se incrementa con la antigüedad.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5391F-20F1-4296-BD52-30B13AC02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521889"/>
            <a:ext cx="50292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69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8D0A-05C0-4A68-9C6D-9F66CA89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Coste: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94F42-39F3-45A1-B743-3FBAB4701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41500"/>
            <a:ext cx="6110073" cy="245110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D7A72068-1F02-4D27-B4A3-EB406AF301CC}"/>
              </a:ext>
            </a:extLst>
          </p:cNvPr>
          <p:cNvSpPr/>
          <p:nvPr/>
        </p:nvSpPr>
        <p:spPr>
          <a:xfrm>
            <a:off x="7458072" y="3429000"/>
            <a:ext cx="185530" cy="3710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159B6E-F0FC-4B6F-B5B5-C2E23D970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855" y="3429000"/>
            <a:ext cx="843648" cy="406400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DA8416C3-8443-429A-88CE-F8314D8B4243}"/>
              </a:ext>
            </a:extLst>
          </p:cNvPr>
          <p:cNvSpPr/>
          <p:nvPr/>
        </p:nvSpPr>
        <p:spPr>
          <a:xfrm>
            <a:off x="8851685" y="2716696"/>
            <a:ext cx="212802" cy="111870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68B177-0CCC-4219-82A9-74EF3059D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4811" y="2945814"/>
            <a:ext cx="1107175" cy="6720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1A892B-D252-46D3-BB59-B9816D708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0367" y="4876800"/>
            <a:ext cx="1556061" cy="669244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854B4984-B32B-4526-AA6C-0F32AF19C5BA}"/>
              </a:ext>
            </a:extLst>
          </p:cNvPr>
          <p:cNvSpPr/>
          <p:nvPr/>
        </p:nvSpPr>
        <p:spPr>
          <a:xfrm>
            <a:off x="9622971" y="3800061"/>
            <a:ext cx="335544" cy="85902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10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86CE-24AF-4357-8BE5-E3A086E2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4" y="631372"/>
            <a:ext cx="3135086" cy="5606142"/>
          </a:xfrm>
        </p:spPr>
        <p:txBody>
          <a:bodyPr>
            <a:normAutofit/>
          </a:bodyPr>
          <a:lstStyle/>
          <a:p>
            <a:r>
              <a:rPr lang="es-ES" sz="4100" dirty="0"/>
              <a:t>Funciones Principales: Perturbación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649B1-EA54-4416-AAFC-FF408060C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E93C-F150-456A-A013-10166EFA8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595" y="631371"/>
            <a:ext cx="6797262" cy="3744685"/>
          </a:xfrm>
        </p:spPr>
        <p:txBody>
          <a:bodyPr>
            <a:normAutofit/>
          </a:bodyPr>
          <a:lstStyle/>
          <a:p>
            <a:r>
              <a:rPr lang="es-ES" dirty="0"/>
              <a:t>Ocurre cuando la población lleva mucho tiempo sin evolucionar.</a:t>
            </a:r>
          </a:p>
          <a:p>
            <a:r>
              <a:rPr lang="es-ES" dirty="0"/>
              <a:t>Depende de antigüedad máxima.</a:t>
            </a:r>
          </a:p>
          <a:p>
            <a:r>
              <a:rPr lang="es-ES" dirty="0"/>
              <a:t>Se perturba los individuos modificando un bloque en cada uno de la población.</a:t>
            </a:r>
          </a:p>
          <a:p>
            <a:pPr lvl="1"/>
            <a:r>
              <a:rPr lang="es-ES" dirty="0"/>
              <a:t>Generar de nuevo un bloque para cada individuo.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638F3-E490-4345-B1B0-CCE48FE69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88" y="3282143"/>
            <a:ext cx="7297214" cy="29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55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D3F2-8726-4E0E-A8C9-2B2BCA2E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61" y="509191"/>
            <a:ext cx="9601200" cy="1485900"/>
          </a:xfrm>
        </p:spPr>
        <p:txBody>
          <a:bodyPr/>
          <a:lstStyle/>
          <a:p>
            <a:r>
              <a:rPr lang="es-ES" dirty="0"/>
              <a:t>Coste: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4E00666-5A8D-4E0A-8DE2-5EF5E8408ABB}"/>
              </a:ext>
            </a:extLst>
          </p:cNvPr>
          <p:cNvSpPr/>
          <p:nvPr/>
        </p:nvSpPr>
        <p:spPr>
          <a:xfrm>
            <a:off x="6912583" y="2937614"/>
            <a:ext cx="123618" cy="3048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C9AED1-5681-4067-AE0A-14284924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270" y="2937614"/>
            <a:ext cx="558545" cy="339024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1BC5844D-1EAB-4541-A4C9-7537B042F6B9}"/>
              </a:ext>
            </a:extLst>
          </p:cNvPr>
          <p:cNvSpPr/>
          <p:nvPr/>
        </p:nvSpPr>
        <p:spPr>
          <a:xfrm>
            <a:off x="6916931" y="2261753"/>
            <a:ext cx="123618" cy="6758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0707D58-5C0F-466D-9CD4-E1919E608DBF}"/>
              </a:ext>
            </a:extLst>
          </p:cNvPr>
          <p:cNvSpPr/>
          <p:nvPr/>
        </p:nvSpPr>
        <p:spPr>
          <a:xfrm>
            <a:off x="7791814" y="1678658"/>
            <a:ext cx="294919" cy="437321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79EFDD-3768-46B2-A24F-44BD7CC7E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177" y="3605645"/>
            <a:ext cx="751914" cy="450574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09E6D3A4-3947-4C3D-8BF7-845B8569701E}"/>
              </a:ext>
            </a:extLst>
          </p:cNvPr>
          <p:cNvSpPr/>
          <p:nvPr/>
        </p:nvSpPr>
        <p:spPr>
          <a:xfrm>
            <a:off x="8967091" y="902202"/>
            <a:ext cx="479134" cy="5638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7C30A0-CA13-4245-A341-4DC8609AD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662" y="3387765"/>
            <a:ext cx="2060251" cy="6676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7D8BA7-A80F-4D73-B007-3865587C3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7020" y="1329950"/>
            <a:ext cx="2410482" cy="798472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F2471808-5227-4C8B-B83B-99AFC4CE6C1D}"/>
              </a:ext>
            </a:extLst>
          </p:cNvPr>
          <p:cNvSpPr/>
          <p:nvPr/>
        </p:nvSpPr>
        <p:spPr>
          <a:xfrm rot="10800000">
            <a:off x="10493829" y="2261753"/>
            <a:ext cx="442985" cy="98066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1B582-EBA9-48C7-B72F-05727540B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5631" y="1007126"/>
            <a:ext cx="3886200" cy="5257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49B0DF-3F7E-4FAC-8105-64057196CA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9961" y="2411033"/>
            <a:ext cx="661533" cy="3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61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B4DA-8FCC-486C-8A14-126D9EAC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965" y="2779643"/>
            <a:ext cx="9601200" cy="1485900"/>
          </a:xfrm>
        </p:spPr>
        <p:txBody>
          <a:bodyPr/>
          <a:lstStyle/>
          <a:p>
            <a:r>
              <a:rPr lang="es-ES" dirty="0"/>
              <a:t>Coste del algoritmo:</a:t>
            </a:r>
          </a:p>
        </p:txBody>
      </p:sp>
    </p:spTree>
    <p:extLst>
      <p:ext uri="{BB962C8B-B14F-4D97-AF65-F5344CB8AC3E}">
        <p14:creationId xmlns:p14="http://schemas.microsoft.com/office/powerpoint/2010/main" val="651019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C221F9-58B5-4AC5-99A4-DA9D0BEDE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02741" y="1574342"/>
            <a:ext cx="6858002" cy="3709319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400B0CD9-28D1-4EA6-AC39-03C2E5E2D9ED}"/>
              </a:ext>
            </a:extLst>
          </p:cNvPr>
          <p:cNvSpPr/>
          <p:nvPr/>
        </p:nvSpPr>
        <p:spPr>
          <a:xfrm>
            <a:off x="5011070" y="203200"/>
            <a:ext cx="139700" cy="711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1A34658-EEAD-46D9-AE37-DD5FD4D7C672}"/>
              </a:ext>
            </a:extLst>
          </p:cNvPr>
          <p:cNvSpPr/>
          <p:nvPr/>
        </p:nvSpPr>
        <p:spPr>
          <a:xfrm>
            <a:off x="5011070" y="1257300"/>
            <a:ext cx="139700" cy="8858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B6E6996-5F8D-487C-92F3-79B776C831E8}"/>
              </a:ext>
            </a:extLst>
          </p:cNvPr>
          <p:cNvSpPr/>
          <p:nvPr/>
        </p:nvSpPr>
        <p:spPr>
          <a:xfrm>
            <a:off x="5011070" y="2143125"/>
            <a:ext cx="139700" cy="2381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8949BED-615F-4DA3-B1E4-DD9F4C9B82D5}"/>
              </a:ext>
            </a:extLst>
          </p:cNvPr>
          <p:cNvSpPr/>
          <p:nvPr/>
        </p:nvSpPr>
        <p:spPr>
          <a:xfrm>
            <a:off x="5011070" y="2647950"/>
            <a:ext cx="139700" cy="381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A9EB435-0F5A-4B84-B841-65FE7AF13C9E}"/>
              </a:ext>
            </a:extLst>
          </p:cNvPr>
          <p:cNvSpPr/>
          <p:nvPr/>
        </p:nvSpPr>
        <p:spPr>
          <a:xfrm>
            <a:off x="5011070" y="3105150"/>
            <a:ext cx="139700" cy="21145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0F5F09A-E092-4F07-B0CD-A3ED122562DC}"/>
              </a:ext>
            </a:extLst>
          </p:cNvPr>
          <p:cNvSpPr/>
          <p:nvPr/>
        </p:nvSpPr>
        <p:spPr>
          <a:xfrm>
            <a:off x="5011070" y="5213350"/>
            <a:ext cx="139700" cy="2381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ED65ED-7261-4627-9BAF-F0654D4CC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784" y="1543269"/>
            <a:ext cx="1122110" cy="3474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FDDC9E-8EDC-472F-A9F7-00A17AD74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191" y="2092842"/>
            <a:ext cx="1649052" cy="3635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CEBEF3-CF9C-4EF3-942C-8D72C50F7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190" y="2658502"/>
            <a:ext cx="1181430" cy="3704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6F2EB0-4EEA-4B01-8646-29E78FB8A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783" y="3924782"/>
            <a:ext cx="1248137" cy="4600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4C0D5F8-10B7-45D5-840A-FE38427A3A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2711" y="1509039"/>
            <a:ext cx="1276061" cy="42269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750ABC-F49B-4058-B569-7CF03BA6E5C5}"/>
              </a:ext>
            </a:extLst>
          </p:cNvPr>
          <p:cNvCxnSpPr/>
          <p:nvPr/>
        </p:nvCxnSpPr>
        <p:spPr>
          <a:xfrm>
            <a:off x="6478648" y="1771156"/>
            <a:ext cx="2326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212028-21C6-4E2F-8DAA-4C78A1F0D7F7}"/>
              </a:ext>
            </a:extLst>
          </p:cNvPr>
          <p:cNvCxnSpPr/>
          <p:nvPr/>
        </p:nvCxnSpPr>
        <p:spPr>
          <a:xfrm>
            <a:off x="6478648" y="1625899"/>
            <a:ext cx="2326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35FC890-1280-44BB-83E5-133662CEA4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1409" y="2106867"/>
            <a:ext cx="812633" cy="34950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A2566C-63BE-441C-A9FB-397AC5C76F1F}"/>
              </a:ext>
            </a:extLst>
          </p:cNvPr>
          <p:cNvCxnSpPr/>
          <p:nvPr/>
        </p:nvCxnSpPr>
        <p:spPr>
          <a:xfrm>
            <a:off x="6903874" y="2336744"/>
            <a:ext cx="2326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23214F-8819-42B3-A9DD-C9DA61CCCADF}"/>
              </a:ext>
            </a:extLst>
          </p:cNvPr>
          <p:cNvCxnSpPr/>
          <p:nvPr/>
        </p:nvCxnSpPr>
        <p:spPr>
          <a:xfrm>
            <a:off x="6903874" y="2191487"/>
            <a:ext cx="2326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9CFE96B1-2E87-4826-83C6-EF1D0C097F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5022" y="5162023"/>
            <a:ext cx="875755" cy="3766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0CCED9D-E43D-46BC-84D9-813C0FBE01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4465" y="2625486"/>
            <a:ext cx="1369577" cy="45367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3A38F46-8719-4684-8B6A-F0E50C11A6F7}"/>
              </a:ext>
            </a:extLst>
          </p:cNvPr>
          <p:cNvCxnSpPr/>
          <p:nvPr/>
        </p:nvCxnSpPr>
        <p:spPr>
          <a:xfrm>
            <a:off x="6407107" y="2910754"/>
            <a:ext cx="2326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FC2AC9-5077-470F-A117-B509D2924C20}"/>
              </a:ext>
            </a:extLst>
          </p:cNvPr>
          <p:cNvCxnSpPr/>
          <p:nvPr/>
        </p:nvCxnSpPr>
        <p:spPr>
          <a:xfrm>
            <a:off x="6407107" y="2765497"/>
            <a:ext cx="2326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751CDAAA-5455-42AA-BD7D-316B027E52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3579" y="3924782"/>
            <a:ext cx="1369580" cy="45367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3FD9D2-E272-4C5D-B4B4-0D9AF04D6B15}"/>
              </a:ext>
            </a:extLst>
          </p:cNvPr>
          <p:cNvCxnSpPr/>
          <p:nvPr/>
        </p:nvCxnSpPr>
        <p:spPr>
          <a:xfrm>
            <a:off x="6451731" y="4232514"/>
            <a:ext cx="2326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F32A50-3012-4332-97BF-27DBFF24C7CA}"/>
              </a:ext>
            </a:extLst>
          </p:cNvPr>
          <p:cNvCxnSpPr/>
          <p:nvPr/>
        </p:nvCxnSpPr>
        <p:spPr>
          <a:xfrm>
            <a:off x="6451731" y="4087257"/>
            <a:ext cx="2326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D7BCA78-FCF8-4CE0-B00F-5AD5DCB4A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5191" y="428665"/>
            <a:ext cx="1122110" cy="371699"/>
          </a:xfrm>
          <a:prstGeom prst="rect">
            <a:avLst/>
          </a:prstGeom>
        </p:spPr>
      </p:pic>
      <p:sp>
        <p:nvSpPr>
          <p:cNvPr id="43" name="Right Brace 42">
            <a:extLst>
              <a:ext uri="{FF2B5EF4-FFF2-40B4-BE49-F238E27FC236}">
                <a16:creationId xmlns:a16="http://schemas.microsoft.com/office/drawing/2014/main" id="{B5DB6648-FFBA-4A73-8BB1-541E22BCDC58}"/>
              </a:ext>
            </a:extLst>
          </p:cNvPr>
          <p:cNvSpPr/>
          <p:nvPr/>
        </p:nvSpPr>
        <p:spPr>
          <a:xfrm>
            <a:off x="5011070" y="5538675"/>
            <a:ext cx="204120" cy="11161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E0EFBCE-54B1-4FA6-B35B-5063D88E59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2961" y="5908411"/>
            <a:ext cx="875755" cy="376652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810F308D-D07B-49E9-A762-17FC4BE6DDF5}"/>
              </a:ext>
            </a:extLst>
          </p:cNvPr>
          <p:cNvSpPr/>
          <p:nvPr/>
        </p:nvSpPr>
        <p:spPr>
          <a:xfrm>
            <a:off x="8068772" y="1039091"/>
            <a:ext cx="437412" cy="58189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D68C0-8807-4BE8-916A-4E2090BFA1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4509" y="3582220"/>
            <a:ext cx="1879004" cy="68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01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7129-0547-4961-B8BC-B590203A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y conclusiones.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4C01E-4F7F-4094-B303-323D0992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780" y="1920240"/>
            <a:ext cx="9601200" cy="3886200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Se llegó a la conclusión de que funcionaba mejor para:</a:t>
            </a:r>
          </a:p>
          <a:p>
            <a:pPr lvl="1"/>
            <a:r>
              <a:rPr lang="es-ES" dirty="0"/>
              <a:t>Poblaciones de tamaño medio (100-1000)</a:t>
            </a:r>
          </a:p>
          <a:p>
            <a:pPr lvl="1"/>
            <a:r>
              <a:rPr lang="es-ES" dirty="0"/>
              <a:t>Antigüedad máxima 10 generaciones</a:t>
            </a:r>
          </a:p>
          <a:p>
            <a:pPr lvl="1"/>
            <a:r>
              <a:rPr lang="es-ES" dirty="0"/>
              <a:t>Probabilidad de que dos seleccionados se reproduzcan 0.99</a:t>
            </a:r>
          </a:p>
          <a:p>
            <a:pPr lvl="1"/>
            <a:r>
              <a:rPr lang="es-ES" dirty="0"/>
              <a:t>Probabilidad de mutación incremental cada vez que se llegaba a antigüedad máxima (</a:t>
            </a:r>
            <a:r>
              <a:rPr lang="es-ES"/>
              <a:t>0.1 más </a:t>
            </a:r>
            <a:r>
              <a:rPr lang="es-ES" dirty="0"/>
              <a:t>cada vez)</a:t>
            </a:r>
          </a:p>
          <a:p>
            <a:r>
              <a:rPr lang="es-ES" dirty="0"/>
              <a:t>El óptimo se hallaba con tiempos de ejecución entorno a 1 o 2 min.</a:t>
            </a:r>
          </a:p>
          <a:p>
            <a:r>
              <a:rPr lang="es-ES" dirty="0"/>
              <a:t>Aun así, no garantizaba alcanzar el óptimo:</a:t>
            </a:r>
          </a:p>
          <a:p>
            <a:pPr lvl="1"/>
            <a:r>
              <a:rPr lang="es-ES" dirty="0"/>
              <a:t>Máximos locales</a:t>
            </a:r>
          </a:p>
          <a:p>
            <a:pPr lvl="1"/>
            <a:r>
              <a:rPr lang="es-ES" dirty="0"/>
              <a:t>Alcanzados rápidamente</a:t>
            </a:r>
          </a:p>
          <a:p>
            <a:pPr lvl="1"/>
            <a:r>
              <a:rPr lang="es-ES" dirty="0"/>
              <a:t>Útil en otro tipo de problemas</a:t>
            </a:r>
          </a:p>
          <a:p>
            <a:endParaRPr lang="es-ES" dirty="0"/>
          </a:p>
          <a:p>
            <a:endParaRPr lang="es-ES" dirty="0"/>
          </a:p>
          <a:p>
            <a:pPr marL="530352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522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8CF4-0453-4D2C-A055-64CAA611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012C-A7D4-4B76-8108-C4B98619A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/>
              <a:t>Algoritmo Genético</a:t>
            </a:r>
          </a:p>
          <a:p>
            <a:pPr marL="0" indent="0">
              <a:buNone/>
            </a:pPr>
            <a:endParaRPr lang="es-ES" sz="2800" dirty="0"/>
          </a:p>
          <a:p>
            <a:pPr lvl="1"/>
            <a:r>
              <a:rPr lang="es-ES" sz="2800" dirty="0"/>
              <a:t>Posibilidad de aplicar para resolver sudokus por el elevado espacio de búsqueda que conllevan.</a:t>
            </a:r>
          </a:p>
          <a:p>
            <a:pPr lvl="1"/>
            <a:r>
              <a:rPr lang="es-ES" sz="2800" dirty="0"/>
              <a:t>Aplican aleatoriedad a la búsqueda de soluciones.</a:t>
            </a:r>
          </a:p>
          <a:p>
            <a:pPr lvl="1"/>
            <a:r>
              <a:rPr lang="es-ES" sz="2800" dirty="0"/>
              <a:t>Fácil medición de adaptación de los individuos.</a:t>
            </a:r>
          </a:p>
          <a:p>
            <a:pPr marL="530352" lvl="1" indent="0">
              <a:buNone/>
            </a:pPr>
            <a:endParaRPr lang="es-ES" sz="2800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529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07BB-55E7-41F2-A06A-F760D28E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8A24-2293-4250-B220-FAB1766F5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7330"/>
            <a:ext cx="9601200" cy="5017770"/>
          </a:xfrm>
        </p:spPr>
        <p:txBody>
          <a:bodyPr>
            <a:normAutofit lnSpcReduction="10000"/>
          </a:bodyPr>
          <a:lstStyle/>
          <a:p>
            <a:r>
              <a:rPr lang="es-ES" sz="2800" dirty="0"/>
              <a:t>Objetivo: </a:t>
            </a:r>
          </a:p>
          <a:p>
            <a:pPr lvl="1"/>
            <a:r>
              <a:rPr lang="es-ES" sz="2800" dirty="0"/>
              <a:t>Matriz con valores iniciales del sudoku.</a:t>
            </a:r>
          </a:p>
          <a:p>
            <a:pPr lvl="1"/>
            <a:r>
              <a:rPr lang="es-ES" sz="2800" dirty="0"/>
              <a:t>Casillas vacías.</a:t>
            </a:r>
          </a:p>
          <a:p>
            <a:r>
              <a:rPr lang="es-ES" sz="2800" dirty="0"/>
              <a:t>Individuo:</a:t>
            </a:r>
          </a:p>
          <a:p>
            <a:pPr lvl="1"/>
            <a:r>
              <a:rPr lang="es-ES" sz="2800" dirty="0"/>
              <a:t>Posible solución del sudoku.</a:t>
            </a:r>
          </a:p>
          <a:p>
            <a:pPr lvl="1"/>
            <a:r>
              <a:rPr lang="es-ES" sz="2800" dirty="0"/>
              <a:t>Casillas llenas.</a:t>
            </a:r>
          </a:p>
          <a:p>
            <a:r>
              <a:rPr lang="es-ES" sz="2800" dirty="0"/>
              <a:t>Población:</a:t>
            </a:r>
          </a:p>
          <a:p>
            <a:pPr lvl="1"/>
            <a:r>
              <a:rPr lang="es-ES" sz="2800" dirty="0"/>
              <a:t>Conjunto de individuos.</a:t>
            </a:r>
          </a:p>
          <a:p>
            <a:r>
              <a:rPr lang="es-ES" sz="2800" dirty="0"/>
              <a:t>Generación:</a:t>
            </a:r>
          </a:p>
          <a:p>
            <a:pPr lvl="1"/>
            <a:r>
              <a:rPr lang="es-ES" sz="2800" dirty="0"/>
              <a:t>Población en la que se encuentra el algoritmo.</a:t>
            </a:r>
          </a:p>
          <a:p>
            <a:pPr lvl="1"/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28722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4C93-DCE5-489D-AC37-AA664495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7200"/>
            <a:ext cx="9601200" cy="1485900"/>
          </a:xfrm>
        </p:spPr>
        <p:txBody>
          <a:bodyPr/>
          <a:lstStyle/>
          <a:p>
            <a:r>
              <a:rPr lang="es-ES" dirty="0"/>
              <a:t>Algoritmo: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A43B-8AF9-41A3-8AB3-A84629B5C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80" y="163830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s-ES" sz="2800" dirty="0"/>
              <a:t>Generar población.</a:t>
            </a:r>
          </a:p>
          <a:p>
            <a:r>
              <a:rPr lang="es-ES" sz="2800" dirty="0"/>
              <a:t>Ordenación de población en base a función </a:t>
            </a:r>
            <a:r>
              <a:rPr lang="es-ES" sz="2800" i="1" dirty="0"/>
              <a:t>fitness</a:t>
            </a:r>
            <a:r>
              <a:rPr lang="es-ES" sz="2800" dirty="0"/>
              <a:t>.</a:t>
            </a:r>
          </a:p>
          <a:p>
            <a:r>
              <a:rPr lang="es-ES" sz="2800" dirty="0"/>
              <a:t>Selección de dos progenitores.</a:t>
            </a:r>
          </a:p>
          <a:p>
            <a:pPr lvl="1"/>
            <a:r>
              <a:rPr lang="es-ES" sz="2800" dirty="0"/>
              <a:t>Probabilidad de selección en base a ordenación.</a:t>
            </a:r>
          </a:p>
          <a:p>
            <a:r>
              <a:rPr lang="es-ES" sz="2800" dirty="0"/>
              <a:t>Cruce.</a:t>
            </a:r>
          </a:p>
          <a:p>
            <a:r>
              <a:rPr lang="es-ES" sz="2800" dirty="0"/>
              <a:t>Mutación.</a:t>
            </a:r>
          </a:p>
          <a:p>
            <a:r>
              <a:rPr lang="es-ES" sz="2800" dirty="0"/>
              <a:t>Conteo de antigüedad de población.</a:t>
            </a:r>
          </a:p>
          <a:p>
            <a:pPr marL="530352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139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E2ED-DBD1-457B-937E-04458980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individuos.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92ADC-EF60-4C7B-8A45-50E0AF2C6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Rellenando huecos en los que el Objetivo este vacío.</a:t>
            </a:r>
          </a:p>
          <a:p>
            <a:r>
              <a:rPr lang="es-ES" sz="2800" dirty="0"/>
              <a:t>Por bloques.</a:t>
            </a:r>
          </a:p>
          <a:p>
            <a:pPr lvl="1"/>
            <a:r>
              <a:rPr lang="es-ES" sz="2800" dirty="0"/>
              <a:t>Cada bloque una permutación de los 9 números.</a:t>
            </a:r>
          </a:p>
          <a:p>
            <a:pPr lvl="1"/>
            <a:r>
              <a:rPr lang="es-ES" sz="2800" dirty="0"/>
              <a:t>Garantiza funcionamiento función fitness.</a:t>
            </a:r>
          </a:p>
        </p:txBody>
      </p:sp>
    </p:spTree>
    <p:extLst>
      <p:ext uri="{BB962C8B-B14F-4D97-AF65-F5344CB8AC3E}">
        <p14:creationId xmlns:p14="http://schemas.microsoft.com/office/powerpoint/2010/main" val="18557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596B-67BA-4FC0-A917-714F7833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04" y="272440"/>
            <a:ext cx="9601200" cy="1485900"/>
          </a:xfrm>
        </p:spPr>
        <p:txBody>
          <a:bodyPr/>
          <a:lstStyle/>
          <a:p>
            <a:r>
              <a:rPr lang="es-ES" dirty="0"/>
              <a:t>Coste: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0BC16-0A54-4BC1-BE81-EDD70D6EE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06"/>
          <a:stretch/>
        </p:blipFill>
        <p:spPr>
          <a:xfrm>
            <a:off x="1497496" y="927651"/>
            <a:ext cx="2009775" cy="339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AB454F-1C05-4C5E-BC4F-C28856816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496" y="1266824"/>
            <a:ext cx="4029075" cy="56388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0BB08A9C-0CCB-4A64-AA27-9A9F48EDBF14}"/>
              </a:ext>
            </a:extLst>
          </p:cNvPr>
          <p:cNvSpPr/>
          <p:nvPr/>
        </p:nvSpPr>
        <p:spPr>
          <a:xfrm>
            <a:off x="5526571" y="3267902"/>
            <a:ext cx="123618" cy="3048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EB95D8-91A5-4023-9937-F3C7A4A20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490" y="3267902"/>
            <a:ext cx="558545" cy="339024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C8623B09-3DC5-47C5-84CA-51CA31285E55}"/>
              </a:ext>
            </a:extLst>
          </p:cNvPr>
          <p:cNvSpPr/>
          <p:nvPr/>
        </p:nvSpPr>
        <p:spPr>
          <a:xfrm>
            <a:off x="5530919" y="2592041"/>
            <a:ext cx="123618" cy="6758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172239B-69E6-4628-8535-41285FD22A2B}"/>
              </a:ext>
            </a:extLst>
          </p:cNvPr>
          <p:cNvSpPr/>
          <p:nvPr/>
        </p:nvSpPr>
        <p:spPr>
          <a:xfrm>
            <a:off x="6380034" y="2008946"/>
            <a:ext cx="294919" cy="437321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8A563B-F4EF-4C0A-B3C2-61AAEE73A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541" y="3970267"/>
            <a:ext cx="751914" cy="450574"/>
          </a:xfrm>
          <a:prstGeom prst="rect">
            <a:avLst/>
          </a:prstGeom>
        </p:spPr>
      </p:pic>
      <p:sp>
        <p:nvSpPr>
          <p:cNvPr id="14" name="Right Brace 13">
            <a:extLst>
              <a:ext uri="{FF2B5EF4-FFF2-40B4-BE49-F238E27FC236}">
                <a16:creationId xmlns:a16="http://schemas.microsoft.com/office/drawing/2014/main" id="{746521F2-18F6-4BCD-9CED-6C00D0341AC3}"/>
              </a:ext>
            </a:extLst>
          </p:cNvPr>
          <p:cNvSpPr/>
          <p:nvPr/>
        </p:nvSpPr>
        <p:spPr>
          <a:xfrm>
            <a:off x="7609455" y="1266824"/>
            <a:ext cx="479134" cy="5638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C088EF-2B2E-4ADC-8A8F-0FE704355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2956" y="3606926"/>
            <a:ext cx="1630906" cy="838822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0B2A42F9-7EDC-4626-9325-2B7B34E688BA}"/>
              </a:ext>
            </a:extLst>
          </p:cNvPr>
          <p:cNvSpPr/>
          <p:nvPr/>
        </p:nvSpPr>
        <p:spPr>
          <a:xfrm rot="10800000">
            <a:off x="8955314" y="2592041"/>
            <a:ext cx="479134" cy="980661"/>
          </a:xfrm>
          <a:prstGeom prst="down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2"/>
                </a:solidFill>
              </a:ln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5CEDA6-9623-40D3-B58F-2932691DD0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35" y="1696523"/>
            <a:ext cx="1790927" cy="7702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831C83-847B-4DBA-89A6-98E1ADE21F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7133" y="2803856"/>
            <a:ext cx="661533" cy="3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9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FF35-55F5-43ED-AE48-35F9A842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Principales : </a:t>
            </a:r>
            <a:r>
              <a:rPr lang="es-ES" i="1" dirty="0"/>
              <a:t>Fitness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0FA2F-23B6-4E99-954E-FE94C4A28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3886200"/>
          </a:xfrm>
        </p:spPr>
        <p:txBody>
          <a:bodyPr>
            <a:normAutofit lnSpcReduction="10000"/>
          </a:bodyPr>
          <a:lstStyle/>
          <a:p>
            <a:r>
              <a:rPr lang="es-ES" sz="2800" dirty="0"/>
              <a:t>Medida de adaptación de un individuo</a:t>
            </a:r>
          </a:p>
          <a:p>
            <a:pPr lvl="1"/>
            <a:r>
              <a:rPr lang="es-ES" sz="2800" dirty="0"/>
              <a:t>Cómo de adecuado es para producir un descendiente.</a:t>
            </a:r>
          </a:p>
          <a:p>
            <a:pPr lvl="1"/>
            <a:r>
              <a:rPr lang="es-ES" sz="2800" dirty="0"/>
              <a:t>Mayor valor = Mayor probabilidad de llegar a la solución.</a:t>
            </a:r>
          </a:p>
          <a:p>
            <a:pPr lvl="1"/>
            <a:endParaRPr lang="es-ES" sz="2800" dirty="0"/>
          </a:p>
          <a:p>
            <a:r>
              <a:rPr lang="es-ES" sz="2800" dirty="0"/>
              <a:t>Suma de números no repetidos por fila y columna</a:t>
            </a:r>
          </a:p>
          <a:p>
            <a:pPr lvl="1"/>
            <a:r>
              <a:rPr lang="es-ES" sz="2800" dirty="0"/>
              <a:t>Máximo 162.</a:t>
            </a:r>
          </a:p>
          <a:p>
            <a:pPr lvl="1"/>
            <a:r>
              <a:rPr lang="es-ES" sz="2800" dirty="0"/>
              <a:t>Garantizado por colocación dentro de bloques.</a:t>
            </a:r>
          </a:p>
          <a:p>
            <a:pPr marL="987552" lvl="2" indent="0">
              <a:buNone/>
            </a:pPr>
            <a:r>
              <a:rPr lang="es-ES" sz="2600" dirty="0"/>
              <a:t>* Permutaciones de posibles dígitos.</a:t>
            </a:r>
          </a:p>
        </p:txBody>
      </p:sp>
    </p:spTree>
    <p:extLst>
      <p:ext uri="{BB962C8B-B14F-4D97-AF65-F5344CB8AC3E}">
        <p14:creationId xmlns:p14="http://schemas.microsoft.com/office/powerpoint/2010/main" val="324676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964B-45C5-4CF5-8D1C-7AFA3929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Coste: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20EF9-E11C-4E7A-A426-DDB8798AD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371600" y="2198053"/>
            <a:ext cx="7025640" cy="2488248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3B8B5231-F65C-4432-A5DB-E93745FDB651}"/>
              </a:ext>
            </a:extLst>
          </p:cNvPr>
          <p:cNvSpPr/>
          <p:nvPr/>
        </p:nvSpPr>
        <p:spPr>
          <a:xfrm>
            <a:off x="8577943" y="2726441"/>
            <a:ext cx="304800" cy="1886857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ACAFB5-81C9-433A-9877-0971C2B1E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446" y="3323794"/>
            <a:ext cx="1208759" cy="689406"/>
          </a:xfrm>
          <a:prstGeom prst="rect">
            <a:avLst/>
          </a:prstGeom>
        </p:spPr>
      </p:pic>
      <p:sp>
        <p:nvSpPr>
          <p:cNvPr id="18" name="Right Brace 17">
            <a:extLst>
              <a:ext uri="{FF2B5EF4-FFF2-40B4-BE49-F238E27FC236}">
                <a16:creationId xmlns:a16="http://schemas.microsoft.com/office/drawing/2014/main" id="{C6A2110C-3139-4677-BD63-DB2F9341888E}"/>
              </a:ext>
            </a:extLst>
          </p:cNvPr>
          <p:cNvSpPr/>
          <p:nvPr/>
        </p:nvSpPr>
        <p:spPr>
          <a:xfrm>
            <a:off x="7899400" y="3009900"/>
            <a:ext cx="165100" cy="4191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75BA74A-852A-4742-A726-E588BDFA8DF6}"/>
              </a:ext>
            </a:extLst>
          </p:cNvPr>
          <p:cNvSpPr/>
          <p:nvPr/>
        </p:nvSpPr>
        <p:spPr>
          <a:xfrm>
            <a:off x="7899400" y="3442177"/>
            <a:ext cx="165100" cy="4191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FBB2315-BD70-4B92-8721-5B7C25B58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006" y="3063898"/>
            <a:ext cx="520468" cy="3159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C38A53-D2AD-49B3-87A3-B38B22548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006" y="3478191"/>
            <a:ext cx="520468" cy="3159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CAB159-00D0-4859-852B-F2A483F4B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3446" y="4878750"/>
            <a:ext cx="1332486" cy="573087"/>
          </a:xfrm>
          <a:prstGeom prst="rect">
            <a:avLst/>
          </a:prstGeom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6D502857-A0F0-48EB-A220-E28BA612C375}"/>
              </a:ext>
            </a:extLst>
          </p:cNvPr>
          <p:cNvSpPr/>
          <p:nvPr/>
        </p:nvSpPr>
        <p:spPr>
          <a:xfrm>
            <a:off x="9535886" y="4013200"/>
            <a:ext cx="304800" cy="68940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82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6F21-7AD7-4688-A54E-E9FA00C0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Principales: Selección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228D4-5445-4DEB-8E1B-2E021D97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Ranking lineal</a:t>
            </a:r>
          </a:p>
          <a:p>
            <a:r>
              <a:rPr lang="es-ES" sz="2800" dirty="0"/>
              <a:t>Probabilidad de ser seleccionado para reproducción basada en ordenación.</a:t>
            </a:r>
          </a:p>
          <a:p>
            <a:r>
              <a:rPr lang="es-ES" sz="2800" dirty="0"/>
              <a:t>Pueden ser seleccionados individuos menos aptos.</a:t>
            </a:r>
          </a:p>
          <a:p>
            <a:pPr lvl="1"/>
            <a:r>
              <a:rPr lang="es-ES" sz="2800" dirty="0"/>
              <a:t>Aumenta aleatoriedad</a:t>
            </a:r>
          </a:p>
          <a:p>
            <a:pPr lvl="1"/>
            <a:r>
              <a:rPr lang="es-ES" sz="2800" dirty="0"/>
              <a:t>Evita máximos locales</a:t>
            </a:r>
          </a:p>
        </p:txBody>
      </p:sp>
    </p:spTree>
    <p:extLst>
      <p:ext uri="{BB962C8B-B14F-4D97-AF65-F5344CB8AC3E}">
        <p14:creationId xmlns:p14="http://schemas.microsoft.com/office/powerpoint/2010/main" val="14938052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580</TotalTime>
  <Words>468</Words>
  <Application>Microsoft Office PowerPoint</Application>
  <PresentationFormat>Panorámica</PresentationFormat>
  <Paragraphs>83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Franklin Gothic Book</vt:lpstr>
      <vt:lpstr>Crop</vt:lpstr>
      <vt:lpstr>Algoritmos genéticos: Resolución de sudokus</vt:lpstr>
      <vt:lpstr>Introducción:</vt:lpstr>
      <vt:lpstr>Conceptos:</vt:lpstr>
      <vt:lpstr>Algoritmo:</vt:lpstr>
      <vt:lpstr>Creación de individuos.</vt:lpstr>
      <vt:lpstr>Coste:</vt:lpstr>
      <vt:lpstr>Funciones Principales : Fitness</vt:lpstr>
      <vt:lpstr>Coste:</vt:lpstr>
      <vt:lpstr>Funciones Principales: Selección</vt:lpstr>
      <vt:lpstr>Funciones Principales: Cruce</vt:lpstr>
      <vt:lpstr>Coste:</vt:lpstr>
      <vt:lpstr>Funciones Principales: Mutación</vt:lpstr>
      <vt:lpstr>Coste:</vt:lpstr>
      <vt:lpstr>Funciones Principales: Perturbación</vt:lpstr>
      <vt:lpstr>Coste:</vt:lpstr>
      <vt:lpstr>Coste del algoritmo:</vt:lpstr>
      <vt:lpstr>Presentación de PowerPoint</vt:lpstr>
      <vt:lpstr>Resultados y conclusiones.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genéticos: Resolución de sudokus</dc:title>
  <dc:creator>Alex</dc:creator>
  <cp:lastModifiedBy>alexito vago</cp:lastModifiedBy>
  <cp:revision>29</cp:revision>
  <dcterms:created xsi:type="dcterms:W3CDTF">2018-12-13T17:18:47Z</dcterms:created>
  <dcterms:modified xsi:type="dcterms:W3CDTF">2021-01-26T09:58:08Z</dcterms:modified>
</cp:coreProperties>
</file>