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Helvetica World" charset="1" panose="020B0500040000020004"/>
      <p:regular r:id="rId20"/>
    </p:embeddedFont>
    <p:embeddedFont>
      <p:font typeface="Helvetica World Italics" charset="1" panose="020B050004000009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svg" Type="http://schemas.openxmlformats.org/officeDocument/2006/relationships/image"/><Relationship Id="rId11" Target="../media/image65.png" Type="http://schemas.openxmlformats.org/officeDocument/2006/relationships/image"/><Relationship Id="rId2" Target="../media/image56.png" Type="http://schemas.openxmlformats.org/officeDocument/2006/relationships/image"/><Relationship Id="rId3" Target="../media/image57.png" Type="http://schemas.openxmlformats.org/officeDocument/2006/relationships/image"/><Relationship Id="rId4" Target="../media/image58.png" Type="http://schemas.openxmlformats.org/officeDocument/2006/relationships/image"/><Relationship Id="rId5" Target="../media/image59.png" Type="http://schemas.openxmlformats.org/officeDocument/2006/relationships/image"/><Relationship Id="rId6" Target="../media/image60.png" Type="http://schemas.openxmlformats.org/officeDocument/2006/relationships/image"/><Relationship Id="rId7" Target="../media/image61.png" Type="http://schemas.openxmlformats.org/officeDocument/2006/relationships/image"/><Relationship Id="rId8" Target="../media/image62.pn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Relationship Id="rId3" Target="../media/image67.svg" Type="http://schemas.openxmlformats.org/officeDocument/2006/relationships/image"/><Relationship Id="rId4" Target="../media/image68.png" Type="http://schemas.openxmlformats.org/officeDocument/2006/relationships/image"/><Relationship Id="rId5" Target="../media/image69.svg" Type="http://schemas.openxmlformats.org/officeDocument/2006/relationships/image"/><Relationship Id="rId6" Target="../media/image70.png" Type="http://schemas.openxmlformats.org/officeDocument/2006/relationships/image"/><Relationship Id="rId7" Target="../media/image71.svg" Type="http://schemas.openxmlformats.org/officeDocument/2006/relationships/image"/><Relationship Id="rId8" Target="../media/image72.png" Type="http://schemas.openxmlformats.org/officeDocument/2006/relationships/image"/><Relationship Id="rId9" Target="../media/image7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gif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3" id="3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04731" y="9013825"/>
            <a:ext cx="60785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Por Cristian Alexei Romero Martinez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19876" y="1670217"/>
            <a:ext cx="14848248" cy="6946566"/>
            <a:chOff x="0" y="0"/>
            <a:chExt cx="531807" cy="2487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1807" cy="248799"/>
            </a:xfrm>
            <a:custGeom>
              <a:avLst/>
              <a:gdLst/>
              <a:ahLst/>
              <a:cxnLst/>
              <a:rect r="r" b="b" t="t" l="l"/>
              <a:pathLst>
                <a:path h="248799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48799"/>
                  </a:lnTo>
                  <a:lnTo>
                    <a:pt x="0" y="248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31807" cy="286899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51511" y="2944019"/>
            <a:ext cx="13584979" cy="2700014"/>
          </a:xfrm>
          <a:custGeom>
            <a:avLst/>
            <a:gdLst/>
            <a:ahLst/>
            <a:cxnLst/>
            <a:rect r="r" b="b" t="t" l="l"/>
            <a:pathLst>
              <a:path h="2700014" w="13584979">
                <a:moveTo>
                  <a:pt x="0" y="0"/>
                </a:moveTo>
                <a:lnTo>
                  <a:pt x="13584978" y="0"/>
                </a:lnTo>
                <a:lnTo>
                  <a:pt x="13584978" y="2700015"/>
                </a:lnTo>
                <a:lnTo>
                  <a:pt x="0" y="27000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45623" y="6228455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445" y="3386948"/>
            <a:ext cx="2392957" cy="2503523"/>
          </a:xfrm>
          <a:custGeom>
            <a:avLst/>
            <a:gdLst/>
            <a:ahLst/>
            <a:cxnLst/>
            <a:rect r="r" b="b" t="t" l="l"/>
            <a:pathLst>
              <a:path h="2503523" w="2392957">
                <a:moveTo>
                  <a:pt x="0" y="0"/>
                </a:moveTo>
                <a:lnTo>
                  <a:pt x="2392957" y="0"/>
                </a:lnTo>
                <a:lnTo>
                  <a:pt x="2392957" y="2503522"/>
                </a:lnTo>
                <a:lnTo>
                  <a:pt x="0" y="250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685" t="-22504" r="-63299" b="-221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5402" y="3386948"/>
            <a:ext cx="3646183" cy="1561551"/>
          </a:xfrm>
          <a:custGeom>
            <a:avLst/>
            <a:gdLst/>
            <a:ahLst/>
            <a:cxnLst/>
            <a:rect r="r" b="b" t="t" l="l"/>
            <a:pathLst>
              <a:path h="1561551" w="3646183">
                <a:moveTo>
                  <a:pt x="0" y="0"/>
                </a:moveTo>
                <a:lnTo>
                  <a:pt x="3646183" y="0"/>
                </a:lnTo>
                <a:lnTo>
                  <a:pt x="3646183" y="1561551"/>
                </a:lnTo>
                <a:lnTo>
                  <a:pt x="0" y="1561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85402" y="4740932"/>
            <a:ext cx="1685160" cy="1685160"/>
          </a:xfrm>
          <a:custGeom>
            <a:avLst/>
            <a:gdLst/>
            <a:ahLst/>
            <a:cxnLst/>
            <a:rect r="r" b="b" t="t" l="l"/>
            <a:pathLst>
              <a:path h="1685160" w="1685160">
                <a:moveTo>
                  <a:pt x="0" y="0"/>
                </a:moveTo>
                <a:lnTo>
                  <a:pt x="1685160" y="0"/>
                </a:lnTo>
                <a:lnTo>
                  <a:pt x="1685160" y="1685160"/>
                </a:lnTo>
                <a:lnTo>
                  <a:pt x="0" y="168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5700" y="3386948"/>
            <a:ext cx="3217680" cy="1990939"/>
          </a:xfrm>
          <a:custGeom>
            <a:avLst/>
            <a:gdLst/>
            <a:ahLst/>
            <a:cxnLst/>
            <a:rect r="r" b="b" t="t" l="l"/>
            <a:pathLst>
              <a:path h="1990939" w="3217680">
                <a:moveTo>
                  <a:pt x="0" y="0"/>
                </a:moveTo>
                <a:lnTo>
                  <a:pt x="3217680" y="0"/>
                </a:lnTo>
                <a:lnTo>
                  <a:pt x="3217680" y="1990939"/>
                </a:lnTo>
                <a:lnTo>
                  <a:pt x="0" y="1990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06222" y="6635642"/>
            <a:ext cx="3593287" cy="1857813"/>
          </a:xfrm>
          <a:custGeom>
            <a:avLst/>
            <a:gdLst/>
            <a:ahLst/>
            <a:cxnLst/>
            <a:rect r="r" b="b" t="t" l="l"/>
            <a:pathLst>
              <a:path h="1857813" w="3593287">
                <a:moveTo>
                  <a:pt x="0" y="0"/>
                </a:moveTo>
                <a:lnTo>
                  <a:pt x="3593287" y="0"/>
                </a:lnTo>
                <a:lnTo>
                  <a:pt x="3593287" y="1857814"/>
                </a:lnTo>
                <a:lnTo>
                  <a:pt x="0" y="18578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557" t="-9158" r="-21681" b="-1845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68808" y="7462688"/>
            <a:ext cx="1728835" cy="2082626"/>
          </a:xfrm>
          <a:custGeom>
            <a:avLst/>
            <a:gdLst/>
            <a:ahLst/>
            <a:cxnLst/>
            <a:rect r="r" b="b" t="t" l="l"/>
            <a:pathLst>
              <a:path h="2082626" w="1728835">
                <a:moveTo>
                  <a:pt x="0" y="0"/>
                </a:moveTo>
                <a:lnTo>
                  <a:pt x="1728835" y="0"/>
                </a:lnTo>
                <a:lnTo>
                  <a:pt x="1728835" y="2082626"/>
                </a:lnTo>
                <a:lnTo>
                  <a:pt x="0" y="20826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02788" y="8504001"/>
            <a:ext cx="2260234" cy="1120473"/>
          </a:xfrm>
          <a:custGeom>
            <a:avLst/>
            <a:gdLst/>
            <a:ahLst/>
            <a:cxnLst/>
            <a:rect r="r" b="b" t="t" l="l"/>
            <a:pathLst>
              <a:path h="1120473" w="2260234">
                <a:moveTo>
                  <a:pt x="0" y="0"/>
                </a:moveTo>
                <a:lnTo>
                  <a:pt x="2260234" y="0"/>
                </a:lnTo>
                <a:lnTo>
                  <a:pt x="2260234" y="1120472"/>
                </a:lnTo>
                <a:lnTo>
                  <a:pt x="0" y="11204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8819" t="-157835" r="-140488" b="-14533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99509" y="4817955"/>
            <a:ext cx="8833717" cy="314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Y para cada espacio, su lenguaje: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 la nube, Amazon Web Services.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 la web, Node.js.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 tecnologías integradas, Rapsberry Pi.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Y otros llegan a usar .NET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61174"/>
            <a:ext cx="162306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Si hablamos de bases de datos, PostgreSQL, MySQL y SQLite son reconocidos.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Lenguaje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47146" y="3102524"/>
            <a:ext cx="2627012" cy="1967488"/>
          </a:xfrm>
          <a:custGeom>
            <a:avLst/>
            <a:gdLst/>
            <a:ahLst/>
            <a:cxnLst/>
            <a:rect r="r" b="b" t="t" l="l"/>
            <a:pathLst>
              <a:path h="1967488" w="2627012">
                <a:moveTo>
                  <a:pt x="0" y="0"/>
                </a:moveTo>
                <a:lnTo>
                  <a:pt x="2627011" y="0"/>
                </a:lnTo>
                <a:lnTo>
                  <a:pt x="2627011" y="1967488"/>
                </a:lnTo>
                <a:lnTo>
                  <a:pt x="0" y="1967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7437" y="2737517"/>
            <a:ext cx="3636908" cy="2298465"/>
          </a:xfrm>
          <a:custGeom>
            <a:avLst/>
            <a:gdLst/>
            <a:ahLst/>
            <a:cxnLst/>
            <a:rect r="r" b="b" t="t" l="l"/>
            <a:pathLst>
              <a:path h="2298465" w="3636908">
                <a:moveTo>
                  <a:pt x="0" y="0"/>
                </a:moveTo>
                <a:lnTo>
                  <a:pt x="3636908" y="0"/>
                </a:lnTo>
                <a:lnTo>
                  <a:pt x="3636908" y="2298465"/>
                </a:lnTo>
                <a:lnTo>
                  <a:pt x="0" y="229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23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3136" y="3291485"/>
            <a:ext cx="1852015" cy="1852015"/>
          </a:xfrm>
          <a:custGeom>
            <a:avLst/>
            <a:gdLst/>
            <a:ahLst/>
            <a:cxnLst/>
            <a:rect r="r" b="b" t="t" l="l"/>
            <a:pathLst>
              <a:path h="1852015" w="1852015">
                <a:moveTo>
                  <a:pt x="0" y="0"/>
                </a:moveTo>
                <a:lnTo>
                  <a:pt x="1852015" y="0"/>
                </a:lnTo>
                <a:lnTo>
                  <a:pt x="1852015" y="1852015"/>
                </a:lnTo>
                <a:lnTo>
                  <a:pt x="0" y="1852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37961" y="5634963"/>
            <a:ext cx="3160129" cy="2366763"/>
          </a:xfrm>
          <a:custGeom>
            <a:avLst/>
            <a:gdLst/>
            <a:ahLst/>
            <a:cxnLst/>
            <a:rect r="r" b="b" t="t" l="l"/>
            <a:pathLst>
              <a:path h="2366763" w="3160129">
                <a:moveTo>
                  <a:pt x="0" y="0"/>
                </a:moveTo>
                <a:lnTo>
                  <a:pt x="3160129" y="0"/>
                </a:lnTo>
                <a:lnTo>
                  <a:pt x="3160129" y="2366763"/>
                </a:lnTo>
                <a:lnTo>
                  <a:pt x="0" y="23667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65835" y="5945744"/>
            <a:ext cx="1972416" cy="1972416"/>
          </a:xfrm>
          <a:custGeom>
            <a:avLst/>
            <a:gdLst/>
            <a:ahLst/>
            <a:cxnLst/>
            <a:rect r="r" b="b" t="t" l="l"/>
            <a:pathLst>
              <a:path h="1972416" w="1972416">
                <a:moveTo>
                  <a:pt x="0" y="0"/>
                </a:moveTo>
                <a:lnTo>
                  <a:pt x="1972416" y="0"/>
                </a:lnTo>
                <a:lnTo>
                  <a:pt x="1972416" y="1972417"/>
                </a:lnTo>
                <a:lnTo>
                  <a:pt x="0" y="19724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52043" y="4530943"/>
            <a:ext cx="1787990" cy="1584295"/>
          </a:xfrm>
          <a:custGeom>
            <a:avLst/>
            <a:gdLst/>
            <a:ahLst/>
            <a:cxnLst/>
            <a:rect r="r" b="b" t="t" l="l"/>
            <a:pathLst>
              <a:path h="1584295" w="1787990">
                <a:moveTo>
                  <a:pt x="0" y="0"/>
                </a:moveTo>
                <a:lnTo>
                  <a:pt x="1787990" y="0"/>
                </a:lnTo>
                <a:lnTo>
                  <a:pt x="1787990" y="1584294"/>
                </a:lnTo>
                <a:lnTo>
                  <a:pt x="0" y="15842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3145652" y="3886749"/>
            <a:ext cx="1200772" cy="884068"/>
          </a:xfrm>
          <a:custGeom>
            <a:avLst/>
            <a:gdLst/>
            <a:ahLst/>
            <a:cxnLst/>
            <a:rect r="r" b="b" t="t" l="l"/>
            <a:pathLst>
              <a:path h="884068" w="1200772">
                <a:moveTo>
                  <a:pt x="1200772" y="0"/>
                </a:moveTo>
                <a:lnTo>
                  <a:pt x="0" y="0"/>
                </a:lnTo>
                <a:lnTo>
                  <a:pt x="0" y="884069"/>
                </a:lnTo>
                <a:lnTo>
                  <a:pt x="1200772" y="884069"/>
                </a:lnTo>
                <a:lnTo>
                  <a:pt x="1200772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17311" y="4967335"/>
            <a:ext cx="1386981" cy="1016279"/>
          </a:xfrm>
          <a:custGeom>
            <a:avLst/>
            <a:gdLst/>
            <a:ahLst/>
            <a:cxnLst/>
            <a:rect r="r" b="b" t="t" l="l"/>
            <a:pathLst>
              <a:path h="1016279" w="1386981">
                <a:moveTo>
                  <a:pt x="0" y="0"/>
                </a:moveTo>
                <a:lnTo>
                  <a:pt x="1386981" y="0"/>
                </a:lnTo>
                <a:lnTo>
                  <a:pt x="1386981" y="1016279"/>
                </a:lnTo>
                <a:lnTo>
                  <a:pt x="0" y="10162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319558" y="7254060"/>
            <a:ext cx="2021270" cy="2004240"/>
          </a:xfrm>
          <a:custGeom>
            <a:avLst/>
            <a:gdLst/>
            <a:ahLst/>
            <a:cxnLst/>
            <a:rect r="r" b="b" t="t" l="l"/>
            <a:pathLst>
              <a:path h="2004240" w="2021270">
                <a:moveTo>
                  <a:pt x="0" y="0"/>
                </a:moveTo>
                <a:lnTo>
                  <a:pt x="2021270" y="0"/>
                </a:lnTo>
                <a:lnTo>
                  <a:pt x="2021270" y="2004240"/>
                </a:lnTo>
                <a:lnTo>
                  <a:pt x="0" y="2004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23813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2461174"/>
            <a:ext cx="162306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Para programar, el IDE más utilizado es VSCode, siendo su hermano pequeño VS el segundo y IntelliJ IDEA el tercero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Sistemas, apoyos y aplicaciones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362575"/>
            <a:ext cx="1083713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 malas noticias, no dejan de utilizar Windows, siendo el 1ro, con MacOS en 2do, y por fin, Ubuntu en 3ro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73293" y="7721600"/>
            <a:ext cx="51621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Y 82.1% utiliza ChatGPT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85624" y="2317729"/>
            <a:ext cx="2612934" cy="2598682"/>
          </a:xfrm>
          <a:custGeom>
            <a:avLst/>
            <a:gdLst/>
            <a:ahLst/>
            <a:cxnLst/>
            <a:rect r="r" b="b" t="t" l="l"/>
            <a:pathLst>
              <a:path h="2598682" w="2612934">
                <a:moveTo>
                  <a:pt x="0" y="0"/>
                </a:moveTo>
                <a:lnTo>
                  <a:pt x="2612934" y="0"/>
                </a:lnTo>
                <a:lnTo>
                  <a:pt x="2612934" y="2598681"/>
                </a:lnTo>
                <a:lnTo>
                  <a:pt x="0" y="2598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08951" y="8000673"/>
            <a:ext cx="3542196" cy="2286327"/>
          </a:xfrm>
          <a:custGeom>
            <a:avLst/>
            <a:gdLst/>
            <a:ahLst/>
            <a:cxnLst/>
            <a:rect r="r" b="b" t="t" l="l"/>
            <a:pathLst>
              <a:path h="2286327" w="3542196">
                <a:moveTo>
                  <a:pt x="0" y="0"/>
                </a:moveTo>
                <a:lnTo>
                  <a:pt x="3542196" y="0"/>
                </a:lnTo>
                <a:lnTo>
                  <a:pt x="3542196" y="2286327"/>
                </a:lnTo>
                <a:lnTo>
                  <a:pt x="0" y="2286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12338" y="4882593"/>
            <a:ext cx="2795910" cy="2485818"/>
          </a:xfrm>
          <a:custGeom>
            <a:avLst/>
            <a:gdLst/>
            <a:ahLst/>
            <a:cxnLst/>
            <a:rect r="r" b="b" t="t" l="l"/>
            <a:pathLst>
              <a:path h="2485818" w="2795910">
                <a:moveTo>
                  <a:pt x="0" y="0"/>
                </a:moveTo>
                <a:lnTo>
                  <a:pt x="2795911" y="0"/>
                </a:lnTo>
                <a:lnTo>
                  <a:pt x="2795911" y="2485819"/>
                </a:lnTo>
                <a:lnTo>
                  <a:pt x="0" y="24858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62183" y="5729012"/>
            <a:ext cx="3663393" cy="1725125"/>
          </a:xfrm>
          <a:custGeom>
            <a:avLst/>
            <a:gdLst/>
            <a:ahLst/>
            <a:cxnLst/>
            <a:rect r="r" b="b" t="t" l="l"/>
            <a:pathLst>
              <a:path h="1725125" w="3663393">
                <a:moveTo>
                  <a:pt x="0" y="0"/>
                </a:moveTo>
                <a:lnTo>
                  <a:pt x="3663393" y="0"/>
                </a:lnTo>
                <a:lnTo>
                  <a:pt x="3663393" y="1725125"/>
                </a:lnTo>
                <a:lnTo>
                  <a:pt x="0" y="1725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6968" y="2670317"/>
            <a:ext cx="8991076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69% tiene un empleo de tiempo completo,</a:t>
            </a:r>
          </a:p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aunque muchos también son independientes, o estudiantes.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Empleo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12699" y="5035910"/>
            <a:ext cx="8408337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Además, de que hay más que trabajan de manera híbrida que de manera remota y mucho más que de manera presencial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93242" y="7522283"/>
            <a:ext cx="10301517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 los empleos más pagados siendo Senior Executive, Defensores del Desarrollador y Gerentes (y en relación con el tiempo de experiencia)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Conclusiones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46972" y="3263900"/>
            <a:ext cx="11194056" cy="493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La comunidad de Stack Overflow es Realmente grande, y aunque en su mayoría son de otros países, y muchos pertenecen a un trabajo, es amigable para estudiantes y personas que quieren aprender a codificar.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Un espacio no solo para responder dudas, sino para crear una comunidad de personas con intereses, tareas, trabajos y formas de pensar en común.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9600592" cy="172425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00592" cy="1724252"/>
              <a:chOff x="0" y="0"/>
              <a:chExt cx="257892" cy="4631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57892" cy="46317"/>
              </a:xfrm>
              <a:custGeom>
                <a:avLst/>
                <a:gdLst/>
                <a:ahLst/>
                <a:cxnLst/>
                <a:rect r="r" b="b" t="t" l="l"/>
                <a:pathLst>
                  <a:path h="46317" w="257892">
                    <a:moveTo>
                      <a:pt x="0" y="0"/>
                    </a:moveTo>
                    <a:lnTo>
                      <a:pt x="257892" y="0"/>
                    </a:lnTo>
                    <a:lnTo>
                      <a:pt x="257892" y="46317"/>
                    </a:lnTo>
                    <a:lnTo>
                      <a:pt x="0" y="4631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F9943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57892" cy="84417"/>
              </a:xfrm>
              <a:prstGeom prst="rect">
                <a:avLst/>
              </a:prstGeom>
            </p:spPr>
            <p:txBody>
              <a:bodyPr anchor="ctr" rtlCol="false" tIns="61065" lIns="61065" bIns="61065" rIns="61065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89760" y="251468"/>
              <a:ext cx="8821071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545454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2024 Developer Survey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845623" y="6228455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31217" y="9632865"/>
            <a:ext cx="618092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Ésta presentación no está afiliada a Stack Overflow ni sus colaboradores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29144" y="9842415"/>
            <a:ext cx="9883002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Toda la información fue extraída de Stack Overflow. </a:t>
            </a:r>
            <a:r>
              <a:rPr lang="en-US" sz="1500" i="true">
                <a:solidFill>
                  <a:srgbClr val="545454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2024 Developer Survey</a:t>
            </a:r>
            <a:r>
              <a:rPr lang="en-US" sz="1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. En https://survey.stackoverflow.co/2024/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>
                    <a:alpha val="0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98750"/>
            <a:ext cx="5714991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La encuesta anual realizada el 2024 fue respondida por 65,437 desarrolladores de alrededor del mundo,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44309" y="5086350"/>
            <a:ext cx="571499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ésta fue sobre codificación, tecnologías y herramientas que usan, Inteligencia Artificial y experiencia en el trabajo del desarrollador.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63453" y="3582988"/>
            <a:ext cx="3961094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proviniendo de 185 países, y siendo en su mayoría desarrolladores profesionales,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Metodología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04514" y="4412689"/>
            <a:ext cx="7454786" cy="4845611"/>
          </a:xfrm>
          <a:custGeom>
            <a:avLst/>
            <a:gdLst/>
            <a:ahLst/>
            <a:cxnLst/>
            <a:rect r="r" b="b" t="t" l="l"/>
            <a:pathLst>
              <a:path h="4845611" w="7454786">
                <a:moveTo>
                  <a:pt x="0" y="0"/>
                </a:moveTo>
                <a:lnTo>
                  <a:pt x="7454786" y="0"/>
                </a:lnTo>
                <a:lnTo>
                  <a:pt x="7454786" y="4845611"/>
                </a:lnTo>
                <a:lnTo>
                  <a:pt x="0" y="48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79463">
            <a:off x="13310133" y="5114996"/>
            <a:ext cx="4141352" cy="2184258"/>
          </a:xfrm>
          <a:custGeom>
            <a:avLst/>
            <a:gdLst/>
            <a:ahLst/>
            <a:cxnLst/>
            <a:rect r="r" b="b" t="t" l="l"/>
            <a:pathLst>
              <a:path h="2184258" w="4141352">
                <a:moveTo>
                  <a:pt x="0" y="0"/>
                </a:moveTo>
                <a:lnTo>
                  <a:pt x="4141353" y="0"/>
                </a:lnTo>
                <a:lnTo>
                  <a:pt x="4141353" y="2184258"/>
                </a:lnTo>
                <a:lnTo>
                  <a:pt x="0" y="2184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74805">
            <a:off x="13325052" y="6435310"/>
            <a:ext cx="2708141" cy="1916010"/>
          </a:xfrm>
          <a:custGeom>
            <a:avLst/>
            <a:gdLst/>
            <a:ahLst/>
            <a:cxnLst/>
            <a:rect r="r" b="b" t="t" l="l"/>
            <a:pathLst>
              <a:path h="1916010" w="2708141">
                <a:moveTo>
                  <a:pt x="0" y="0"/>
                </a:moveTo>
                <a:lnTo>
                  <a:pt x="2708141" y="0"/>
                </a:lnTo>
                <a:lnTo>
                  <a:pt x="2708141" y="1916009"/>
                </a:lnTo>
                <a:lnTo>
                  <a:pt x="0" y="19160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185088">
            <a:off x="14955659" y="6759194"/>
            <a:ext cx="1969311" cy="1310487"/>
          </a:xfrm>
          <a:custGeom>
            <a:avLst/>
            <a:gdLst/>
            <a:ahLst/>
            <a:cxnLst/>
            <a:rect r="r" b="b" t="t" l="l"/>
            <a:pathLst>
              <a:path h="1310487" w="1969311">
                <a:moveTo>
                  <a:pt x="0" y="0"/>
                </a:moveTo>
                <a:lnTo>
                  <a:pt x="1969311" y="0"/>
                </a:lnTo>
                <a:lnTo>
                  <a:pt x="1969311" y="1310487"/>
                </a:lnTo>
                <a:lnTo>
                  <a:pt x="0" y="1310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07132"/>
            <a:ext cx="3774609" cy="616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La mayoría de los desarrolladores provienen de Estados Unidos, Alemania e India. Éstos tres países forman más de un tercio de los encuestados (34.5%).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70555" y="3708400"/>
            <a:ext cx="4433959" cy="493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Y desde luego, sólo cuenta con 397 mexicanos, menos del 1% de todos los encuestados, siendo el segundo en Latinoamérica y el 29° en todo el mundo.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70555" y="2407132"/>
            <a:ext cx="1103081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El país de America Latina con más encuestados es Brasil y cuenta con 1,363 encuestados, un 2.3%.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Distribución global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086350" y="3026710"/>
            <a:ext cx="8115300" cy="4666298"/>
          </a:xfrm>
          <a:custGeom>
            <a:avLst/>
            <a:gdLst/>
            <a:ahLst/>
            <a:cxnLst/>
            <a:rect r="r" b="b" t="t" l="l"/>
            <a:pathLst>
              <a:path h="4666298" w="8115300">
                <a:moveTo>
                  <a:pt x="0" y="0"/>
                </a:moveTo>
                <a:lnTo>
                  <a:pt x="8115300" y="0"/>
                </a:lnTo>
                <a:lnTo>
                  <a:pt x="8115300" y="4666298"/>
                </a:lnTo>
                <a:lnTo>
                  <a:pt x="0" y="4666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10766">
            <a:off x="10675563" y="1717227"/>
            <a:ext cx="1438648" cy="1742855"/>
          </a:xfrm>
          <a:custGeom>
            <a:avLst/>
            <a:gdLst/>
            <a:ahLst/>
            <a:cxnLst/>
            <a:rect r="r" b="b" t="t" l="l"/>
            <a:pathLst>
              <a:path h="1742855" w="1438648">
                <a:moveTo>
                  <a:pt x="0" y="0"/>
                </a:moveTo>
                <a:lnTo>
                  <a:pt x="1438648" y="0"/>
                </a:lnTo>
                <a:lnTo>
                  <a:pt x="1438648" y="1742856"/>
                </a:lnTo>
                <a:lnTo>
                  <a:pt x="0" y="1742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11666" y="5893644"/>
            <a:ext cx="1347887" cy="3598728"/>
          </a:xfrm>
          <a:custGeom>
            <a:avLst/>
            <a:gdLst/>
            <a:ahLst/>
            <a:cxnLst/>
            <a:rect r="r" b="b" t="t" l="l"/>
            <a:pathLst>
              <a:path h="3598728" w="1347887">
                <a:moveTo>
                  <a:pt x="0" y="0"/>
                </a:moveTo>
                <a:lnTo>
                  <a:pt x="1347887" y="0"/>
                </a:lnTo>
                <a:lnTo>
                  <a:pt x="1347887" y="3598728"/>
                </a:lnTo>
                <a:lnTo>
                  <a:pt x="0" y="3598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59194">
            <a:off x="1677326" y="6664308"/>
            <a:ext cx="1967623" cy="2057400"/>
          </a:xfrm>
          <a:custGeom>
            <a:avLst/>
            <a:gdLst/>
            <a:ahLst/>
            <a:cxnLst/>
            <a:rect r="r" b="b" t="t" l="l"/>
            <a:pathLst>
              <a:path h="2057400" w="1967623">
                <a:moveTo>
                  <a:pt x="0" y="0"/>
                </a:moveTo>
                <a:lnTo>
                  <a:pt x="1967623" y="0"/>
                </a:lnTo>
                <a:lnTo>
                  <a:pt x="196762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960035"/>
            <a:ext cx="3841955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 todos los que respondieron, existe una fuerte representación de los adultos jóvenes.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Edades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0725" y="2255214"/>
            <a:ext cx="3559868" cy="616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Ésto se repite en casi todos los desarrolladores excepto en los que están aprendiendo, donde la mayoría es joven, incluso jóvenes en su pubertad.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41861" y="5232954"/>
            <a:ext cx="2831546" cy="2831546"/>
          </a:xfrm>
          <a:custGeom>
            <a:avLst/>
            <a:gdLst/>
            <a:ahLst/>
            <a:cxnLst/>
            <a:rect r="r" b="b" t="t" l="l"/>
            <a:pathLst>
              <a:path h="2831546" w="2831546">
                <a:moveTo>
                  <a:pt x="0" y="0"/>
                </a:moveTo>
                <a:lnTo>
                  <a:pt x="2831547" y="0"/>
                </a:lnTo>
                <a:lnTo>
                  <a:pt x="2831547" y="2831546"/>
                </a:lnTo>
                <a:lnTo>
                  <a:pt x="0" y="283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896023"/>
            <a:ext cx="9325700" cy="5362277"/>
          </a:xfrm>
          <a:custGeom>
            <a:avLst/>
            <a:gdLst/>
            <a:ahLst/>
            <a:cxnLst/>
            <a:rect r="r" b="b" t="t" l="l"/>
            <a:pathLst>
              <a:path h="5362277" w="9325700">
                <a:moveTo>
                  <a:pt x="0" y="0"/>
                </a:moveTo>
                <a:lnTo>
                  <a:pt x="9325700" y="0"/>
                </a:lnTo>
                <a:lnTo>
                  <a:pt x="9325700" y="5362277"/>
                </a:lnTo>
                <a:lnTo>
                  <a:pt x="0" y="5362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9648" y="6022366"/>
            <a:ext cx="2448437" cy="2563808"/>
          </a:xfrm>
          <a:custGeom>
            <a:avLst/>
            <a:gdLst/>
            <a:ahLst/>
            <a:cxnLst/>
            <a:rect r="r" b="b" t="t" l="l"/>
            <a:pathLst>
              <a:path h="2563808" w="2448437">
                <a:moveTo>
                  <a:pt x="0" y="0"/>
                </a:moveTo>
                <a:lnTo>
                  <a:pt x="2448436" y="0"/>
                </a:lnTo>
                <a:lnTo>
                  <a:pt x="2448436" y="2563808"/>
                </a:lnTo>
                <a:lnTo>
                  <a:pt x="0" y="2563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390090" y="8255298"/>
            <a:ext cx="4001837" cy="3641672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5968958" y="8586174"/>
            <a:ext cx="2163974" cy="2163974"/>
          </a:xfrm>
          <a:custGeom>
            <a:avLst/>
            <a:gdLst/>
            <a:ahLst/>
            <a:cxnLst/>
            <a:rect r="r" b="b" t="t" l="l"/>
            <a:pathLst>
              <a:path h="2163974" w="2163974">
                <a:moveTo>
                  <a:pt x="0" y="0"/>
                </a:moveTo>
                <a:lnTo>
                  <a:pt x="2163973" y="0"/>
                </a:lnTo>
                <a:lnTo>
                  <a:pt x="2163973" y="2163973"/>
                </a:lnTo>
                <a:lnTo>
                  <a:pt x="0" y="2163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41861" y="9033849"/>
            <a:ext cx="2910512" cy="1637163"/>
          </a:xfrm>
          <a:custGeom>
            <a:avLst/>
            <a:gdLst/>
            <a:ahLst/>
            <a:cxnLst/>
            <a:rect r="r" b="b" t="t" l="l"/>
            <a:pathLst>
              <a:path h="1637163" w="2910512">
                <a:moveTo>
                  <a:pt x="0" y="0"/>
                </a:moveTo>
                <a:lnTo>
                  <a:pt x="2910513" y="0"/>
                </a:lnTo>
                <a:lnTo>
                  <a:pt x="2910513" y="1637163"/>
                </a:lnTo>
                <a:lnTo>
                  <a:pt x="0" y="16371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354400" y="3982385"/>
            <a:ext cx="6904900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Por su parte, la mayoría de ellos prefieren el uso de documentación, seguido de Stack Overflow y los tutoriales escritos.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54400" y="6804025"/>
            <a:ext cx="6904900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Para la documentación técnica, la mayoría utiliza los documentos API y/o SDK, los README o guías de repositorio y los buscadores.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90090" y="2385360"/>
            <a:ext cx="1486921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La mayoría de los desarrolladores utilizan recursos en línea para su aprendizaje, y es de resaltarse que solo la mitad aprendieron en la escuela.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Recursos para aprender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52151" y="5472674"/>
            <a:ext cx="6583698" cy="3785626"/>
          </a:xfrm>
          <a:custGeom>
            <a:avLst/>
            <a:gdLst/>
            <a:ahLst/>
            <a:cxnLst/>
            <a:rect r="r" b="b" t="t" l="l"/>
            <a:pathLst>
              <a:path h="3785626" w="6583698">
                <a:moveTo>
                  <a:pt x="0" y="0"/>
                </a:moveTo>
                <a:lnTo>
                  <a:pt x="6583698" y="0"/>
                </a:lnTo>
                <a:lnTo>
                  <a:pt x="6583698" y="3785626"/>
                </a:lnTo>
                <a:lnTo>
                  <a:pt x="0" y="3785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067550"/>
            <a:ext cx="4272894" cy="2713288"/>
          </a:xfrm>
          <a:custGeom>
            <a:avLst/>
            <a:gdLst/>
            <a:ahLst/>
            <a:cxnLst/>
            <a:rect r="r" b="b" t="t" l="l"/>
            <a:pathLst>
              <a:path h="2713288" w="4272894">
                <a:moveTo>
                  <a:pt x="0" y="0"/>
                </a:moveTo>
                <a:lnTo>
                  <a:pt x="4272894" y="0"/>
                </a:lnTo>
                <a:lnTo>
                  <a:pt x="4272894" y="2713288"/>
                </a:lnTo>
                <a:lnTo>
                  <a:pt x="0" y="2713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81165" y="5925872"/>
            <a:ext cx="3778135" cy="4114800"/>
          </a:xfrm>
          <a:custGeom>
            <a:avLst/>
            <a:gdLst/>
            <a:ahLst/>
            <a:cxnLst/>
            <a:rect r="r" b="b" t="t" l="l"/>
            <a:pathLst>
              <a:path h="4114800" w="3778135">
                <a:moveTo>
                  <a:pt x="0" y="0"/>
                </a:moveTo>
                <a:lnTo>
                  <a:pt x="3778135" y="0"/>
                </a:lnTo>
                <a:lnTo>
                  <a:pt x="37781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89225"/>
            <a:ext cx="4905509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La mayoría de los encuestados tienen un grado equivalente a Bachelor’s Degree, o en nuestro caso, una Licenciatura.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86569" y="2728114"/>
            <a:ext cx="5714991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Y no es de sorprenderse que la mayoría de los profesionales sean el mismo grupo.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3921" y="2689225"/>
            <a:ext cx="4905379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Además, la mayoría de los que comienzan a codificar se encuentran en nivel de estudios de Secundaria.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Nivel de educación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62849"/>
            <a:ext cx="6632571" cy="4808614"/>
          </a:xfrm>
          <a:custGeom>
            <a:avLst/>
            <a:gdLst/>
            <a:ahLst/>
            <a:cxnLst/>
            <a:rect r="r" b="b" t="t" l="l"/>
            <a:pathLst>
              <a:path h="4808614" w="6632571">
                <a:moveTo>
                  <a:pt x="0" y="0"/>
                </a:moveTo>
                <a:lnTo>
                  <a:pt x="6632571" y="0"/>
                </a:lnTo>
                <a:lnTo>
                  <a:pt x="6632571" y="4808614"/>
                </a:lnTo>
                <a:lnTo>
                  <a:pt x="0" y="4808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806952" y="4459152"/>
            <a:ext cx="1925564" cy="3553239"/>
            <a:chOff x="0" y="0"/>
            <a:chExt cx="2567418" cy="4737652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226888" y="0"/>
              <a:ext cx="2340530" cy="2798460"/>
            </a:xfrm>
            <a:custGeom>
              <a:avLst/>
              <a:gdLst/>
              <a:ahLst/>
              <a:cxnLst/>
              <a:rect r="r" b="b" t="t" l="l"/>
              <a:pathLst>
                <a:path h="2798460" w="2340530">
                  <a:moveTo>
                    <a:pt x="2340530" y="0"/>
                  </a:moveTo>
                  <a:lnTo>
                    <a:pt x="0" y="0"/>
                  </a:lnTo>
                  <a:lnTo>
                    <a:pt x="0" y="2798460"/>
                  </a:lnTo>
                  <a:lnTo>
                    <a:pt x="2340530" y="2798460"/>
                  </a:lnTo>
                  <a:lnTo>
                    <a:pt x="234053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2615144"/>
              <a:ext cx="2239061" cy="2122507"/>
            </a:xfrm>
            <a:custGeom>
              <a:avLst/>
              <a:gdLst/>
              <a:ahLst/>
              <a:cxnLst/>
              <a:rect r="r" b="b" t="t" l="l"/>
              <a:pathLst>
                <a:path h="2122507" w="2239061">
                  <a:moveTo>
                    <a:pt x="0" y="0"/>
                  </a:moveTo>
                  <a:lnTo>
                    <a:pt x="2239061" y="0"/>
                  </a:lnTo>
                  <a:lnTo>
                    <a:pt x="2239061" y="2122508"/>
                  </a:lnTo>
                  <a:lnTo>
                    <a:pt x="0" y="2122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605666" y="5137097"/>
            <a:ext cx="2666851" cy="1954075"/>
          </a:xfrm>
          <a:custGeom>
            <a:avLst/>
            <a:gdLst/>
            <a:ahLst/>
            <a:cxnLst/>
            <a:rect r="r" b="b" t="t" l="l"/>
            <a:pathLst>
              <a:path h="1954075" w="2666851">
                <a:moveTo>
                  <a:pt x="0" y="0"/>
                </a:moveTo>
                <a:lnTo>
                  <a:pt x="2666851" y="0"/>
                </a:lnTo>
                <a:lnTo>
                  <a:pt x="2666851" y="1954074"/>
                </a:lnTo>
                <a:lnTo>
                  <a:pt x="0" y="19540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1945" y="2433251"/>
            <a:ext cx="2013929" cy="1006964"/>
          </a:xfrm>
          <a:custGeom>
            <a:avLst/>
            <a:gdLst/>
            <a:ahLst/>
            <a:cxnLst/>
            <a:rect r="r" b="b" t="t" l="l"/>
            <a:pathLst>
              <a:path h="1006964" w="2013929">
                <a:moveTo>
                  <a:pt x="0" y="0"/>
                </a:moveTo>
                <a:lnTo>
                  <a:pt x="2013928" y="0"/>
                </a:lnTo>
                <a:lnTo>
                  <a:pt x="2013928" y="1006964"/>
                </a:lnTo>
                <a:lnTo>
                  <a:pt x="0" y="10069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99169" y="4544097"/>
            <a:ext cx="3460131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que además, de manera profesional, lo llevan haciendo entre 1 y 4 años.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042275"/>
            <a:ext cx="162306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Y los que llevan más tiempo en ésto último son Ejecutivos, Gerentes, Defensores del Desarrollador, Gerentes de Producto y Administradores de Bases de Datos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44655" y="3105744"/>
            <a:ext cx="891464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 otro lado, la mayoría ha programado entre 5 y 9 años al momento de la encuesta,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Experiencia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24100" y="4544097"/>
            <a:ext cx="3031270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 su mayoría, son de tipo Full-stack, Back-end y estudiantes,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75873" y="2470699"/>
            <a:ext cx="134834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El promedio superior en años de experiencia lo tiene el Reino Unido.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8715" y="5091353"/>
            <a:ext cx="2481802" cy="2861616"/>
          </a:xfrm>
          <a:custGeom>
            <a:avLst/>
            <a:gdLst/>
            <a:ahLst/>
            <a:cxnLst/>
            <a:rect r="r" b="b" t="t" l="l"/>
            <a:pathLst>
              <a:path h="2861616" w="2481802">
                <a:moveTo>
                  <a:pt x="0" y="0"/>
                </a:moveTo>
                <a:lnTo>
                  <a:pt x="2481802" y="0"/>
                </a:lnTo>
                <a:lnTo>
                  <a:pt x="2481802" y="2861617"/>
                </a:lnTo>
                <a:lnTo>
                  <a:pt x="0" y="286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36776" y="5662899"/>
            <a:ext cx="2040809" cy="2029677"/>
          </a:xfrm>
          <a:custGeom>
            <a:avLst/>
            <a:gdLst/>
            <a:ahLst/>
            <a:cxnLst/>
            <a:rect r="r" b="b" t="t" l="l"/>
            <a:pathLst>
              <a:path h="2029677" w="2040809">
                <a:moveTo>
                  <a:pt x="0" y="0"/>
                </a:moveTo>
                <a:lnTo>
                  <a:pt x="2040808" y="0"/>
                </a:lnTo>
                <a:lnTo>
                  <a:pt x="2040808" y="2029678"/>
                </a:lnTo>
                <a:lnTo>
                  <a:pt x="0" y="202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59933" y="3205573"/>
            <a:ext cx="3668700" cy="3771561"/>
          </a:xfrm>
          <a:custGeom>
            <a:avLst/>
            <a:gdLst/>
            <a:ahLst/>
            <a:cxnLst/>
            <a:rect r="r" b="b" t="t" l="l"/>
            <a:pathLst>
              <a:path h="3771561" w="3668700">
                <a:moveTo>
                  <a:pt x="0" y="0"/>
                </a:moveTo>
                <a:lnTo>
                  <a:pt x="3668701" y="0"/>
                </a:lnTo>
                <a:lnTo>
                  <a:pt x="3668701" y="3771561"/>
                </a:lnTo>
                <a:lnTo>
                  <a:pt x="0" y="3771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9877606" y="3460534"/>
            <a:ext cx="7381694" cy="4232042"/>
            <a:chOff x="0" y="0"/>
            <a:chExt cx="9842258" cy="564272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3861372" y="2392581"/>
              <a:ext cx="5980887" cy="3250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5454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y, sin olvidarla, la clásica consola (bash/shell) se encuentra a la vista en el puesto 6.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4011493" cy="3250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5454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C, lenguaje revolucionario, se encuentra en el puesto 8,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568453" y="3460534"/>
            <a:ext cx="1613842" cy="1613842"/>
          </a:xfrm>
          <a:custGeom>
            <a:avLst/>
            <a:gdLst/>
            <a:ahLst/>
            <a:cxnLst/>
            <a:rect r="r" b="b" t="t" l="l"/>
            <a:pathLst>
              <a:path h="1613842" w="1613842">
                <a:moveTo>
                  <a:pt x="0" y="0"/>
                </a:moveTo>
                <a:lnTo>
                  <a:pt x="1613842" y="0"/>
                </a:lnTo>
                <a:lnTo>
                  <a:pt x="1613842" y="1613843"/>
                </a:lnTo>
                <a:lnTo>
                  <a:pt x="0" y="16138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32539" y="6305334"/>
            <a:ext cx="3089178" cy="1343599"/>
          </a:xfrm>
          <a:custGeom>
            <a:avLst/>
            <a:gdLst/>
            <a:ahLst/>
            <a:cxnLst/>
            <a:rect r="r" b="b" t="t" l="l"/>
            <a:pathLst>
              <a:path h="1343599" w="3089178">
                <a:moveTo>
                  <a:pt x="0" y="0"/>
                </a:moveTo>
                <a:lnTo>
                  <a:pt x="3089178" y="0"/>
                </a:lnTo>
                <a:lnTo>
                  <a:pt x="3089178" y="1343600"/>
                </a:lnTo>
                <a:lnTo>
                  <a:pt x="0" y="1343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0853" t="-40716" r="-20088" b="-4113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8165" y="7952970"/>
            <a:ext cx="2471069" cy="1666609"/>
          </a:xfrm>
          <a:custGeom>
            <a:avLst/>
            <a:gdLst/>
            <a:ahLst/>
            <a:cxnLst/>
            <a:rect r="r" b="b" t="t" l="l"/>
            <a:pathLst>
              <a:path h="1666609" w="2471069">
                <a:moveTo>
                  <a:pt x="0" y="0"/>
                </a:moveTo>
                <a:lnTo>
                  <a:pt x="2471069" y="0"/>
                </a:lnTo>
                <a:lnTo>
                  <a:pt x="2471069" y="1666609"/>
                </a:lnTo>
                <a:lnTo>
                  <a:pt x="0" y="16666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178" t="-33384" r="-23178" b="-3600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8042275"/>
            <a:ext cx="162306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Y como nota, los profesionales ponen en alto SQL, mientras que los que están aprendiendo hacen resaltar a 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461174"/>
            <a:ext cx="162306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El lenguaje de programación más usado es JavaScript, luego HTML/CSS y Python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56001" y="1229207"/>
            <a:ext cx="88032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Lenguaje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1028700"/>
            <a:ext cx="7200444" cy="1293189"/>
            <a:chOff x="0" y="0"/>
            <a:chExt cx="257892" cy="46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7892" cy="46317"/>
            </a:xfrm>
            <a:custGeom>
              <a:avLst/>
              <a:gdLst/>
              <a:ahLst/>
              <a:cxnLst/>
              <a:rect r="r" b="b" t="t" l="l"/>
              <a:pathLst>
                <a:path h="46317" w="257892">
                  <a:moveTo>
                    <a:pt x="0" y="0"/>
                  </a:moveTo>
                  <a:lnTo>
                    <a:pt x="257892" y="0"/>
                  </a:lnTo>
                  <a:lnTo>
                    <a:pt x="257892" y="46317"/>
                  </a:lnTo>
                  <a:lnTo>
                    <a:pt x="0" y="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9943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7892" cy="84417"/>
            </a:xfrm>
            <a:prstGeom prst="rect">
              <a:avLst/>
            </a:prstGeom>
          </p:spPr>
          <p:txBody>
            <a:bodyPr anchor="ctr" rtlCol="false" tIns="61065" lIns="61065" bIns="61065" rIns="6106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92445" y="1210157"/>
            <a:ext cx="66158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45454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 Developer Survey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DAGeWhVDL_E</dc:identifier>
  <dcterms:modified xsi:type="dcterms:W3CDTF">2011-08-01T06:04:30Z</dcterms:modified>
  <cp:revision>1</cp:revision>
  <dc:title>Stack Overflow Survey</dc:title>
</cp:coreProperties>
</file>