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9" r:id="rId73"/>
    <p:sldId id="328" r:id="rId74"/>
    <p:sldId id="327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0BBF-22CC-4A04-8EC3-FDD828E8C7EF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5E4A0-0817-43A9-91B4-411B5E0E3B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121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5E4A0-0817-43A9-91B4-411B5E0E3B52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150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34B5-11ED-4852-8400-ED3743AC239B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99D4-1A01-40AC-82B1-F78B07575BE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.su/docs/5.0/validation" TargetMode="External"/><Relationship Id="rId2" Type="http://schemas.openxmlformats.org/officeDocument/2006/relationships/hyperlink" Target="http://ru2.php.net/checkdnsr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 descr="Laravel-5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357158" y="612774"/>
            <a:ext cx="8572560" cy="5888060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>
                <a:solidFill>
                  <a:srgbClr val="FF0000"/>
                </a:solidFill>
              </a:rPr>
              <a:t>Параметры </a:t>
            </a:r>
            <a:r>
              <a:rPr lang="ru-RU" cap="all" dirty="0" err="1" smtClean="0">
                <a:solidFill>
                  <a:srgbClr val="FF0000"/>
                </a:solidFill>
              </a:rPr>
              <a:t>роутов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В </a:t>
            </a:r>
            <a:r>
              <a:rPr lang="ru-RU" sz="1800" b="1" dirty="0" err="1" smtClean="0">
                <a:solidFill>
                  <a:srgbClr val="FF0000"/>
                </a:solidFill>
              </a:rPr>
              <a:t>роут</a:t>
            </a:r>
            <a:r>
              <a:rPr lang="ru-RU" sz="1800" b="1" dirty="0" smtClean="0">
                <a:solidFill>
                  <a:srgbClr val="FF0000"/>
                </a:solidFill>
              </a:rPr>
              <a:t> можно передавать параметры, которые доступны в виде аргументов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Route::get('user/{id}', function($id)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return 'User '.$id;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Необязательные параметры </a:t>
            </a:r>
            <a:r>
              <a:rPr lang="ru-RU" sz="1800" b="1" dirty="0" err="1" smtClean="0">
                <a:solidFill>
                  <a:srgbClr val="FF0000"/>
                </a:solidFill>
              </a:rPr>
              <a:t>роута</a:t>
            </a:r>
            <a:r>
              <a:rPr lang="ru-RU" sz="1800" b="1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Route::get('user/{name?}', function($name = null)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return $name;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Необязательные параметры со значением по умолчанию: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Route::get('user/{name?}', function($name = 'John')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return $name;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err="1" smtClean="0">
                <a:solidFill>
                  <a:srgbClr val="FF0000"/>
                </a:solidFill>
              </a:rPr>
              <a:t>Роуты</a:t>
            </a:r>
            <a:r>
              <a:rPr lang="ru-RU" sz="1800" b="1" dirty="0" smtClean="0">
                <a:solidFill>
                  <a:srgbClr val="FF0000"/>
                </a:solidFill>
              </a:rPr>
              <a:t> с соответствием пути регулярному выражению: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Route::get('user/{name}', function($name) {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 -&gt;where('name', '[A-</a:t>
            </a:r>
            <a:r>
              <a:rPr lang="en-US" sz="1800" dirty="0" err="1" smtClean="0">
                <a:solidFill>
                  <a:schemeClr val="accent1"/>
                </a:solidFill>
              </a:rPr>
              <a:t>Za</a:t>
            </a:r>
            <a:r>
              <a:rPr lang="en-US" sz="1800" dirty="0" smtClean="0">
                <a:solidFill>
                  <a:schemeClr val="accent1"/>
                </a:solidFill>
              </a:rPr>
              <a:t>-z]+');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Route::get('user/{id}', function($id)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i="1" dirty="0" smtClean="0">
                <a:solidFill>
                  <a:schemeClr val="accent1"/>
                </a:solidFill>
              </a:rPr>
              <a:t>	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 -&gt;where('id', '[0-9]+');</a:t>
            </a:r>
            <a:endParaRPr lang="ru-RU" sz="18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Именованные </a:t>
            </a:r>
            <a:r>
              <a:rPr lang="ru-RU" dirty="0" err="1" smtClean="0">
                <a:solidFill>
                  <a:srgbClr val="FF0000"/>
                </a:solidFill>
              </a:rPr>
              <a:t>роуты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Route::get('user/profile', ['as' =&gt; 'profile', function() {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}]);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cap="all" dirty="0" smtClean="0">
                <a:solidFill>
                  <a:srgbClr val="FF0000"/>
                </a:solidFill>
              </a:rPr>
              <a:t>ГРУППЫ РОУТОВ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Route::group(['middleware' =&gt; 'auth'], function()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Route::get('/', function()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i="1" dirty="0" smtClean="0">
                <a:solidFill>
                  <a:schemeClr val="accent1"/>
                </a:solidFill>
              </a:rPr>
              <a:t>		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ru-RU" sz="1800" i="1" dirty="0" smtClean="0">
                <a:solidFill>
                  <a:schemeClr val="accent1"/>
                </a:solidFill>
              </a:rPr>
              <a:t>К этому маршруту будет привязан фильтр </a:t>
            </a:r>
            <a:r>
              <a:rPr lang="en-US" sz="1800" i="1" dirty="0" smtClean="0">
                <a:solidFill>
                  <a:schemeClr val="accent1"/>
                </a:solidFill>
              </a:rPr>
              <a:t>auth.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Route::get('user/profile', function()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i="1" dirty="0" smtClean="0">
                <a:solidFill>
                  <a:schemeClr val="accent1"/>
                </a:solidFill>
              </a:rPr>
              <a:t>		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ru-RU" sz="1800" i="1" dirty="0" smtClean="0">
                <a:solidFill>
                  <a:schemeClr val="accent1"/>
                </a:solidFill>
              </a:rPr>
              <a:t>К этому маршруту также будет привязан фильтр </a:t>
            </a:r>
            <a:r>
              <a:rPr lang="en-US" sz="1800" i="1" dirty="0" smtClean="0">
                <a:solidFill>
                  <a:schemeClr val="accent1"/>
                </a:solidFill>
              </a:rPr>
              <a:t>auth.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Контроллеры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Простейший контроллер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Связываем котроллер и </a:t>
            </a:r>
            <a:r>
              <a:rPr lang="ru-RU" sz="1800" dirty="0" err="1" smtClean="0">
                <a:solidFill>
                  <a:srgbClr val="FF0000"/>
                </a:solidFill>
              </a:rPr>
              <a:t>роут</a:t>
            </a: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Route::get('user/{id}', '</a:t>
            </a:r>
            <a:r>
              <a:rPr lang="en-US" sz="1800" dirty="0" err="1" smtClean="0">
                <a:solidFill>
                  <a:schemeClr val="tx2"/>
                </a:solidFill>
              </a:rPr>
              <a:t>UserController@showProfile</a:t>
            </a:r>
            <a:r>
              <a:rPr lang="en-US" sz="1800" dirty="0" smtClean="0">
                <a:solidFill>
                  <a:schemeClr val="tx2"/>
                </a:solidFill>
              </a:rPr>
              <a:t>');</a:t>
            </a:r>
            <a:endParaRPr lang="ru-RU" sz="1800" dirty="0">
              <a:solidFill>
                <a:schemeClr val="tx2"/>
              </a:solidFill>
            </a:endParaRPr>
          </a:p>
        </p:txBody>
      </p:sp>
      <p:pic>
        <p:nvPicPr>
          <p:cNvPr id="5" name="Рисунок 4" descr="simple_conotrll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928802"/>
            <a:ext cx="721995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Route::get('/', function() {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	return view('greeting', ['name' =&gt; 'James']);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}); </a:t>
            </a:r>
            <a:endParaRPr lang="ru-RU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>
                <a:solidFill>
                  <a:srgbClr val="FF0000"/>
                </a:solidFill>
              </a:rPr>
              <a:t>Передача параметров в шаблон</a:t>
            </a:r>
          </a:p>
          <a:p>
            <a:pPr>
              <a:buNone/>
            </a:pPr>
            <a:endParaRPr lang="ru-RU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[] – </a:t>
            </a:r>
            <a:r>
              <a:rPr lang="ru-RU" sz="2000" dirty="0" smtClean="0">
                <a:solidFill>
                  <a:schemeClr val="accent1"/>
                </a:solidFill>
              </a:rPr>
              <a:t>массив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with()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1"/>
                </a:solidFill>
              </a:rPr>
              <a:t>Магические методы </a:t>
            </a:r>
            <a:r>
              <a:rPr lang="en-US" sz="2000" dirty="0" err="1" smtClean="0">
                <a:solidFill>
                  <a:schemeClr val="accent1"/>
                </a:solidFill>
              </a:rPr>
              <a:t>withName</a:t>
            </a:r>
            <a:r>
              <a:rPr lang="en-US" sz="2000" dirty="0" smtClean="0">
                <a:solidFill>
                  <a:schemeClr val="accent1"/>
                </a:solidFill>
              </a:rPr>
              <a:t>()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Blade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@extends('</a:t>
            </a:r>
            <a:r>
              <a:rPr lang="en-US" sz="1600" dirty="0" err="1" smtClean="0">
                <a:solidFill>
                  <a:schemeClr val="accent1"/>
                </a:solidFill>
              </a:rPr>
              <a:t>layouts.master</a:t>
            </a:r>
            <a:r>
              <a:rPr lang="en-US" sz="1600" dirty="0" smtClean="0">
                <a:solidFill>
                  <a:schemeClr val="accent1"/>
                </a:solidFill>
              </a:rPr>
              <a:t>') </a:t>
            </a:r>
            <a:r>
              <a:rPr lang="ru-RU" sz="1600" dirty="0" smtClean="0">
                <a:solidFill>
                  <a:schemeClr val="accent1"/>
                </a:solidFill>
              </a:rPr>
              <a:t>– наследование</a:t>
            </a:r>
          </a:p>
          <a:p>
            <a:pPr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@yield('content')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@yield('content',  'Default value')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chemeClr val="accent1"/>
                </a:solidFill>
              </a:rPr>
              <a:t>@</a:t>
            </a:r>
            <a:r>
              <a:rPr lang="ru-RU" sz="1600" dirty="0" err="1" smtClean="0">
                <a:solidFill>
                  <a:schemeClr val="accent1"/>
                </a:solidFill>
              </a:rPr>
              <a:t>section</a:t>
            </a:r>
            <a:r>
              <a:rPr lang="ru-RU" sz="1600" dirty="0" smtClean="0">
                <a:solidFill>
                  <a:schemeClr val="accent1"/>
                </a:solidFill>
              </a:rPr>
              <a:t>('</a:t>
            </a:r>
            <a:r>
              <a:rPr lang="ru-RU" sz="1600" dirty="0" err="1" smtClean="0">
                <a:solidFill>
                  <a:schemeClr val="accent1"/>
                </a:solidFill>
              </a:rPr>
              <a:t>content</a:t>
            </a:r>
            <a:r>
              <a:rPr lang="ru-RU" sz="1600" dirty="0" smtClean="0">
                <a:solidFill>
                  <a:schemeClr val="accent1"/>
                </a:solidFill>
              </a:rPr>
              <a:t>') </a:t>
            </a:r>
          </a:p>
          <a:p>
            <a:pPr>
              <a:buNone/>
            </a:pPr>
            <a:r>
              <a:rPr lang="ru-RU" sz="1600" dirty="0" smtClean="0">
                <a:solidFill>
                  <a:schemeClr val="accent1"/>
                </a:solidFill>
              </a:rPr>
              <a:t>	&lt;</a:t>
            </a:r>
            <a:r>
              <a:rPr lang="ru-RU" sz="1600" dirty="0" err="1" smtClean="0">
                <a:solidFill>
                  <a:schemeClr val="accent1"/>
                </a:solidFill>
              </a:rPr>
              <a:t>p</a:t>
            </a:r>
            <a:r>
              <a:rPr lang="ru-RU" sz="1600" dirty="0" smtClean="0">
                <a:solidFill>
                  <a:schemeClr val="accent1"/>
                </a:solidFill>
              </a:rPr>
              <a:t>&gt;Это - содержимое страницы.&lt;/</a:t>
            </a:r>
            <a:r>
              <a:rPr lang="ru-RU" sz="1600" dirty="0" err="1" smtClean="0">
                <a:solidFill>
                  <a:schemeClr val="accent1"/>
                </a:solidFill>
              </a:rPr>
              <a:t>p</a:t>
            </a:r>
            <a:r>
              <a:rPr lang="ru-RU" sz="1600" dirty="0" smtClean="0">
                <a:solidFill>
                  <a:schemeClr val="accent1"/>
                </a:solidFill>
              </a:rPr>
              <a:t>&gt; </a:t>
            </a:r>
          </a:p>
          <a:p>
            <a:pPr>
              <a:buNone/>
            </a:pPr>
            <a:r>
              <a:rPr lang="ru-RU" sz="1600" dirty="0" smtClean="0">
                <a:solidFill>
                  <a:schemeClr val="accent1"/>
                </a:solidFill>
              </a:rPr>
              <a:t>@</a:t>
            </a:r>
            <a:r>
              <a:rPr lang="ru-RU" sz="1600" dirty="0" err="1" smtClean="0">
                <a:solidFill>
                  <a:schemeClr val="accent1"/>
                </a:solidFill>
              </a:rPr>
              <a:t>stop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{{ $name }} – </a:t>
            </a:r>
            <a:r>
              <a:rPr lang="ru-RU" sz="1600" dirty="0" smtClean="0">
                <a:solidFill>
                  <a:schemeClr val="accent1"/>
                </a:solidFill>
              </a:rPr>
              <a:t>вывод переменной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{</a:t>
            </a:r>
            <a:r>
              <a:rPr lang="ru-RU" sz="1600" dirty="0" smtClean="0">
                <a:solidFill>
                  <a:schemeClr val="accent1"/>
                </a:solidFill>
              </a:rPr>
              <a:t>!!</a:t>
            </a:r>
            <a:r>
              <a:rPr lang="en-US" sz="1600" dirty="0" smtClean="0">
                <a:solidFill>
                  <a:schemeClr val="accent1"/>
                </a:solidFill>
              </a:rPr>
              <a:t> $name </a:t>
            </a:r>
            <a:r>
              <a:rPr lang="ru-RU" sz="1600" dirty="0" smtClean="0">
                <a:solidFill>
                  <a:schemeClr val="accent1"/>
                </a:solidFill>
              </a:rPr>
              <a:t>!!</a:t>
            </a:r>
            <a:r>
              <a:rPr lang="en-US" sz="1600" dirty="0" smtClean="0">
                <a:solidFill>
                  <a:schemeClr val="accent1"/>
                </a:solidFill>
              </a:rPr>
              <a:t>} – </a:t>
            </a:r>
            <a:r>
              <a:rPr lang="ru-RU" sz="1600" dirty="0" smtClean="0">
                <a:solidFill>
                  <a:schemeClr val="accent1"/>
                </a:solidFill>
              </a:rPr>
              <a:t>сырой вывод переменной</a:t>
            </a:r>
          </a:p>
          <a:p>
            <a:pPr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{{ </a:t>
            </a:r>
            <a:r>
              <a:rPr lang="en-US" sz="1600" dirty="0" err="1" smtClean="0">
                <a:solidFill>
                  <a:schemeClr val="accent1"/>
                </a:solidFill>
              </a:rPr>
              <a:t>isset</a:t>
            </a:r>
            <a:r>
              <a:rPr lang="en-US" sz="1600" dirty="0" smtClean="0">
                <a:solidFill>
                  <a:schemeClr val="accent1"/>
                </a:solidFill>
              </a:rPr>
              <a:t>($name) ? $name : 'Default' }}</a:t>
            </a:r>
            <a:r>
              <a:rPr lang="ru-RU" sz="1600" dirty="0" smtClean="0">
                <a:solidFill>
                  <a:schemeClr val="accent1"/>
                </a:solidFill>
              </a:rPr>
              <a:t> было 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{{ $name or 'Default' }</a:t>
            </a:r>
            <a:r>
              <a:rPr lang="ru-RU" sz="1600" dirty="0" smtClean="0">
                <a:solidFill>
                  <a:schemeClr val="accent1"/>
                </a:solidFill>
              </a:rPr>
              <a:t> стало но можно и старый вариант</a:t>
            </a:r>
            <a:endParaRPr lang="en-US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chemeClr val="accent1"/>
                </a:solidFill>
              </a:rPr>
              <a:t>@{{ Этот текст не будет обрабатываться </a:t>
            </a:r>
            <a:r>
              <a:rPr lang="ru-RU" sz="1600" dirty="0" err="1" smtClean="0">
                <a:solidFill>
                  <a:schemeClr val="accent1"/>
                </a:solidFill>
              </a:rPr>
              <a:t>шаблонизатором</a:t>
            </a:r>
            <a:r>
              <a:rPr lang="ru-RU" sz="1600" dirty="0" smtClean="0">
                <a:solidFill>
                  <a:schemeClr val="accent1"/>
                </a:solidFill>
              </a:rPr>
              <a:t> </a:t>
            </a:r>
            <a:r>
              <a:rPr lang="ru-RU" sz="1600" dirty="0" err="1" smtClean="0">
                <a:solidFill>
                  <a:schemeClr val="accent1"/>
                </a:solidFill>
              </a:rPr>
              <a:t>Blade</a:t>
            </a:r>
            <a:r>
              <a:rPr lang="ru-RU" sz="1600" dirty="0" smtClean="0">
                <a:solidFill>
                  <a:schemeClr val="accent1"/>
                </a:solidFill>
              </a:rPr>
              <a:t> }}</a:t>
            </a:r>
            <a:r>
              <a:rPr lang="en-US" sz="1600" dirty="0" smtClean="0">
                <a:solidFill>
                  <a:schemeClr val="accent1"/>
                </a:solidFill>
              </a:rPr>
              <a:t> – </a:t>
            </a:r>
            <a:r>
              <a:rPr lang="ru-RU" sz="1600" dirty="0" smtClean="0">
                <a:solidFill>
                  <a:schemeClr val="accent1"/>
                </a:solidFill>
              </a:rPr>
              <a:t>не обрабатывать текст</a:t>
            </a:r>
          </a:p>
          <a:p>
            <a:pPr>
              <a:buNone/>
            </a:pPr>
            <a:endParaRPr lang="ru-RU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Деректива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@</a:t>
            </a:r>
            <a:r>
              <a:rPr lang="ru-RU" sz="1800" dirty="0" err="1" smtClean="0">
                <a:solidFill>
                  <a:schemeClr val="accent1"/>
                </a:solidFill>
              </a:rPr>
              <a:t>if</a:t>
            </a:r>
            <a:r>
              <a:rPr lang="ru-RU" sz="1800" dirty="0" smtClean="0">
                <a:solidFill>
                  <a:schemeClr val="accent1"/>
                </a:solidFill>
              </a:rPr>
              <a:t> (</a:t>
            </a:r>
            <a:r>
              <a:rPr lang="ru-RU" sz="1800" dirty="0" err="1" smtClean="0">
                <a:solidFill>
                  <a:schemeClr val="accent1"/>
                </a:solidFill>
              </a:rPr>
              <a:t>count</a:t>
            </a:r>
            <a:r>
              <a:rPr lang="ru-RU" sz="1800" dirty="0" smtClean="0">
                <a:solidFill>
                  <a:schemeClr val="accent1"/>
                </a:solidFill>
              </a:rPr>
              <a:t>($</a:t>
            </a:r>
            <a:r>
              <a:rPr lang="ru-RU" sz="1800" dirty="0" err="1" smtClean="0">
                <a:solidFill>
                  <a:schemeClr val="accent1"/>
                </a:solidFill>
              </a:rPr>
              <a:t>records</a:t>
            </a:r>
            <a:r>
              <a:rPr lang="ru-RU" sz="1800" dirty="0" smtClean="0">
                <a:solidFill>
                  <a:schemeClr val="accent1"/>
                </a:solidFill>
              </a:rPr>
              <a:t>) === 1)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Здесь есть одна запись!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@</a:t>
            </a:r>
            <a:r>
              <a:rPr lang="ru-RU" sz="1800" dirty="0" err="1" smtClean="0">
                <a:solidFill>
                  <a:schemeClr val="accent1"/>
                </a:solidFill>
              </a:rPr>
              <a:t>elseif</a:t>
            </a:r>
            <a:r>
              <a:rPr lang="ru-RU" sz="1800" dirty="0" smtClean="0">
                <a:solidFill>
                  <a:schemeClr val="accent1"/>
                </a:solidFill>
              </a:rPr>
              <a:t> (</a:t>
            </a:r>
            <a:r>
              <a:rPr lang="ru-RU" sz="1800" dirty="0" err="1" smtClean="0">
                <a:solidFill>
                  <a:schemeClr val="accent1"/>
                </a:solidFill>
              </a:rPr>
              <a:t>count</a:t>
            </a:r>
            <a:r>
              <a:rPr lang="ru-RU" sz="1800" dirty="0" smtClean="0">
                <a:solidFill>
                  <a:schemeClr val="accent1"/>
                </a:solidFill>
              </a:rPr>
              <a:t>($</a:t>
            </a:r>
            <a:r>
              <a:rPr lang="ru-RU" sz="1800" dirty="0" err="1" smtClean="0">
                <a:solidFill>
                  <a:schemeClr val="accent1"/>
                </a:solidFill>
              </a:rPr>
              <a:t>records</a:t>
            </a:r>
            <a:r>
              <a:rPr lang="ru-RU" sz="1800" dirty="0" smtClean="0">
                <a:solidFill>
                  <a:schemeClr val="accent1"/>
                </a:solidFill>
              </a:rPr>
              <a:t>) &gt; 1)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Здесь есть много записей!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@</a:t>
            </a:r>
            <a:r>
              <a:rPr lang="ru-RU" sz="1800" dirty="0" err="1" smtClean="0">
                <a:solidFill>
                  <a:schemeClr val="accent1"/>
                </a:solidFill>
              </a:rPr>
              <a:t>else</a:t>
            </a:r>
            <a:r>
              <a:rPr lang="ru-RU" sz="1800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Здесь нет записей!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@</a:t>
            </a:r>
            <a:r>
              <a:rPr lang="ru-RU" sz="1800" dirty="0" err="1" smtClean="0">
                <a:solidFill>
                  <a:schemeClr val="accent1"/>
                </a:solidFill>
              </a:rPr>
              <a:t>endif</a:t>
            </a:r>
            <a:r>
              <a:rPr lang="ru-RU" sz="1800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@</a:t>
            </a:r>
            <a:r>
              <a:rPr lang="ru-RU" sz="1800" dirty="0" err="1" smtClean="0">
                <a:solidFill>
                  <a:schemeClr val="accent1"/>
                </a:solidFill>
              </a:rPr>
              <a:t>unless</a:t>
            </a:r>
            <a:r>
              <a:rPr lang="ru-RU" sz="1800" dirty="0" smtClean="0">
                <a:solidFill>
                  <a:schemeClr val="accent1"/>
                </a:solidFill>
              </a:rPr>
              <a:t> (</a:t>
            </a:r>
            <a:r>
              <a:rPr lang="ru-RU" sz="1800" dirty="0" err="1" smtClean="0">
                <a:solidFill>
                  <a:schemeClr val="accent1"/>
                </a:solidFill>
              </a:rPr>
              <a:t>Auth::check</a:t>
            </a:r>
            <a:r>
              <a:rPr lang="ru-RU" sz="1800" dirty="0" smtClean="0">
                <a:solidFill>
                  <a:schemeClr val="accent1"/>
                </a:solidFill>
              </a:rPr>
              <a:t>())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Вы не вошли в систему.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@</a:t>
            </a:r>
            <a:r>
              <a:rPr lang="ru-RU" sz="1800" dirty="0" err="1" smtClean="0">
                <a:solidFill>
                  <a:schemeClr val="accent1"/>
                </a:solidFill>
              </a:rPr>
              <a:t>endunless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циклы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@for ($</a:t>
            </a:r>
            <a:r>
              <a:rPr lang="en-US" sz="1800" dirty="0" err="1" smtClean="0">
                <a:solidFill>
                  <a:schemeClr val="accent1"/>
                </a:solidFill>
              </a:rPr>
              <a:t>i</a:t>
            </a:r>
            <a:r>
              <a:rPr lang="en-US" sz="1800" dirty="0" smtClean="0">
                <a:solidFill>
                  <a:schemeClr val="accent1"/>
                </a:solidFill>
              </a:rPr>
              <a:t> = 0; $</a:t>
            </a:r>
            <a:r>
              <a:rPr lang="en-US" sz="1800" dirty="0" err="1" smtClean="0">
                <a:solidFill>
                  <a:schemeClr val="accent1"/>
                </a:solidFill>
              </a:rPr>
              <a:t>i</a:t>
            </a:r>
            <a:r>
              <a:rPr lang="en-US" sz="1800" dirty="0" smtClean="0">
                <a:solidFill>
                  <a:schemeClr val="accent1"/>
                </a:solidFill>
              </a:rPr>
              <a:t> &lt; 10; $</a:t>
            </a:r>
            <a:r>
              <a:rPr lang="en-US" sz="1800" dirty="0" err="1" smtClean="0">
                <a:solidFill>
                  <a:schemeClr val="accent1"/>
                </a:solidFill>
              </a:rPr>
              <a:t>i</a:t>
            </a:r>
            <a:r>
              <a:rPr lang="en-US" sz="1800" dirty="0" smtClean="0">
                <a:solidFill>
                  <a:schemeClr val="accent1"/>
                </a:solidFill>
              </a:rPr>
              <a:t>++)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Текущее значение: {{ $</a:t>
            </a:r>
            <a:r>
              <a:rPr lang="en-US" sz="1800" dirty="0" err="1" smtClean="0">
                <a:solidFill>
                  <a:schemeClr val="accent1"/>
                </a:solidFill>
              </a:rPr>
              <a:t>i</a:t>
            </a:r>
            <a:r>
              <a:rPr lang="en-US" sz="1800" dirty="0" smtClean="0">
                <a:solidFill>
                  <a:schemeClr val="accent1"/>
                </a:solidFill>
              </a:rPr>
              <a:t> }}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</a:t>
            </a:r>
            <a:r>
              <a:rPr lang="en-US" sz="1800" dirty="0" err="1" smtClean="0">
                <a:solidFill>
                  <a:schemeClr val="accent1"/>
                </a:solidFill>
              </a:rPr>
              <a:t>endfor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</a:t>
            </a:r>
            <a:r>
              <a:rPr lang="en-US" sz="1800" dirty="0" err="1" smtClean="0">
                <a:solidFill>
                  <a:schemeClr val="accent1"/>
                </a:solidFill>
              </a:rPr>
              <a:t>foreach</a:t>
            </a:r>
            <a:r>
              <a:rPr lang="en-US" sz="1800" dirty="0" smtClean="0">
                <a:solidFill>
                  <a:schemeClr val="accent1"/>
                </a:solidFill>
              </a:rPr>
              <a:t> ($users as $user)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&lt;p&gt;</a:t>
            </a:r>
            <a:r>
              <a:rPr lang="ru-RU" sz="1800" dirty="0" smtClean="0">
                <a:solidFill>
                  <a:schemeClr val="accent1"/>
                </a:solidFill>
              </a:rPr>
              <a:t>Это пользователь{{ $</a:t>
            </a:r>
            <a:r>
              <a:rPr lang="en-US" sz="1800" dirty="0" smtClean="0">
                <a:solidFill>
                  <a:schemeClr val="accent1"/>
                </a:solidFill>
              </a:rPr>
              <a:t>user-&gt;id }}&lt;/p&gt;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</a:t>
            </a:r>
            <a:r>
              <a:rPr lang="en-US" sz="1800" dirty="0" err="1" smtClean="0">
                <a:solidFill>
                  <a:schemeClr val="accent1"/>
                </a:solidFill>
              </a:rPr>
              <a:t>endforeach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</a:t>
            </a:r>
            <a:r>
              <a:rPr lang="en-US" sz="1800" dirty="0" err="1" smtClean="0">
                <a:solidFill>
                  <a:schemeClr val="accent1"/>
                </a:solidFill>
              </a:rPr>
              <a:t>forelse</a:t>
            </a:r>
            <a:r>
              <a:rPr lang="en-US" sz="1800" dirty="0" smtClean="0">
                <a:solidFill>
                  <a:schemeClr val="accent1"/>
                </a:solidFill>
              </a:rPr>
              <a:t>($users as $user)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&lt;</a:t>
            </a:r>
            <a:r>
              <a:rPr lang="en-US" sz="1800" dirty="0" err="1" smtClean="0">
                <a:solidFill>
                  <a:schemeClr val="accent1"/>
                </a:solidFill>
              </a:rPr>
              <a:t>li</a:t>
            </a:r>
            <a:r>
              <a:rPr lang="en-US" sz="1800" dirty="0" smtClean="0">
                <a:solidFill>
                  <a:schemeClr val="accent1"/>
                </a:solidFill>
              </a:rPr>
              <a:t>&gt;{{ $user-&gt;name }}&lt;/</a:t>
            </a:r>
            <a:r>
              <a:rPr lang="en-US" sz="1800" dirty="0" err="1" smtClean="0">
                <a:solidFill>
                  <a:schemeClr val="accent1"/>
                </a:solidFill>
              </a:rPr>
              <a:t>li</a:t>
            </a:r>
            <a:r>
              <a:rPr lang="en-US" sz="1800" dirty="0" smtClean="0">
                <a:solidFill>
                  <a:schemeClr val="accent1"/>
                </a:solidFill>
              </a:rPr>
              <a:t>&gt;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@empty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&lt;p&gt;No users&lt;/p&gt;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</a:t>
            </a:r>
            <a:r>
              <a:rPr lang="en-US" sz="1800" dirty="0" err="1" smtClean="0">
                <a:solidFill>
                  <a:schemeClr val="accent1"/>
                </a:solidFill>
              </a:rPr>
              <a:t>endforelse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@while (true)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&lt;p&gt;</a:t>
            </a:r>
            <a:r>
              <a:rPr lang="ru-RU" sz="1800" dirty="0" smtClean="0">
                <a:solidFill>
                  <a:schemeClr val="accent1"/>
                </a:solidFill>
              </a:rPr>
              <a:t>Это будет длиться вечно.&lt;/</a:t>
            </a:r>
            <a:r>
              <a:rPr lang="en-US" sz="1800" dirty="0" smtClean="0">
                <a:solidFill>
                  <a:schemeClr val="accent1"/>
                </a:solidFill>
              </a:rPr>
              <a:t>p&gt;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</a:t>
            </a:r>
            <a:r>
              <a:rPr lang="en-US" sz="1800" dirty="0" err="1" smtClean="0">
                <a:solidFill>
                  <a:schemeClr val="accent1"/>
                </a:solidFill>
              </a:rPr>
              <a:t>endwhile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Подшаблоны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@include('view.name')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@include('view.name', ['some'=&gt;'data'])</a:t>
            </a:r>
          </a:p>
          <a:p>
            <a:pPr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Перезапись секций</a:t>
            </a:r>
          </a:p>
          <a:p>
            <a:pPr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@section('</a:t>
            </a:r>
            <a:r>
              <a:rPr lang="en-US" sz="1800" dirty="0" err="1" smtClean="0">
                <a:solidFill>
                  <a:schemeClr val="accent1"/>
                </a:solidFill>
              </a:rPr>
              <a:t>list.item.content</a:t>
            </a:r>
            <a:r>
              <a:rPr lang="en-US" sz="1800" dirty="0" smtClean="0">
                <a:solidFill>
                  <a:schemeClr val="accent1"/>
                </a:solidFill>
              </a:rPr>
              <a:t>')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 &lt;p&gt;</a:t>
            </a:r>
            <a:r>
              <a:rPr lang="ru-RU" sz="1800" dirty="0" smtClean="0">
                <a:solidFill>
                  <a:schemeClr val="accent1"/>
                </a:solidFill>
              </a:rPr>
              <a:t>Это - элемент типа {{ $</a:t>
            </a:r>
            <a:r>
              <a:rPr lang="en-US" sz="1800" dirty="0" smtClean="0">
                <a:solidFill>
                  <a:schemeClr val="accent1"/>
                </a:solidFill>
              </a:rPr>
              <a:t>item-&gt;type }}&lt;/p&gt;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@overwrite</a:t>
            </a:r>
          </a:p>
          <a:p>
            <a:pPr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Комментарий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{{-- Этот комментарий не будет выведен в HTML коде страницы --}}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Формы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Как поставить</a:t>
            </a:r>
          </a:p>
          <a:p>
            <a:pPr fontAlgn="base">
              <a:buNone/>
            </a:pPr>
            <a:r>
              <a:rPr lang="en-US" sz="1800" dirty="0" smtClean="0"/>
              <a:t>	composer require "illuminate/html":"5.0.*"</a:t>
            </a:r>
            <a:endParaRPr lang="ru-RU" sz="1800" dirty="0" smtClean="0"/>
          </a:p>
          <a:p>
            <a:pPr fontAlgn="base">
              <a:buNone/>
            </a:pPr>
            <a:endParaRPr lang="ru-RU" sz="18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Providers</a:t>
            </a:r>
          </a:p>
          <a:p>
            <a:pPr fontAlgn="base">
              <a:buNone/>
            </a:pPr>
            <a:r>
              <a:rPr lang="en-US" sz="1800" dirty="0" smtClean="0"/>
              <a:t>	'Illuminate\Html\</a:t>
            </a:r>
            <a:r>
              <a:rPr lang="en-US" sz="1800" dirty="0" err="1" smtClean="0"/>
              <a:t>HtmlServiceProvider</a:t>
            </a:r>
            <a:r>
              <a:rPr lang="en-US" sz="1800" dirty="0" smtClean="0"/>
              <a:t>',</a:t>
            </a:r>
          </a:p>
          <a:p>
            <a:pPr fontAlgn="base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Aliases</a:t>
            </a:r>
          </a:p>
          <a:p>
            <a:pPr fontAlgn="base">
              <a:buNone/>
            </a:pPr>
            <a:r>
              <a:rPr lang="en-US" sz="1800" dirty="0" smtClean="0"/>
              <a:t>	'Form'=&gt; 'Illuminate\Html\</a:t>
            </a:r>
            <a:r>
              <a:rPr lang="en-US" sz="1800" dirty="0" err="1" smtClean="0"/>
              <a:t>FormFacade</a:t>
            </a:r>
            <a:r>
              <a:rPr lang="en-US" sz="1800" dirty="0" smtClean="0"/>
              <a:t>', </a:t>
            </a:r>
          </a:p>
          <a:p>
            <a:pPr fontAlgn="base">
              <a:buNone/>
            </a:pPr>
            <a:r>
              <a:rPr lang="en-US" sz="1800" dirty="0" smtClean="0"/>
              <a:t>	'HTML'=&gt; 'Illuminate\Html\</a:t>
            </a:r>
            <a:r>
              <a:rPr lang="en-US" sz="1800" dirty="0" err="1" smtClean="0"/>
              <a:t>HtmlFacade</a:t>
            </a:r>
            <a:r>
              <a:rPr lang="en-US" sz="1800" dirty="0" smtClean="0"/>
              <a:t>',</a:t>
            </a:r>
            <a:endParaRPr lang="ru-R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Миграции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Создание миграции 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accent1"/>
                </a:solidFill>
              </a:rPr>
              <a:t>php</a:t>
            </a:r>
            <a:r>
              <a:rPr lang="en-US" sz="1800" dirty="0" smtClean="0">
                <a:solidFill>
                  <a:schemeClr val="accent1"/>
                </a:solidFill>
              </a:rPr>
              <a:t> artisan </a:t>
            </a:r>
            <a:r>
              <a:rPr lang="en-US" sz="1800" dirty="0" err="1" smtClean="0">
                <a:solidFill>
                  <a:schemeClr val="accent1"/>
                </a:solidFill>
              </a:rPr>
              <a:t>make:migration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name_of_migtaions</a:t>
            </a:r>
            <a:r>
              <a:rPr lang="en-US" sz="1800" dirty="0" smtClean="0">
                <a:solidFill>
                  <a:schemeClr val="accent1"/>
                </a:solidFill>
              </a:rPr>
              <a:t> [--flags] --table=users –create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Запуск миграций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accent1"/>
                </a:solidFill>
              </a:rPr>
              <a:t>php</a:t>
            </a:r>
            <a:r>
              <a:rPr lang="en-US" sz="1800" dirty="0" smtClean="0">
                <a:solidFill>
                  <a:schemeClr val="accent1"/>
                </a:solidFill>
              </a:rPr>
              <a:t> artisan migrate</a:t>
            </a:r>
          </a:p>
          <a:p>
            <a:pPr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/>
              <a:t>	Миграции - это что-то вроде системы контроля версий для вашей базы данных. Они позволяют команде программистов изменять структуру БД, в то же время оставаясь в курсе изменений других участников. Миграции обычно идут рука об руку с </a:t>
            </a:r>
            <a:r>
              <a:rPr lang="ru-RU" sz="1800" dirty="0" smtClean="0">
                <a:hlinkClick r:id="rId2" action="ppaction://hlinksldjump"/>
              </a:rPr>
              <a:t>конструктором таблиц</a:t>
            </a:r>
            <a:r>
              <a:rPr lang="ru-RU" sz="1800" dirty="0" smtClean="0"/>
              <a:t> для более простого обращения с архитектурой вашего приложения.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2"/>
                </a:solidFill>
              </a:rPr>
              <a:t>Для удаления миграций нужно поставить пакет </a:t>
            </a:r>
            <a:r>
              <a:rPr lang="en-US" sz="1800" dirty="0" smtClean="0">
                <a:solidFill>
                  <a:schemeClr val="accent2"/>
                </a:solidFill>
              </a:rPr>
              <a:t>doctrine/</a:t>
            </a:r>
            <a:r>
              <a:rPr lang="en-US" sz="1800" dirty="0" err="1" smtClean="0">
                <a:solidFill>
                  <a:schemeClr val="accent2"/>
                </a:solidFill>
              </a:rPr>
              <a:t>dbal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1800" dirty="0" smtClean="0"/>
              <a:t>composer require doctrine/</a:t>
            </a:r>
            <a:r>
              <a:rPr lang="en-US" sz="1800" dirty="0" err="1" smtClean="0"/>
              <a:t>dbal</a:t>
            </a:r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Установка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</a:t>
            </a:r>
            <a:r>
              <a:rPr lang="ru-RU" dirty="0" smtClean="0">
                <a:solidFill>
                  <a:srgbClr val="FF0000"/>
                </a:solidFill>
              </a:rPr>
              <a:t>ри </a:t>
            </a:r>
            <a:r>
              <a:rPr lang="ru-RU" dirty="0">
                <a:solidFill>
                  <a:srgbClr val="FF0000"/>
                </a:solidFill>
              </a:rPr>
              <a:t>помощи </a:t>
            </a:r>
            <a:r>
              <a:rPr lang="en-US" dirty="0" smtClean="0">
                <a:solidFill>
                  <a:srgbClr val="FF0000"/>
                </a:solidFill>
              </a:rPr>
              <a:t>Composer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Проверить наличие </a:t>
            </a:r>
            <a:r>
              <a:rPr lang="en-US" dirty="0" smtClean="0">
                <a:solidFill>
                  <a:schemeClr val="accent1"/>
                </a:solidFill>
              </a:rPr>
              <a:t>composer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Перейти в папку с будущим проектом</a:t>
            </a:r>
          </a:p>
          <a:p>
            <a:endParaRPr lang="ru-RU" dirty="0" smtClean="0">
              <a:solidFill>
                <a:schemeClr val="accent1"/>
              </a:solidFill>
            </a:endParaRPr>
          </a:p>
          <a:p>
            <a:r>
              <a:rPr lang="ru-RU" dirty="0" smtClean="0">
                <a:solidFill>
                  <a:schemeClr val="accent1"/>
                </a:solidFill>
              </a:rPr>
              <a:t>В консоли ввести </a:t>
            </a:r>
          </a:p>
          <a:p>
            <a:pPr>
              <a:buNone/>
            </a:pPr>
            <a:r>
              <a:rPr lang="ru-RU" sz="2400" dirty="0" smtClean="0">
                <a:solidFill>
                  <a:schemeClr val="accent1"/>
                </a:solidFill>
              </a:rPr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composer </a:t>
            </a:r>
            <a:r>
              <a:rPr lang="en-US" sz="2400" dirty="0">
                <a:solidFill>
                  <a:schemeClr val="accent1"/>
                </a:solidFill>
              </a:rPr>
              <a:t>create-project </a:t>
            </a:r>
            <a:r>
              <a:rPr lang="en-US" sz="2400" dirty="0" err="1">
                <a:solidFill>
                  <a:schemeClr val="accent1"/>
                </a:solidFill>
              </a:rPr>
              <a:t>laravel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laravel</a:t>
            </a:r>
            <a:r>
              <a:rPr lang="en-US" sz="2400" dirty="0">
                <a:solidFill>
                  <a:schemeClr val="accent1"/>
                </a:solidFill>
              </a:rPr>
              <a:t> --</a:t>
            </a:r>
            <a:r>
              <a:rPr lang="en-US" sz="2400" dirty="0" smtClean="0">
                <a:solidFill>
                  <a:schemeClr val="accent1"/>
                </a:solidFill>
              </a:rPr>
              <a:t>prefer-dist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	</a:t>
            </a:r>
          </a:p>
          <a:p>
            <a:r>
              <a:rPr lang="ru-RU" sz="2400" dirty="0" smtClean="0">
                <a:solidFill>
                  <a:schemeClr val="accent1"/>
                </a:solidFill>
              </a:rPr>
              <a:t>Вёрстка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	http://stackoverflow.com/questions/20863288/bootstrap-3-slide-in-menu-navbar-on-mobile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Laravel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Debugbar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Инструкция по установке</a:t>
            </a:r>
          </a:p>
          <a:p>
            <a:pPr>
              <a:buNone/>
            </a:pPr>
            <a:r>
              <a:rPr lang="en-US" sz="1600" dirty="0" smtClean="0"/>
              <a:t>https://github.com/barryvdh/laravel-debugbar</a:t>
            </a:r>
            <a:endParaRPr lang="ru-RU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Конструкотор</a:t>
            </a:r>
            <a:r>
              <a:rPr lang="ru-RU" dirty="0" smtClean="0">
                <a:solidFill>
                  <a:srgbClr val="FF0000"/>
                </a:solidFill>
              </a:rPr>
              <a:t> таблиц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Создание и Удаление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Schema::create('users', function(Blueprint $table)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$table-&gt;increments('id');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Schema::rename($from, $to);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Schema::drop('users');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</a:t>
            </a:r>
            <a:r>
              <a:rPr lang="en-US" sz="1800" dirty="0" err="1" smtClean="0">
                <a:solidFill>
                  <a:schemeClr val="accent1"/>
                </a:solidFill>
              </a:rPr>
              <a:t>dropIfExists</a:t>
            </a:r>
            <a:r>
              <a:rPr lang="en-US" sz="1800" dirty="0" smtClean="0">
                <a:solidFill>
                  <a:schemeClr val="accent1"/>
                </a:solidFill>
              </a:rPr>
              <a:t>('users');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Добавление полей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Schema::table('users', function(Blueprint $table)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$table-&gt;string('email');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таблиц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58204" cy="1628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2"/>
                <a:gridCol w="4129102"/>
              </a:tblGrid>
              <a:tr h="378992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65415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bigIncrements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('id');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Первичный последовательный (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autoincrement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ключ типа BIGINT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bigInteger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('votes');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$table-&gt;binary('data');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BLOB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('confirmed');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$table-&gt;char('name', 4);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CHAR с указанием длины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$table-&gt;date('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created_at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created_at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ru-RU" dirty="0"/>
                    </a:p>
                  </a:txBody>
                  <a:tcPr/>
                </a:tc>
              </a:tr>
              <a:tr h="149520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$table-&gt;decimal('amount', 5, 2);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DECIMAL с параметрами "точность" (общее количество значащих десятичных знаков) и "масштаб" (количество десятичных знаков после запятой)</a:t>
                      </a:r>
                      <a:endParaRPr lang="ru-RU" dirty="0"/>
                    </a:p>
                  </a:txBody>
                  <a:tcPr/>
                </a:tc>
              </a:tr>
              <a:tr h="65415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$table-&gt;double('column', 15, 8);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DOUBLE (параметры аналогичны полю DECIMAL)</a:t>
                      </a:r>
                      <a:endParaRPr lang="ru-RU" dirty="0"/>
                    </a:p>
                  </a:txBody>
                  <a:tcPr/>
                </a:tc>
              </a:tr>
              <a:tr h="65415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('choices', array('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'bar'));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$table-&gt;float('amount');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ru-RU" dirty="0"/>
                    </a:p>
                  </a:txBody>
                  <a:tcPr/>
                </a:tc>
              </a:tr>
              <a:tr h="65415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$table-&gt;increments('id');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Первичный последовательный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autoincrement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ключ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$table-&gt;integer('votes');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dirty="0"/>
                    </a:p>
                  </a:txBody>
                  <a:tcPr/>
                </a:tc>
              </a:tr>
              <a:tr h="65415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('options');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Текстовое поле для хранения JSON-данных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longText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('description');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LONGTEXT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mediumInteger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('numbers');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MEDIUMINT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mediumText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('description');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MEDIUMTEXT</a:t>
                      </a:r>
                      <a:endParaRPr lang="ru-RU" dirty="0"/>
                    </a:p>
                  </a:txBody>
                  <a:tcPr/>
                </a:tc>
              </a:tr>
              <a:tr h="93450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$table-&gt;morphs('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taggable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Создается два поля -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dirty="0" err="1" smtClean="0"/>
                        <a:t>taggable_id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 </a:t>
                      </a:r>
                      <a:r>
                        <a:rPr lang="en-US" dirty="0" err="1" smtClean="0"/>
                        <a:t>taggable_type</a:t>
                      </a:r>
                      <a:endParaRPr lang="ru-RU" dirty="0"/>
                    </a:p>
                  </a:txBody>
                  <a:tcPr/>
                </a:tc>
              </a:tr>
              <a:tr h="654150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$table-&gt;nullableTimestamps();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То же, что и </a:t>
                      </a:r>
                      <a:r>
                        <a:rPr lang="ru-RU" smtClean="0"/>
                        <a:t>timestamps()</a:t>
                      </a:r>
                      <a:r>
                        <a:rPr lang="ru-RU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но разрешены NULL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$table-&gt;smallInteger('votes');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tinyInteger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('numbers');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ru-RU" dirty="0"/>
                    </a:p>
                  </a:txBody>
                  <a:tcPr/>
                </a:tc>
              </a:tr>
              <a:tr h="65415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softDeletes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Столбец </a:t>
                      </a:r>
                      <a:r>
                        <a:rPr lang="ru-RU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deleted_at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для реализации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псевдоудаления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$table-&gt;string('email');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$table-&gt;string('name', 100);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VARCHAR с заданной длиной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$table-&gt;text('description');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$table-&gt;time('sunrise');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$table-&gt;timestamp('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added_on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ru-RU" dirty="0"/>
                    </a:p>
                  </a:txBody>
                  <a:tcPr/>
                </a:tc>
              </a:tr>
              <a:tr h="93450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rememberToken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Столбец </a:t>
                      </a:r>
                      <a:r>
                        <a:rPr lang="ru-RU" dirty="0" err="1" smtClean="0"/>
                        <a:t>remember_token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 NULL у таблицы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для реализации функции "запомнить меня" при логине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данное поле может быть NULL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-&gt;default($value)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установка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дефолтного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значения поля</a:t>
                      </a:r>
                      <a:endParaRPr lang="ru-RU" dirty="0"/>
                    </a:p>
                  </a:txBody>
                  <a:tcPr/>
                </a:tc>
              </a:tr>
              <a:tr h="37899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-&gt;unsigned()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запрещаются отрицательные значения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таблиц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Изменение полей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Schema::table('users', function($table)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$table-&gt;string('name', 50)-&gt;change();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Так же можно указать, может ли поле быть NULL: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Schema::table('users', function($table)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$table-&gt;string('name', 50)-&gt;</a:t>
            </a:r>
            <a:r>
              <a:rPr lang="en-US" sz="1800" dirty="0" err="1" smtClean="0">
                <a:solidFill>
                  <a:schemeClr val="accent1"/>
                </a:solidFill>
              </a:rPr>
              <a:t>nullable</a:t>
            </a:r>
            <a:r>
              <a:rPr lang="en-US" sz="1800" dirty="0" smtClean="0">
                <a:solidFill>
                  <a:schemeClr val="accent1"/>
                </a:solidFill>
              </a:rPr>
              <a:t>()-&gt;change();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Переименование полей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Schema::table('users', function(Blueprint $table)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$table-&gt;</a:t>
            </a:r>
            <a:r>
              <a:rPr lang="en-US" sz="1800" dirty="0" err="1" smtClean="0">
                <a:solidFill>
                  <a:schemeClr val="accent1"/>
                </a:solidFill>
              </a:rPr>
              <a:t>renameColumn</a:t>
            </a:r>
            <a:r>
              <a:rPr lang="en-US" sz="1800" dirty="0" smtClean="0">
                <a:solidFill>
                  <a:schemeClr val="accent1"/>
                </a:solidFill>
              </a:rPr>
              <a:t>('from', 'to');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Удаление полей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Schema::table('users', function(Blueprint $table)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$table-&gt;</a:t>
            </a:r>
            <a:r>
              <a:rPr lang="en-US" sz="1800" dirty="0" err="1" smtClean="0">
                <a:solidFill>
                  <a:schemeClr val="accent1"/>
                </a:solidFill>
              </a:rPr>
              <a:t>dropColumn</a:t>
            </a:r>
            <a:r>
              <a:rPr lang="en-US" sz="1800" dirty="0" smtClean="0">
                <a:solidFill>
                  <a:schemeClr val="accent1"/>
                </a:solidFill>
              </a:rPr>
              <a:t>('votes');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Schema::table('users', function(Blueprint $table)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$table-&gt;</a:t>
            </a:r>
            <a:r>
              <a:rPr lang="en-US" sz="1800" dirty="0" err="1" smtClean="0">
                <a:solidFill>
                  <a:schemeClr val="accent1"/>
                </a:solidFill>
              </a:rPr>
              <a:t>dropColumn</a:t>
            </a:r>
            <a:r>
              <a:rPr lang="en-US" sz="1800" dirty="0" smtClean="0">
                <a:solidFill>
                  <a:schemeClr val="accent1"/>
                </a:solidFill>
              </a:rPr>
              <a:t>(array('votes', 'avatar', 'location')); </a:t>
            </a:r>
            <a:r>
              <a:rPr lang="ru-RU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// </a:t>
            </a:r>
            <a:r>
              <a:rPr lang="ru-RU" sz="1800" dirty="0" smtClean="0">
                <a:solidFill>
                  <a:srgbClr val="FFC000"/>
                </a:solidFill>
              </a:rPr>
              <a:t>Удаление нескольких полей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таблиц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Проверка на существование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 (Schema::</a:t>
            </a:r>
            <a:r>
              <a:rPr lang="en-US" sz="1800" dirty="0" err="1" smtClean="0">
                <a:solidFill>
                  <a:schemeClr val="accent1"/>
                </a:solidFill>
              </a:rPr>
              <a:t>hasTable</a:t>
            </a:r>
            <a:r>
              <a:rPr lang="en-US" sz="1800" dirty="0" smtClean="0">
                <a:solidFill>
                  <a:schemeClr val="accent1"/>
                </a:solidFill>
              </a:rPr>
              <a:t>('</a:t>
            </a:r>
            <a:r>
              <a:rPr lang="en-US" sz="1800" dirty="0" err="1" smtClean="0">
                <a:solidFill>
                  <a:schemeClr val="accent1"/>
                </a:solidFill>
              </a:rPr>
              <a:t>tbl_name</a:t>
            </a:r>
            <a:r>
              <a:rPr lang="en-US" sz="1800" dirty="0" smtClean="0">
                <a:solidFill>
                  <a:schemeClr val="accent1"/>
                </a:solidFill>
              </a:rPr>
              <a:t>'))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i="1" dirty="0" smtClean="0">
                <a:solidFill>
                  <a:schemeClr val="accent1"/>
                </a:solidFill>
              </a:rPr>
              <a:t>	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Проверка существования поля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 (Schema::</a:t>
            </a:r>
            <a:r>
              <a:rPr lang="en-US" sz="1800" dirty="0" err="1" smtClean="0">
                <a:solidFill>
                  <a:schemeClr val="accent1"/>
                </a:solidFill>
              </a:rPr>
              <a:t>hasColumn</a:t>
            </a:r>
            <a:r>
              <a:rPr lang="en-US" sz="1800" dirty="0" smtClean="0">
                <a:solidFill>
                  <a:schemeClr val="accent1"/>
                </a:solidFill>
              </a:rPr>
              <a:t>('users', 'email'))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 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таблиц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Добавление индексов</a:t>
            </a:r>
          </a:p>
          <a:p>
            <a:pPr>
              <a:buNone/>
            </a:pPr>
            <a:r>
              <a:rPr lang="ru-RU" sz="1800" dirty="0" smtClean="0"/>
              <a:t>	Есть два способа добавлять индексы: вместе с определением полей, либо отдельно:</a:t>
            </a:r>
          </a:p>
          <a:p>
            <a:pPr>
              <a:buNone/>
            </a:pPr>
            <a:r>
              <a:rPr lang="fr-FR" sz="1800" dirty="0" smtClean="0">
                <a:solidFill>
                  <a:schemeClr val="accent1"/>
                </a:solidFill>
              </a:rPr>
              <a:t>$table-&gt;string('email')-&gt;unique();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chemeClr val="accent1"/>
                </a:solidFill>
              </a:rPr>
              <a:t>$table-&gt;unique('email');</a:t>
            </a: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Список всех доступных индексов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$table-&gt;primary('id');</a:t>
            </a:r>
            <a:r>
              <a:rPr lang="ru-RU" sz="1800" dirty="0" smtClean="0"/>
              <a:t> </a:t>
            </a:r>
            <a:r>
              <a:rPr lang="en-US" sz="1800" dirty="0" smtClean="0"/>
              <a:t>// </a:t>
            </a:r>
            <a:r>
              <a:rPr lang="ru-RU" sz="1800" dirty="0" smtClean="0"/>
              <a:t>Добавляет первичный ключ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$table-&gt;primary(array('first', 'last')); //  </a:t>
            </a:r>
            <a:r>
              <a:rPr lang="ru-RU" sz="1800" dirty="0" smtClean="0"/>
              <a:t>Добавляет составной первичный ключ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$table-&gt;unique('email'); // </a:t>
            </a:r>
            <a:r>
              <a:rPr lang="ru-RU" sz="1800" dirty="0" smtClean="0"/>
              <a:t>Добавляет уникальный индекс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$table-&gt;index('state'); // </a:t>
            </a:r>
            <a:r>
              <a:rPr lang="ru-RU" sz="1800" dirty="0" smtClean="0"/>
              <a:t>Добавляет простой индекс</a:t>
            </a:r>
            <a:endParaRPr lang="ru-RU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Внешние ключи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$table-&gt;integer('</a:t>
            </a:r>
            <a:r>
              <a:rPr lang="en-US" sz="1800" dirty="0" err="1" smtClean="0">
                <a:solidFill>
                  <a:schemeClr val="accent1"/>
                </a:solidFill>
              </a:rPr>
              <a:t>user_id</a:t>
            </a:r>
            <a:r>
              <a:rPr lang="en-US" sz="1800" dirty="0" smtClean="0">
                <a:solidFill>
                  <a:schemeClr val="accent1"/>
                </a:solidFill>
              </a:rPr>
              <a:t>')-&gt;unsigned();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$table-&gt;foreign('</a:t>
            </a:r>
            <a:r>
              <a:rPr lang="en-US" sz="1800" dirty="0" err="1" smtClean="0">
                <a:solidFill>
                  <a:schemeClr val="accent1"/>
                </a:solidFill>
              </a:rPr>
              <a:t>user_id</a:t>
            </a:r>
            <a:r>
              <a:rPr lang="en-US" sz="1800" dirty="0" smtClean="0">
                <a:solidFill>
                  <a:schemeClr val="accent1"/>
                </a:solidFill>
              </a:rPr>
              <a:t>')-&gt;references('id')-&gt;on('users');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/>
              <a:t>Мы также можем задать действия, происходящие при обновлении </a:t>
            </a:r>
          </a:p>
          <a:p>
            <a:pPr>
              <a:buNone/>
            </a:pPr>
            <a:r>
              <a:rPr lang="ru-RU" sz="1800" dirty="0" smtClean="0"/>
              <a:t>(</a:t>
            </a:r>
            <a:r>
              <a:rPr lang="ru-RU" sz="1800" dirty="0" err="1" smtClean="0"/>
              <a:t>on</a:t>
            </a:r>
            <a:r>
              <a:rPr lang="ru-RU" sz="1800" dirty="0" smtClean="0"/>
              <a:t> </a:t>
            </a:r>
            <a:r>
              <a:rPr lang="ru-RU" sz="1800" dirty="0" err="1" smtClean="0"/>
              <a:t>update</a:t>
            </a:r>
            <a:r>
              <a:rPr lang="ru-RU" sz="1800" dirty="0" smtClean="0"/>
              <a:t>) и добавлении (</a:t>
            </a:r>
            <a:r>
              <a:rPr lang="ru-RU" sz="1800" dirty="0" err="1" smtClean="0"/>
              <a:t>on</a:t>
            </a:r>
            <a:r>
              <a:rPr lang="ru-RU" sz="1800" dirty="0" smtClean="0"/>
              <a:t> </a:t>
            </a:r>
            <a:r>
              <a:rPr lang="ru-RU" sz="1800" dirty="0" err="1" smtClean="0"/>
              <a:t>delete</a:t>
            </a:r>
            <a:r>
              <a:rPr lang="ru-RU" sz="1800" dirty="0" smtClean="0"/>
              <a:t>) записей.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$table-&gt;foreign('</a:t>
            </a:r>
            <a:r>
              <a:rPr lang="en-US" sz="1800" dirty="0" err="1" smtClean="0">
                <a:solidFill>
                  <a:schemeClr val="accent1"/>
                </a:solidFill>
              </a:rPr>
              <a:t>user_id</a:t>
            </a:r>
            <a:r>
              <a:rPr lang="en-US" sz="1800" dirty="0" smtClean="0">
                <a:solidFill>
                  <a:schemeClr val="accent1"/>
                </a:solidFill>
              </a:rPr>
              <a:t>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-&gt;references('id')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-&gt;on('users')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</a:t>
            </a:r>
            <a:r>
              <a:rPr lang="en-US" sz="1800" dirty="0" err="1" smtClean="0">
                <a:solidFill>
                  <a:schemeClr val="accent1"/>
                </a:solidFill>
              </a:rPr>
              <a:t>onDelete</a:t>
            </a:r>
            <a:r>
              <a:rPr lang="en-US" sz="1800" dirty="0" smtClean="0">
                <a:solidFill>
                  <a:schemeClr val="accent1"/>
                </a:solidFill>
              </a:rPr>
              <a:t>('cascade');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Удаление внешнего ключа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$table-&gt;</a:t>
            </a:r>
            <a:r>
              <a:rPr lang="en-US" sz="1800" dirty="0" err="1" smtClean="0">
                <a:solidFill>
                  <a:schemeClr val="accent1"/>
                </a:solidFill>
              </a:rPr>
              <a:t>dropForeign</a:t>
            </a:r>
            <a:r>
              <a:rPr lang="en-US" sz="1800" dirty="0" smtClean="0">
                <a:solidFill>
                  <a:schemeClr val="accent1"/>
                </a:solidFill>
              </a:rPr>
              <a:t>('</a:t>
            </a:r>
            <a:r>
              <a:rPr lang="en-US" sz="1800" dirty="0" err="1" smtClean="0">
                <a:solidFill>
                  <a:schemeClr val="accent1"/>
                </a:solidFill>
              </a:rPr>
              <a:t>posts_user_id_foreign</a:t>
            </a:r>
            <a:r>
              <a:rPr lang="en-US" sz="1800" dirty="0" smtClean="0">
                <a:solidFill>
                  <a:schemeClr val="accent1"/>
                </a:solidFill>
              </a:rPr>
              <a:t>');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Удаление индексов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1800" dirty="0" smtClean="0"/>
              <a:t>Для удаления индекса вы должны указать его имя.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По умолчанию </a:t>
            </a:r>
            <a:r>
              <a:rPr lang="ru-RU" sz="1800" dirty="0" err="1" smtClean="0"/>
              <a:t>Laravel</a:t>
            </a:r>
            <a:r>
              <a:rPr lang="ru-RU" sz="1800" dirty="0" smtClean="0"/>
              <a:t> присваивает каждому индексу осознанное имя.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Просто объедините имя таблицы, имена всех его полей и добавьте тип индекса.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Вот несколько примеров:</a:t>
            </a:r>
          </a:p>
          <a:p>
            <a:pPr>
              <a:buNone/>
            </a:pPr>
            <a:endParaRPr lang="ru-RU" sz="1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4" y="3643314"/>
          <a:ext cx="88583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12479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dropPrimary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users_id_primary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Удаление первичного ключа из таблицы "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dropUnique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users_email_unique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Удаление уникального индекса на полях "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и "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из таблицы "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dropIndex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geo_state_index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Удаление простого индекса из таблицы "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Удаление столбцов дат создания и </a:t>
            </a:r>
            <a:r>
              <a:rPr lang="ru-RU" sz="1800" dirty="0" err="1" smtClean="0">
                <a:solidFill>
                  <a:srgbClr val="FF0000"/>
                </a:solidFill>
              </a:rPr>
              <a:t>псевдоудаление</a:t>
            </a: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1800" dirty="0">
              <a:solidFill>
                <a:srgbClr val="FF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4" y="2786058"/>
          <a:ext cx="8501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507206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dropTimestamps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Удаление столбцов </a:t>
                      </a:r>
                      <a:r>
                        <a:rPr lang="ru-RU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created_at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updated_at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$table-&gt;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dropSoftDeletes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Удаление столбца 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deleted_at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таблиц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Системы хранения</a:t>
            </a:r>
          </a:p>
          <a:p>
            <a:pPr>
              <a:buNone/>
            </a:pP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Schema::create('users', function(Blueprint $table)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$table-&gt;engine = '</a:t>
            </a:r>
            <a:r>
              <a:rPr lang="en-US" sz="1800" dirty="0" err="1" smtClean="0">
                <a:solidFill>
                  <a:schemeClr val="accent1"/>
                </a:solidFill>
              </a:rPr>
              <a:t>InnoDB</a:t>
            </a:r>
            <a:r>
              <a:rPr lang="en-US" sz="1800" dirty="0" smtClean="0">
                <a:solidFill>
                  <a:schemeClr val="accent1"/>
                </a:solidFill>
              </a:rPr>
              <a:t>';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$table-&gt;string('email');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Что имеем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Содержимое 3" descr="laravel_structe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8802"/>
            <a:ext cx="8229600" cy="4357718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SELECT</a:t>
            </a: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DB::table('users')-&gt;get();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accent1"/>
                </a:solidFill>
              </a:rPr>
              <a:t>foreach</a:t>
            </a:r>
            <a:r>
              <a:rPr lang="en-US" sz="1800" dirty="0" smtClean="0">
                <a:solidFill>
                  <a:schemeClr val="accent1"/>
                </a:solidFill>
              </a:rPr>
              <a:t> ($users as $user)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err="1" smtClean="0">
                <a:solidFill>
                  <a:schemeClr val="accent1"/>
                </a:solidFill>
              </a:rPr>
              <a:t>var_dump</a:t>
            </a:r>
            <a:r>
              <a:rPr lang="en-US" sz="1800" dirty="0" smtClean="0">
                <a:solidFill>
                  <a:schemeClr val="accent1"/>
                </a:solidFill>
              </a:rPr>
              <a:t>($user-&gt;name);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Получение одной записи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 = DB::table('users')-&gt;where('name', '</a:t>
            </a:r>
            <a:r>
              <a:rPr lang="ru-RU" sz="1800" dirty="0" smtClean="0">
                <a:solidFill>
                  <a:schemeClr val="accent1"/>
                </a:solidFill>
              </a:rPr>
              <a:t>Джон')-&gt;</a:t>
            </a:r>
            <a:r>
              <a:rPr lang="en-US" sz="1800" dirty="0" smtClean="0">
                <a:solidFill>
                  <a:schemeClr val="accent1"/>
                </a:solidFill>
              </a:rPr>
              <a:t>first(); 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Получение одного поля из записей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$name = DB::table('users')-&gt;where('name', '</a:t>
            </a:r>
            <a:r>
              <a:rPr lang="en-US" sz="1800" dirty="0" err="1" smtClean="0">
                <a:solidFill>
                  <a:schemeClr val="accent1"/>
                </a:solidFill>
              </a:rPr>
              <a:t>Джон</a:t>
            </a:r>
            <a:r>
              <a:rPr lang="en-US" sz="1800" dirty="0" smtClean="0">
                <a:solidFill>
                  <a:schemeClr val="accent1"/>
                </a:solidFill>
              </a:rPr>
              <a:t>')-&gt;pluck('name');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Получение списка всех значений одного поля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$roles = DB::table('roles')-&gt;lists('title');</a:t>
            </a:r>
          </a:p>
          <a:p>
            <a:pPr>
              <a:buNone/>
            </a:pPr>
            <a:r>
              <a:rPr lang="ru-RU" sz="1800" dirty="0" smtClean="0"/>
              <a:t>Этот метод вернёт массив всех заголовков (</a:t>
            </a:r>
            <a:r>
              <a:rPr lang="ru-RU" sz="1800" dirty="0" err="1" smtClean="0"/>
              <a:t>title</a:t>
            </a:r>
            <a:r>
              <a:rPr lang="ru-RU" sz="1800" dirty="0" smtClean="0"/>
              <a:t>).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Вы можете указать произвольный ключ для возвращаемого массива: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$roles = DB::table('roles')-&gt;lists('title', 'name');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Указание полей для выборки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DB::table('users')-&gt;select('name', 'email')-&gt;get();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DB::table('users')-&gt;distinct()-&gt;get();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DB::table('users')-&gt;select('name as </a:t>
            </a:r>
            <a:r>
              <a:rPr lang="en-US" sz="1800" dirty="0" err="1" smtClean="0">
                <a:solidFill>
                  <a:schemeClr val="accent1"/>
                </a:solidFill>
              </a:rPr>
              <a:t>user_name</a:t>
            </a:r>
            <a:r>
              <a:rPr lang="en-US" sz="1800" dirty="0" smtClean="0">
                <a:solidFill>
                  <a:schemeClr val="accent1"/>
                </a:solidFill>
              </a:rPr>
              <a:t>')-&gt;get();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Добавление полей к созданному запросу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$query = DB::table('users')-&gt;select('name');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$query-&gt;</a:t>
            </a:r>
            <a:r>
              <a:rPr lang="en-US" sz="1800" dirty="0" err="1" smtClean="0">
                <a:solidFill>
                  <a:schemeClr val="accent1"/>
                </a:solidFill>
              </a:rPr>
              <a:t>addSelect</a:t>
            </a:r>
            <a:r>
              <a:rPr lang="en-US" sz="1800" dirty="0" smtClean="0">
                <a:solidFill>
                  <a:schemeClr val="accent1"/>
                </a:solidFill>
              </a:rPr>
              <a:t>('age')-&gt;get();</a:t>
            </a:r>
          </a:p>
          <a:p>
            <a:pPr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Использование фильтрации </a:t>
            </a:r>
            <a:r>
              <a:rPr lang="en-US" sz="1800" b="1" dirty="0" smtClean="0">
                <a:solidFill>
                  <a:srgbClr val="FF0000"/>
                </a:solidFill>
              </a:rPr>
              <a:t>WHERE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DB::table('users')-&gt;where('votes', '&gt;', 100)-&gt;get();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Условия ИЛИ: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-&gt;where('votes', '&gt;', 100)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-&gt;</a:t>
            </a:r>
            <a:r>
              <a:rPr lang="en-US" sz="1800" dirty="0" err="1" smtClean="0">
                <a:solidFill>
                  <a:schemeClr val="accent1"/>
                </a:solidFill>
              </a:rPr>
              <a:t>orWhere</a:t>
            </a:r>
            <a:r>
              <a:rPr lang="en-US" sz="1800" dirty="0" smtClean="0">
                <a:solidFill>
                  <a:schemeClr val="accent1"/>
                </a:solidFill>
              </a:rPr>
              <a:t>('name', '</a:t>
            </a:r>
            <a:r>
              <a:rPr lang="en-US" sz="1800" dirty="0" err="1" smtClean="0">
                <a:solidFill>
                  <a:schemeClr val="accent1"/>
                </a:solidFill>
              </a:rPr>
              <a:t>Джон</a:t>
            </a:r>
            <a:r>
              <a:rPr lang="en-US" sz="1800" dirty="0" smtClean="0">
                <a:solidFill>
                  <a:schemeClr val="accent1"/>
                </a:solidFill>
              </a:rPr>
              <a:t>')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-&gt;get();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Фильтрация по интервалу значений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 -&gt;</a:t>
            </a:r>
            <a:r>
              <a:rPr lang="en-US" sz="1800" dirty="0" err="1" smtClean="0">
                <a:solidFill>
                  <a:schemeClr val="accent1"/>
                </a:solidFill>
              </a:rPr>
              <a:t>whereBetween</a:t>
            </a:r>
            <a:r>
              <a:rPr lang="en-US" sz="1800" dirty="0" smtClean="0">
                <a:solidFill>
                  <a:schemeClr val="accent1"/>
                </a:solidFill>
              </a:rPr>
              <a:t>('votes', array(1, 100))-&gt;get();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Фильтрация по совпадению с массивом значений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 -&gt;</a:t>
            </a:r>
            <a:r>
              <a:rPr lang="en-US" sz="1800" dirty="0" err="1" smtClean="0">
                <a:solidFill>
                  <a:schemeClr val="accent1"/>
                </a:solidFill>
              </a:rPr>
              <a:t>whereIn</a:t>
            </a:r>
            <a:r>
              <a:rPr lang="en-US" sz="1800" dirty="0" smtClean="0">
                <a:solidFill>
                  <a:schemeClr val="accent1"/>
                </a:solidFill>
              </a:rPr>
              <a:t>('id', array(1, 2, 3))-&gt;get();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 -&gt;</a:t>
            </a:r>
            <a:r>
              <a:rPr lang="en-US" sz="1800" dirty="0" err="1" smtClean="0">
                <a:solidFill>
                  <a:schemeClr val="accent1"/>
                </a:solidFill>
              </a:rPr>
              <a:t>whereNotIn</a:t>
            </a:r>
            <a:r>
              <a:rPr lang="en-US" sz="1800" dirty="0" smtClean="0">
                <a:solidFill>
                  <a:schemeClr val="accent1"/>
                </a:solidFill>
              </a:rPr>
              <a:t>('id', array(1, 2, 3))-&gt;get();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Поиск неустановленных значений (</a:t>
            </a:r>
            <a:r>
              <a:rPr lang="en-US" sz="1800" b="1" dirty="0" smtClean="0">
                <a:solidFill>
                  <a:srgbClr val="FF0000"/>
                </a:solidFill>
              </a:rPr>
              <a:t>NULL)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 -&gt;</a:t>
            </a:r>
            <a:r>
              <a:rPr lang="en-US" sz="1800" dirty="0" err="1" smtClean="0">
                <a:solidFill>
                  <a:schemeClr val="accent1"/>
                </a:solidFill>
              </a:rPr>
              <a:t>whereNull</a:t>
            </a:r>
            <a:r>
              <a:rPr lang="en-US" sz="1800" dirty="0" smtClean="0">
                <a:solidFill>
                  <a:schemeClr val="accent1"/>
                </a:solidFill>
              </a:rPr>
              <a:t>('</a:t>
            </a:r>
            <a:r>
              <a:rPr lang="en-US" sz="1800" dirty="0" err="1" smtClean="0">
                <a:solidFill>
                  <a:schemeClr val="accent1"/>
                </a:solidFill>
              </a:rPr>
              <a:t>updated_at</a:t>
            </a:r>
            <a:r>
              <a:rPr lang="en-US" sz="1800" dirty="0" smtClean="0">
                <a:solidFill>
                  <a:schemeClr val="accent1"/>
                </a:solidFill>
              </a:rPr>
              <a:t>')-&gt;get();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Использование </a:t>
            </a:r>
            <a:r>
              <a:rPr lang="en-US" sz="1800" b="1" dirty="0" smtClean="0">
                <a:solidFill>
                  <a:srgbClr val="FF0000"/>
                </a:solidFill>
              </a:rPr>
              <a:t>By, Group By </a:t>
            </a:r>
            <a:r>
              <a:rPr lang="ru-RU" sz="1800" b="1" dirty="0" smtClean="0">
                <a:solidFill>
                  <a:srgbClr val="FF0000"/>
                </a:solidFill>
              </a:rPr>
              <a:t>и </a:t>
            </a:r>
            <a:r>
              <a:rPr lang="en-US" sz="1800" b="1" dirty="0" smtClean="0">
                <a:solidFill>
                  <a:srgbClr val="FF0000"/>
                </a:solidFill>
              </a:rPr>
              <a:t>Having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</a:t>
            </a:r>
            <a:r>
              <a:rPr lang="en-US" sz="1800" dirty="0" err="1" smtClean="0">
                <a:solidFill>
                  <a:schemeClr val="accent1"/>
                </a:solidFill>
              </a:rPr>
              <a:t>orderBy</a:t>
            </a:r>
            <a:r>
              <a:rPr lang="en-US" sz="1800" dirty="0" smtClean="0">
                <a:solidFill>
                  <a:schemeClr val="accent1"/>
                </a:solidFill>
              </a:rPr>
              <a:t>('name', '</a:t>
            </a:r>
            <a:r>
              <a:rPr lang="en-US" sz="1800" dirty="0" err="1" smtClean="0">
                <a:solidFill>
                  <a:schemeClr val="accent1"/>
                </a:solidFill>
              </a:rPr>
              <a:t>desc</a:t>
            </a:r>
            <a:r>
              <a:rPr lang="en-US" sz="1800" dirty="0" smtClean="0">
                <a:solidFill>
                  <a:schemeClr val="accent1"/>
                </a:solidFill>
              </a:rPr>
              <a:t>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</a:t>
            </a:r>
            <a:r>
              <a:rPr lang="en-US" sz="1800" dirty="0" err="1" smtClean="0">
                <a:solidFill>
                  <a:schemeClr val="accent1"/>
                </a:solidFill>
              </a:rPr>
              <a:t>groupBy</a:t>
            </a:r>
            <a:r>
              <a:rPr lang="en-US" sz="1800" dirty="0" smtClean="0">
                <a:solidFill>
                  <a:schemeClr val="accent1"/>
                </a:solidFill>
              </a:rPr>
              <a:t>('count')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-&gt;having('count', '&gt;', 100)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-&gt;get();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Смещение от начала и лимит числа возвращаемых строк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DB::table('users')-&gt;skip(10)-&gt;take(5)-&gt;get();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Простое объединение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 -&gt;join('contacts', 'users.id', '=', '</a:t>
            </a:r>
            <a:r>
              <a:rPr lang="en-US" sz="1800" dirty="0" err="1" smtClean="0">
                <a:solidFill>
                  <a:schemeClr val="accent1"/>
                </a:solidFill>
              </a:rPr>
              <a:t>contacts.user_id</a:t>
            </a:r>
            <a:r>
              <a:rPr lang="en-US" sz="1800" dirty="0" smtClean="0">
                <a:solidFill>
                  <a:schemeClr val="accent1"/>
                </a:solidFill>
              </a:rPr>
              <a:t>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-&gt;join('orders', 'users.id', '=', '</a:t>
            </a:r>
            <a:r>
              <a:rPr lang="en-US" sz="1800" dirty="0" err="1" smtClean="0">
                <a:solidFill>
                  <a:schemeClr val="accent1"/>
                </a:solidFill>
              </a:rPr>
              <a:t>orders.user_id</a:t>
            </a:r>
            <a:r>
              <a:rPr lang="en-US" sz="1800" dirty="0" smtClean="0">
                <a:solidFill>
                  <a:schemeClr val="accent1"/>
                </a:solidFill>
              </a:rPr>
              <a:t>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-&gt;select('users.id', '</a:t>
            </a:r>
            <a:r>
              <a:rPr lang="en-US" sz="1800" dirty="0" err="1" smtClean="0">
                <a:solidFill>
                  <a:schemeClr val="accent1"/>
                </a:solidFill>
              </a:rPr>
              <a:t>contacts.phone</a:t>
            </a:r>
            <a:r>
              <a:rPr lang="en-US" sz="1800" dirty="0" smtClean="0">
                <a:solidFill>
                  <a:schemeClr val="accent1"/>
                </a:solidFill>
              </a:rPr>
              <a:t>', '</a:t>
            </a:r>
            <a:r>
              <a:rPr lang="en-US" sz="1800" dirty="0" err="1" smtClean="0">
                <a:solidFill>
                  <a:schemeClr val="accent1"/>
                </a:solidFill>
              </a:rPr>
              <a:t>orders.price</a:t>
            </a:r>
            <a:r>
              <a:rPr lang="en-US" sz="1800" dirty="0" smtClean="0">
                <a:solidFill>
                  <a:schemeClr val="accent1"/>
                </a:solidFill>
              </a:rPr>
              <a:t>');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Объединение типа </a:t>
            </a:r>
            <a:r>
              <a:rPr lang="en-US" sz="1800" b="1" dirty="0" smtClean="0">
                <a:solidFill>
                  <a:srgbClr val="FF0000"/>
                </a:solidFill>
              </a:rPr>
              <a:t>LEFT JOIN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</a:t>
            </a:r>
            <a:r>
              <a:rPr lang="en-US" sz="1800" dirty="0" err="1" smtClean="0">
                <a:solidFill>
                  <a:schemeClr val="accent1"/>
                </a:solidFill>
              </a:rPr>
              <a:t>leftJoin</a:t>
            </a:r>
            <a:r>
              <a:rPr lang="en-US" sz="1800" dirty="0" smtClean="0">
                <a:solidFill>
                  <a:schemeClr val="accent1"/>
                </a:solidFill>
              </a:rPr>
              <a:t>('posts', 'users.id', '=', '</a:t>
            </a:r>
            <a:r>
              <a:rPr lang="en-US" sz="1800" dirty="0" err="1" smtClean="0">
                <a:solidFill>
                  <a:schemeClr val="accent1"/>
                </a:solidFill>
              </a:rPr>
              <a:t>posts.user_id</a:t>
            </a:r>
            <a:r>
              <a:rPr lang="en-US" sz="1800" dirty="0" smtClean="0">
                <a:solidFill>
                  <a:schemeClr val="accent1"/>
                </a:solidFill>
              </a:rPr>
              <a:t>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-&gt;get();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более сложные условия: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-&gt;join('contacts', function($join)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	</a:t>
            </a:r>
            <a:r>
              <a:rPr lang="en-US" sz="1800" dirty="0" smtClean="0">
                <a:solidFill>
                  <a:schemeClr val="accent1"/>
                </a:solidFill>
              </a:rPr>
              <a:t>$join-&gt;on('users.id', '=', '</a:t>
            </a:r>
            <a:r>
              <a:rPr lang="en-US" sz="1800" dirty="0" err="1" smtClean="0">
                <a:solidFill>
                  <a:schemeClr val="accent1"/>
                </a:solidFill>
              </a:rPr>
              <a:t>contacts.user_id</a:t>
            </a:r>
            <a:r>
              <a:rPr lang="en-US" sz="1800" dirty="0" smtClean="0">
                <a:solidFill>
                  <a:schemeClr val="accent1"/>
                </a:solidFill>
              </a:rPr>
              <a:t>')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	</a:t>
            </a:r>
            <a:r>
              <a:rPr lang="en-US" sz="1800" dirty="0" smtClean="0">
                <a:solidFill>
                  <a:schemeClr val="accent1"/>
                </a:solidFill>
              </a:rPr>
              <a:t>-&gt;</a:t>
            </a:r>
            <a:r>
              <a:rPr lang="en-US" sz="1800" dirty="0" err="1" smtClean="0">
                <a:solidFill>
                  <a:schemeClr val="accent1"/>
                </a:solidFill>
              </a:rPr>
              <a:t>orOn</a:t>
            </a:r>
            <a:r>
              <a:rPr lang="en-US" sz="1800" dirty="0" smtClean="0">
                <a:solidFill>
                  <a:schemeClr val="accent1"/>
                </a:solidFill>
              </a:rPr>
              <a:t>(...);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}) -&gt;get();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Внутри </a:t>
            </a:r>
            <a:r>
              <a:rPr lang="ru-RU" sz="1800" dirty="0" err="1" smtClean="0">
                <a:solidFill>
                  <a:srgbClr val="FF0000"/>
                </a:solidFill>
              </a:rPr>
              <a:t>join</a:t>
            </a:r>
            <a:r>
              <a:rPr lang="ru-RU" sz="1800" dirty="0" smtClean="0">
                <a:solidFill>
                  <a:srgbClr val="FF0000"/>
                </a:solidFill>
              </a:rPr>
              <a:t>() можно использовать </a:t>
            </a:r>
            <a:r>
              <a:rPr lang="ru-RU" sz="1800" dirty="0" err="1" smtClean="0">
                <a:solidFill>
                  <a:srgbClr val="FF0000"/>
                </a:solidFill>
              </a:rPr>
              <a:t>where</a:t>
            </a:r>
            <a:r>
              <a:rPr lang="ru-RU" sz="1800" dirty="0" smtClean="0">
                <a:solidFill>
                  <a:srgbClr val="FF0000"/>
                </a:solidFill>
              </a:rPr>
              <a:t> и </a:t>
            </a:r>
            <a:r>
              <a:rPr lang="ru-RU" sz="1800" dirty="0" err="1" smtClean="0">
                <a:solidFill>
                  <a:srgbClr val="FF0000"/>
                </a:solidFill>
              </a:rPr>
              <a:t>orWhere</a:t>
            </a:r>
            <a:r>
              <a:rPr lang="ru-RU" sz="18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 -&gt;join('contacts', function($join)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$join-&gt;on('users.id', '=', '</a:t>
            </a:r>
            <a:r>
              <a:rPr lang="en-US" sz="1800" dirty="0" err="1" smtClean="0">
                <a:solidFill>
                  <a:schemeClr val="accent1"/>
                </a:solidFill>
              </a:rPr>
              <a:t>contacts.user_id</a:t>
            </a:r>
            <a:r>
              <a:rPr lang="en-US" sz="1800" dirty="0" smtClean="0">
                <a:solidFill>
                  <a:schemeClr val="accent1"/>
                </a:solidFill>
              </a:rPr>
              <a:t>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-&gt;where('</a:t>
            </a:r>
            <a:r>
              <a:rPr lang="en-US" sz="1800" dirty="0" err="1" smtClean="0">
                <a:solidFill>
                  <a:schemeClr val="accent1"/>
                </a:solidFill>
              </a:rPr>
              <a:t>contacts.user_id</a:t>
            </a:r>
            <a:r>
              <a:rPr lang="en-US" sz="1800" dirty="0" smtClean="0">
                <a:solidFill>
                  <a:schemeClr val="accent1"/>
                </a:solidFill>
              </a:rPr>
              <a:t>', '&gt;', 5);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 -&gt;get();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Сложные условия </a:t>
            </a:r>
            <a:r>
              <a:rPr lang="en-US" sz="1800" dirty="0" smtClean="0">
                <a:solidFill>
                  <a:srgbClr val="FF0000"/>
                </a:solidFill>
              </a:rPr>
              <a:t>where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Группировка условий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 -&gt;where('name', '=', '</a:t>
            </a:r>
            <a:r>
              <a:rPr lang="ru-RU" sz="1800" dirty="0" smtClean="0">
                <a:solidFill>
                  <a:schemeClr val="accent1"/>
                </a:solidFill>
              </a:rPr>
              <a:t>Джон')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-&gt;</a:t>
            </a:r>
            <a:r>
              <a:rPr lang="en-US" sz="1800" dirty="0" err="1" smtClean="0">
                <a:solidFill>
                  <a:schemeClr val="accent1"/>
                </a:solidFill>
              </a:rPr>
              <a:t>orWhere</a:t>
            </a:r>
            <a:r>
              <a:rPr lang="en-US" sz="1800" dirty="0" smtClean="0">
                <a:solidFill>
                  <a:schemeClr val="accent1"/>
                </a:solidFill>
              </a:rPr>
              <a:t>(function($query)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	$query-&gt;where('votes', '&gt;', 100)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		-&gt;where('title', '&lt;&gt;', '</a:t>
            </a:r>
            <a:r>
              <a:rPr lang="ru-RU" sz="1800" dirty="0" err="1" smtClean="0">
                <a:solidFill>
                  <a:schemeClr val="accent1"/>
                </a:solidFill>
              </a:rPr>
              <a:t>Админ</a:t>
            </a:r>
            <a:r>
              <a:rPr lang="ru-RU" sz="1800" dirty="0" smtClean="0">
                <a:solidFill>
                  <a:schemeClr val="accent1"/>
                </a:solidFill>
              </a:rPr>
              <a:t>');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}) -&gt;</a:t>
            </a:r>
            <a:r>
              <a:rPr lang="en-US" sz="1800" dirty="0" smtClean="0">
                <a:solidFill>
                  <a:schemeClr val="accent1"/>
                </a:solidFill>
              </a:rPr>
              <a:t>get();</a:t>
            </a:r>
          </a:p>
          <a:p>
            <a:pPr>
              <a:buNone/>
            </a:pPr>
            <a:r>
              <a:rPr lang="ru-RU" sz="1800" dirty="0" smtClean="0"/>
              <a:t>Команда выше выполнит такой SQL: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select * from users where name = '</a:t>
            </a:r>
            <a:r>
              <a:rPr lang="en-US" sz="1800" dirty="0" err="1" smtClean="0"/>
              <a:t>Джон</a:t>
            </a:r>
            <a:r>
              <a:rPr lang="en-US" sz="1800" dirty="0" smtClean="0"/>
              <a:t>' or (votes &gt; 100 and title &lt;&gt; '</a:t>
            </a:r>
            <a:r>
              <a:rPr lang="en-US" sz="1800" dirty="0" err="1" smtClean="0"/>
              <a:t>Админ</a:t>
            </a:r>
            <a:r>
              <a:rPr lang="en-US" sz="1800" dirty="0" smtClean="0"/>
              <a:t>')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 -&gt;</a:t>
            </a:r>
            <a:r>
              <a:rPr lang="en-US" sz="1800" dirty="0" err="1" smtClean="0">
                <a:solidFill>
                  <a:schemeClr val="accent1"/>
                </a:solidFill>
              </a:rPr>
              <a:t>whereExists</a:t>
            </a:r>
            <a:r>
              <a:rPr lang="en-US" sz="1800" dirty="0" smtClean="0">
                <a:solidFill>
                  <a:schemeClr val="accent1"/>
                </a:solidFill>
              </a:rPr>
              <a:t>(function($query)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$query-&gt;select(DB::raw(1))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-&gt;from('orders')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-&gt;</a:t>
            </a:r>
            <a:r>
              <a:rPr lang="en-US" sz="1800" dirty="0" err="1" smtClean="0">
                <a:solidFill>
                  <a:schemeClr val="accent1"/>
                </a:solidFill>
              </a:rPr>
              <a:t>whereRaw</a:t>
            </a:r>
            <a:r>
              <a:rPr lang="en-US" sz="1800" dirty="0" smtClean="0">
                <a:solidFill>
                  <a:schemeClr val="accent1"/>
                </a:solidFill>
              </a:rPr>
              <a:t>('</a:t>
            </a:r>
            <a:r>
              <a:rPr lang="en-US" sz="1800" dirty="0" err="1" smtClean="0">
                <a:solidFill>
                  <a:schemeClr val="accent1"/>
                </a:solidFill>
              </a:rPr>
              <a:t>orders.user_id</a:t>
            </a:r>
            <a:r>
              <a:rPr lang="en-US" sz="1800" dirty="0" smtClean="0">
                <a:solidFill>
                  <a:schemeClr val="accent1"/>
                </a:solidFill>
              </a:rPr>
              <a:t> = users.id');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 -&gt;get();</a:t>
            </a:r>
          </a:p>
          <a:p>
            <a:pPr>
              <a:buNone/>
            </a:pPr>
            <a:r>
              <a:rPr lang="ru-RU" sz="1800" dirty="0" smtClean="0"/>
              <a:t>Эта команда выше выполнит такой запрос: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select * from users where exists ( select 1 from orders where </a:t>
            </a:r>
            <a:r>
              <a:rPr lang="en-US" sz="1800" dirty="0" err="1" smtClean="0"/>
              <a:t>orders.user_id</a:t>
            </a:r>
            <a:r>
              <a:rPr lang="en-US" sz="1800" dirty="0" smtClean="0"/>
              <a:t> = users.id )</a:t>
            </a:r>
            <a:endParaRPr lang="ru-R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err="1" smtClean="0">
                <a:solidFill>
                  <a:srgbClr val="FF0000"/>
                </a:solidFill>
              </a:rPr>
              <a:t>Аггрегатные</a:t>
            </a:r>
            <a:r>
              <a:rPr lang="ru-RU" sz="1800" dirty="0" smtClean="0">
                <a:solidFill>
                  <a:srgbClr val="FF0000"/>
                </a:solidFill>
              </a:rPr>
              <a:t> функции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DB::table('users')-&gt;count();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$price = DB::table('orders')-&gt;max('price');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$price = DB::table('orders')-&gt;min('price');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$price = DB::table('orders')-&gt;</a:t>
            </a:r>
            <a:r>
              <a:rPr lang="en-US" sz="1800" dirty="0" err="1" smtClean="0">
                <a:solidFill>
                  <a:schemeClr val="accent1"/>
                </a:solidFill>
              </a:rPr>
              <a:t>avg</a:t>
            </a:r>
            <a:r>
              <a:rPr lang="en-US" sz="1800" dirty="0" smtClean="0">
                <a:solidFill>
                  <a:schemeClr val="accent1"/>
                </a:solidFill>
              </a:rPr>
              <a:t>('price');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$total = DB::table('users')-&gt;sum('votes');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Использование SQL-выражения в конструкторе запросов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-&gt;select(DB::raw('count(*) as </a:t>
            </a:r>
            <a:r>
              <a:rPr lang="en-US" sz="1800" dirty="0" err="1" smtClean="0">
                <a:solidFill>
                  <a:schemeClr val="accent1"/>
                </a:solidFill>
              </a:rPr>
              <a:t>user_count</a:t>
            </a:r>
            <a:r>
              <a:rPr lang="en-US" sz="1800" dirty="0" smtClean="0">
                <a:solidFill>
                  <a:schemeClr val="accent1"/>
                </a:solidFill>
              </a:rPr>
              <a:t>, status'))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-&gt;where('status', '&lt;&gt;', 1)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</a:t>
            </a:r>
            <a:r>
              <a:rPr lang="en-US" sz="1800" dirty="0" err="1" smtClean="0">
                <a:solidFill>
                  <a:schemeClr val="accent1"/>
                </a:solidFill>
              </a:rPr>
              <a:t>groupBy</a:t>
            </a:r>
            <a:r>
              <a:rPr lang="en-US" sz="1800" dirty="0" smtClean="0">
                <a:solidFill>
                  <a:schemeClr val="accent1"/>
                </a:solidFill>
              </a:rPr>
              <a:t>('status')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-&gt;get()</a:t>
            </a:r>
            <a:endParaRPr lang="ru-RU" sz="18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 (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Вставка записи в таблицу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DB::table('users')-&gt;insert( array('email' =&gt; 'john@example.com', 'votes' =&gt; 0) 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Вставка записи и получение её нового ID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$id = DB::table('users')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-&gt;</a:t>
            </a:r>
            <a:r>
              <a:rPr lang="en-US" sz="1800" dirty="0" err="1" smtClean="0">
                <a:solidFill>
                  <a:schemeClr val="accent1"/>
                </a:solidFill>
              </a:rPr>
              <a:t>insertGetId</a:t>
            </a:r>
            <a:r>
              <a:rPr lang="en-US" sz="1800" dirty="0" smtClean="0">
                <a:solidFill>
                  <a:schemeClr val="accent1"/>
                </a:solidFill>
              </a:rPr>
              <a:t>( array('email' =&gt; 'john@example.com', 'votes' =&gt; 0) 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Вставка нескольких записей одновременно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DB::table('users')-&gt;insert(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array( array('email' =&gt; 'taylor@example.com', 'votes' =&gt; 0),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array('email' =&gt; 'dayle@example.com', 'votes' =&gt; 0),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));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3429000"/>
            <a:ext cx="7929618" cy="1143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ru-RU" b="1" dirty="0" smtClean="0"/>
              <a:t>Примечание:</a:t>
            </a:r>
            <a:r>
              <a:rPr lang="ru-RU" dirty="0" smtClean="0"/>
              <a:t> при использовании </a:t>
            </a:r>
            <a:r>
              <a:rPr lang="ru-RU" dirty="0" err="1" smtClean="0"/>
              <a:t>PostgreSQL</a:t>
            </a:r>
            <a:r>
              <a:rPr lang="ru-RU" dirty="0" smtClean="0"/>
              <a:t> автоинкрементное поле должно иметь имя "</a:t>
            </a:r>
            <a:r>
              <a:rPr lang="ru-RU" dirty="0" err="1" smtClean="0"/>
              <a:t>id</a:t>
            </a:r>
            <a:r>
              <a:rPr lang="ru-RU" dirty="0" smtClean="0"/>
              <a:t>".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 (</a:t>
            </a:r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Обновление записей в таблице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 -&gt;where('id', 1) -&gt;update(array('votes' =&gt; 1));</a:t>
            </a:r>
          </a:p>
          <a:p>
            <a:pPr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Увеличение или уменьшение значения поля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DB::table('users')-&gt;increment('votes');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DB::table('users')-&gt;increment('votes', 5);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DB::table('users')-&gt;decrement('votes');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DB::table('users')-&gt;decrement('votes', 5);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DB::table('users')-&gt;increment('votes', 1, array('name' =&gt; '</a:t>
            </a:r>
            <a:r>
              <a:rPr lang="en-US" sz="1800" dirty="0" err="1" smtClean="0">
                <a:solidFill>
                  <a:schemeClr val="accent1"/>
                </a:solidFill>
              </a:rPr>
              <a:t>Джон</a:t>
            </a:r>
            <a:r>
              <a:rPr lang="en-US" sz="1800" dirty="0" smtClean="0">
                <a:solidFill>
                  <a:schemeClr val="accent1"/>
                </a:solidFill>
              </a:rPr>
              <a:t>')); 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//</a:t>
            </a:r>
            <a:r>
              <a:rPr lang="ru-RU" sz="1800" dirty="0" smtClean="0">
                <a:solidFill>
                  <a:srgbClr val="FFC000"/>
                </a:solidFill>
              </a:rPr>
              <a:t>Вы также можете указать дополнительные поля для изменения:</a:t>
            </a:r>
            <a:endParaRPr lang="ru-RU" sz="1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 (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Удаление записей из таблицы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DB::table('users')-&gt;where('votes', '&lt;', 100)-&gt;delete();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Удаление всех записей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DB::table('users')-&gt;delete();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Очистка таблицы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DB::table('users')-&gt;truncate();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Настройка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1"/>
                </a:solidFill>
              </a:rPr>
              <a:t>	</a:t>
            </a:r>
            <a:r>
              <a:rPr lang="ru-RU" sz="1200" dirty="0" smtClean="0">
                <a:solidFill>
                  <a:schemeClr val="accent1"/>
                </a:solidFill>
              </a:rPr>
              <a:t>Первое</a:t>
            </a:r>
            <a:r>
              <a:rPr lang="ru-RU" sz="1200" dirty="0">
                <a:solidFill>
                  <a:schemeClr val="accent1"/>
                </a:solidFill>
              </a:rPr>
              <a:t>, что вы должны сделать после установки </a:t>
            </a:r>
            <a:r>
              <a:rPr lang="ru-RU" sz="1200" dirty="0" err="1">
                <a:solidFill>
                  <a:schemeClr val="accent1"/>
                </a:solidFill>
              </a:rPr>
              <a:t>Laravel</a:t>
            </a:r>
            <a:r>
              <a:rPr lang="ru-RU" sz="1200" dirty="0">
                <a:solidFill>
                  <a:schemeClr val="accent1"/>
                </a:solidFill>
              </a:rPr>
              <a:t> - установить ключ шифрования сессий и </a:t>
            </a:r>
            <a:r>
              <a:rPr lang="ru-RU" sz="1200" dirty="0" err="1">
                <a:solidFill>
                  <a:schemeClr val="accent1"/>
                </a:solidFill>
              </a:rPr>
              <a:t>кук</a:t>
            </a:r>
            <a:r>
              <a:rPr lang="ru-RU" sz="1200" dirty="0">
                <a:solidFill>
                  <a:schemeClr val="accent1"/>
                </a:solidFill>
              </a:rPr>
              <a:t>. Это случайная строка из 32 символов, находится в файле </a:t>
            </a:r>
            <a:r>
              <a:rPr lang="ru-RU" sz="1200" dirty="0" smtClean="0">
                <a:solidFill>
                  <a:schemeClr val="accent1"/>
                </a:solidFill>
              </a:rPr>
              <a:t>.</a:t>
            </a:r>
            <a:r>
              <a:rPr lang="ru-RU" sz="1200" dirty="0" err="1" smtClean="0">
                <a:solidFill>
                  <a:schemeClr val="accent1"/>
                </a:solidFill>
              </a:rPr>
              <a:t>env</a:t>
            </a:r>
            <a:r>
              <a:rPr lang="ru-RU" sz="1200" dirty="0">
                <a:solidFill>
                  <a:schemeClr val="accent1"/>
                </a:solidFill>
              </a:rPr>
              <a:t>, параметр 'APP_KEY'. Если вы устанавливали </a:t>
            </a:r>
            <a:r>
              <a:rPr lang="ru-RU" sz="1200" dirty="0" err="1">
                <a:solidFill>
                  <a:schemeClr val="accent1"/>
                </a:solidFill>
              </a:rPr>
              <a:t>Laravel</a:t>
            </a:r>
            <a:r>
              <a:rPr lang="ru-RU" sz="1200" dirty="0">
                <a:solidFill>
                  <a:schemeClr val="accent1"/>
                </a:solidFill>
              </a:rPr>
              <a:t> при помощи </a:t>
            </a:r>
            <a:r>
              <a:rPr lang="ru-RU" sz="1200" dirty="0" err="1">
                <a:solidFill>
                  <a:schemeClr val="accent1"/>
                </a:solidFill>
              </a:rPr>
              <a:t>Composer</a:t>
            </a:r>
            <a:r>
              <a:rPr lang="ru-RU" sz="1200" dirty="0">
                <a:solidFill>
                  <a:schemeClr val="accent1"/>
                </a:solidFill>
              </a:rPr>
              <a:t>, то ключ уже </a:t>
            </a:r>
            <a:r>
              <a:rPr lang="ru-RU" sz="1200" dirty="0" err="1">
                <a:solidFill>
                  <a:schemeClr val="accent1"/>
                </a:solidFill>
              </a:rPr>
              <a:t>сгенерен</a:t>
            </a:r>
            <a:r>
              <a:rPr lang="ru-RU" sz="1200" dirty="0">
                <a:solidFill>
                  <a:schemeClr val="accent1"/>
                </a:solidFill>
              </a:rPr>
              <a:t>. Вы можете </a:t>
            </a:r>
            <a:r>
              <a:rPr lang="ru-RU" sz="1200" dirty="0" err="1">
                <a:solidFill>
                  <a:schemeClr val="accent1"/>
                </a:solidFill>
              </a:rPr>
              <a:t>сгенерить</a:t>
            </a:r>
            <a:r>
              <a:rPr lang="ru-RU" sz="1200" dirty="0">
                <a:solidFill>
                  <a:schemeClr val="accent1"/>
                </a:solidFill>
              </a:rPr>
              <a:t> его вручную </a:t>
            </a:r>
            <a:r>
              <a:rPr lang="ru-RU" sz="1200" dirty="0" err="1">
                <a:solidFill>
                  <a:schemeClr val="accent1"/>
                </a:solidFill>
              </a:rPr>
              <a:t>artisan-командой</a:t>
            </a:r>
            <a:r>
              <a:rPr lang="ru-RU" sz="1200" dirty="0" err="1" smtClean="0">
                <a:solidFill>
                  <a:schemeClr val="accent1"/>
                </a:solidFill>
              </a:rPr>
              <a:t>key:generate</a:t>
            </a:r>
            <a:r>
              <a:rPr lang="ru-RU" sz="1200" dirty="0">
                <a:solidFill>
                  <a:schemeClr val="accent1"/>
                </a:solidFill>
              </a:rPr>
              <a:t>. </a:t>
            </a:r>
            <a:r>
              <a:rPr lang="ru-RU" sz="1200" b="1" dirty="0">
                <a:solidFill>
                  <a:srgbClr val="FFC000"/>
                </a:solidFill>
              </a:rPr>
              <a:t>Если ключ шифрования отсутствует, ваши сессии, </a:t>
            </a:r>
            <a:r>
              <a:rPr lang="ru-RU" sz="1200" b="1" dirty="0" err="1">
                <a:solidFill>
                  <a:srgbClr val="FFC000"/>
                </a:solidFill>
              </a:rPr>
              <a:t>куки</a:t>
            </a:r>
            <a:r>
              <a:rPr lang="ru-RU" sz="1200" b="1" dirty="0">
                <a:solidFill>
                  <a:srgbClr val="FFC000"/>
                </a:solidFill>
              </a:rPr>
              <a:t> другая шифруемая информация не будет зашифрована надежным </a:t>
            </a:r>
            <a:r>
              <a:rPr lang="ru-RU" sz="1200" b="1" dirty="0" smtClean="0">
                <a:solidFill>
                  <a:srgbClr val="FFC000"/>
                </a:solidFill>
              </a:rPr>
              <a:t>образом…</a:t>
            </a:r>
          </a:p>
          <a:p>
            <a:pPr>
              <a:buNone/>
            </a:pPr>
            <a:endParaRPr lang="ru-RU" sz="1200" b="1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200" b="1" dirty="0" smtClean="0">
                <a:solidFill>
                  <a:srgbClr val="FFC000"/>
                </a:solidFill>
              </a:rPr>
              <a:t>	</a:t>
            </a:r>
            <a:r>
              <a:rPr lang="ru-RU" sz="1200" dirty="0">
                <a:solidFill>
                  <a:schemeClr val="accent1"/>
                </a:solidFill>
              </a:rPr>
              <a:t>Папки внутри </a:t>
            </a:r>
            <a:r>
              <a:rPr lang="ru-RU" sz="1200" dirty="0" err="1" smtClean="0">
                <a:solidFill>
                  <a:schemeClr val="accent1"/>
                </a:solidFill>
              </a:rPr>
              <a:t>storage</a:t>
            </a:r>
            <a:r>
              <a:rPr lang="ru-RU" sz="1200" dirty="0">
                <a:solidFill>
                  <a:schemeClr val="accent1"/>
                </a:solidFill>
              </a:rPr>
              <a:t> должны быть доступны </a:t>
            </a:r>
            <a:r>
              <a:rPr lang="ru-RU" sz="1200" dirty="0" err="1">
                <a:solidFill>
                  <a:schemeClr val="accent1"/>
                </a:solidFill>
              </a:rPr>
              <a:t>веб-серверу</a:t>
            </a:r>
            <a:r>
              <a:rPr lang="ru-RU" sz="1200" dirty="0">
                <a:solidFill>
                  <a:schemeClr val="accent1"/>
                </a:solidFill>
              </a:rPr>
              <a:t> для записи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Конструктор запросов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Слияние (</a:t>
            </a:r>
            <a:r>
              <a:rPr lang="en-US" sz="1800" dirty="0" smtClean="0">
                <a:solidFill>
                  <a:srgbClr val="FF0000"/>
                </a:solidFill>
              </a:rPr>
              <a:t>UNION</a:t>
            </a:r>
            <a:r>
              <a:rPr lang="ru-RU" sz="1800" dirty="0" smtClean="0">
                <a:solidFill>
                  <a:srgbClr val="FF0000"/>
                </a:solidFill>
              </a:rPr>
              <a:t>)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$first = DB::table('users')-&gt;</a:t>
            </a:r>
            <a:r>
              <a:rPr lang="en-US" sz="1800" dirty="0" err="1" smtClean="0">
                <a:solidFill>
                  <a:schemeClr val="accent1"/>
                </a:solidFill>
              </a:rPr>
              <a:t>whereNull</a:t>
            </a:r>
            <a:r>
              <a:rPr lang="en-US" sz="1800" dirty="0" smtClean="0">
                <a:solidFill>
                  <a:schemeClr val="accent1"/>
                </a:solidFill>
              </a:rPr>
              <a:t>('</a:t>
            </a:r>
            <a:r>
              <a:rPr lang="en-US" sz="1800" dirty="0" err="1" smtClean="0">
                <a:solidFill>
                  <a:schemeClr val="accent1"/>
                </a:solidFill>
              </a:rPr>
              <a:t>first_name</a:t>
            </a:r>
            <a:r>
              <a:rPr lang="en-US" sz="1800" dirty="0" smtClean="0">
                <a:solidFill>
                  <a:schemeClr val="accent1"/>
                </a:solidFill>
              </a:rPr>
              <a:t>');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DB::table('users')-&gt;</a:t>
            </a:r>
            <a:r>
              <a:rPr lang="en-US" sz="1800" dirty="0" err="1" smtClean="0">
                <a:solidFill>
                  <a:schemeClr val="accent1"/>
                </a:solidFill>
              </a:rPr>
              <a:t>whereNull</a:t>
            </a:r>
            <a:r>
              <a:rPr lang="en-US" sz="1800" dirty="0" smtClean="0">
                <a:solidFill>
                  <a:schemeClr val="accent1"/>
                </a:solidFill>
              </a:rPr>
              <a:t>('</a:t>
            </a:r>
            <a:r>
              <a:rPr lang="en-US" sz="1800" dirty="0" err="1" smtClean="0">
                <a:solidFill>
                  <a:schemeClr val="accent1"/>
                </a:solidFill>
              </a:rPr>
              <a:t>last_name</a:t>
            </a:r>
            <a:r>
              <a:rPr lang="en-US" sz="1800" dirty="0" smtClean="0">
                <a:solidFill>
                  <a:schemeClr val="accent1"/>
                </a:solidFill>
              </a:rPr>
              <a:t>')-&gt;union($first)-&gt;get();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1800" dirty="0" err="1" smtClean="0">
                <a:solidFill>
                  <a:srgbClr val="FF0000"/>
                </a:solidFill>
              </a:rPr>
              <a:t>Кештрование</a:t>
            </a:r>
            <a:r>
              <a:rPr lang="ru-RU" sz="1800" dirty="0" smtClean="0">
                <a:solidFill>
                  <a:srgbClr val="FF0000"/>
                </a:solidFill>
              </a:rPr>
              <a:t> запроса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DB::table('users')-&gt;remember(10)-&gt;get();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Seeding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1800" dirty="0" smtClean="0"/>
              <a:t>Кроме миграций, </a:t>
            </a:r>
            <a:r>
              <a:rPr lang="ru-RU" sz="1800" dirty="0" err="1" smtClean="0"/>
              <a:t>Laravel</a:t>
            </a:r>
            <a:r>
              <a:rPr lang="ru-RU" sz="1800" dirty="0" smtClean="0"/>
              <a:t> также включает в себя механизм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наполнения вашей БД начальными данными (</a:t>
            </a:r>
            <a:r>
              <a:rPr lang="ru-RU" sz="1800" dirty="0" err="1" smtClean="0"/>
              <a:t>seeding</a:t>
            </a:r>
            <a:r>
              <a:rPr lang="ru-RU" sz="1800" dirty="0" smtClean="0"/>
              <a:t>) с помощью специальных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классов. Все такие классы хранятся в </a:t>
            </a:r>
            <a:r>
              <a:rPr lang="ru-RU" sz="1800" dirty="0" err="1" smtClean="0"/>
              <a:t>database</a:t>
            </a:r>
            <a:r>
              <a:rPr lang="ru-RU" sz="1800" dirty="0" smtClean="0"/>
              <a:t>/</a:t>
            </a:r>
            <a:r>
              <a:rPr lang="ru-RU" sz="1800" dirty="0" err="1" smtClean="0"/>
              <a:t>seeds</a:t>
            </a:r>
            <a:r>
              <a:rPr lang="ru-RU" sz="1800" dirty="0" smtClean="0"/>
              <a:t>. Они могут иметь любое имя,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но вам, вероятно, следует придерживаться какой-то логики в их именовании –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например, </a:t>
            </a:r>
            <a:r>
              <a:rPr lang="ru-RU" sz="1800" dirty="0" err="1" smtClean="0"/>
              <a:t>UserTableSeederи</a:t>
            </a:r>
            <a:r>
              <a:rPr lang="ru-RU" sz="1800" dirty="0" smtClean="0"/>
              <a:t> т.д. По умолчанию для вас уже определён </a:t>
            </a:r>
            <a:endParaRPr lang="en-US" sz="1800" dirty="0" smtClean="0"/>
          </a:p>
          <a:p>
            <a:pPr>
              <a:buNone/>
            </a:pPr>
            <a:r>
              <a:rPr lang="ru-RU" sz="1800" dirty="0" err="1" smtClean="0"/>
              <a:t>классDatabaseSeeder</a:t>
            </a:r>
            <a:r>
              <a:rPr lang="ru-RU" sz="1800" dirty="0" smtClean="0"/>
              <a:t>. Из этого класса вы можете вызывать метод </a:t>
            </a:r>
            <a:r>
              <a:rPr lang="ru-RU" sz="1800" dirty="0" err="1" smtClean="0"/>
              <a:t>call</a:t>
            </a:r>
            <a:r>
              <a:rPr lang="ru-RU" sz="1800" dirty="0" smtClean="0"/>
              <a:t> для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подключения других классов с данными, что позволит вам контролировать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порядок их выполнения.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</a:t>
            </a:r>
            <a:r>
              <a:rPr lang="en-US" sz="1800" dirty="0" err="1" smtClean="0">
                <a:solidFill>
                  <a:schemeClr val="accent1"/>
                </a:solidFill>
              </a:rPr>
              <a:t>UserTableSeeder</a:t>
            </a:r>
            <a:r>
              <a:rPr lang="en-US" sz="1800" dirty="0" smtClean="0">
                <a:solidFill>
                  <a:schemeClr val="accent1"/>
                </a:solidFill>
              </a:rPr>
              <a:t> extends Seeder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public function run()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	</a:t>
            </a:r>
            <a:r>
              <a:rPr lang="en-US" sz="1800" dirty="0" smtClean="0">
                <a:solidFill>
                  <a:schemeClr val="accent1"/>
                </a:solidFill>
              </a:rPr>
              <a:t>DB::table('users')-&gt;delete();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	</a:t>
            </a:r>
            <a:r>
              <a:rPr lang="en-US" sz="1800" dirty="0" smtClean="0">
                <a:solidFill>
                  <a:schemeClr val="accent1"/>
                </a:solidFill>
              </a:rPr>
              <a:t>User::create(array('email' =&gt; 'foo@bar.com'));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Стартуем </a:t>
            </a:r>
            <a:r>
              <a:rPr lang="ru-RU" sz="1800" dirty="0" err="1" smtClean="0">
                <a:solidFill>
                  <a:srgbClr val="FF0000"/>
                </a:solidFill>
              </a:rPr>
              <a:t>сиды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accent1"/>
                </a:solidFill>
              </a:rPr>
              <a:t>php</a:t>
            </a:r>
            <a:r>
              <a:rPr lang="en-US" sz="1800" dirty="0" smtClean="0">
                <a:solidFill>
                  <a:schemeClr val="accent1"/>
                </a:solidFill>
              </a:rPr>
              <a:t> artisan </a:t>
            </a:r>
            <a:r>
              <a:rPr lang="en-US" sz="1800" dirty="0" err="1" smtClean="0">
                <a:solidFill>
                  <a:schemeClr val="accent1"/>
                </a:solidFill>
              </a:rPr>
              <a:t>db:seed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Указываем какой класс стартовать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accent1"/>
                </a:solidFill>
              </a:rPr>
              <a:t>php</a:t>
            </a:r>
            <a:r>
              <a:rPr lang="en-US" sz="1800" dirty="0" smtClean="0">
                <a:solidFill>
                  <a:schemeClr val="accent1"/>
                </a:solidFill>
              </a:rPr>
              <a:t> artisan </a:t>
            </a:r>
            <a:r>
              <a:rPr lang="en-US" sz="1800" dirty="0" err="1" smtClean="0">
                <a:solidFill>
                  <a:schemeClr val="accent1"/>
                </a:solidFill>
              </a:rPr>
              <a:t>db:seed</a:t>
            </a:r>
            <a:r>
              <a:rPr lang="en-US" sz="1800" dirty="0" smtClean="0">
                <a:solidFill>
                  <a:schemeClr val="accent1"/>
                </a:solidFill>
              </a:rPr>
              <a:t> --class=</a:t>
            </a:r>
            <a:r>
              <a:rPr lang="en-US" sz="1800" dirty="0" err="1" smtClean="0">
                <a:solidFill>
                  <a:schemeClr val="accent1"/>
                </a:solidFill>
              </a:rPr>
              <a:t>UserTableSeeder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2"/>
                </a:solidFill>
              </a:rPr>
              <a:t>Если при </a:t>
            </a:r>
            <a:r>
              <a:rPr lang="ru-RU" sz="1800" dirty="0" err="1" smtClean="0">
                <a:solidFill>
                  <a:schemeClr val="accent2"/>
                </a:solidFill>
              </a:rPr>
              <a:t>запуке</a:t>
            </a:r>
            <a:r>
              <a:rPr lang="ru-RU" sz="1800" dirty="0" smtClean="0">
                <a:solidFill>
                  <a:schemeClr val="accent2"/>
                </a:solidFill>
              </a:rPr>
              <a:t> </a:t>
            </a:r>
            <a:r>
              <a:rPr lang="ru-RU" sz="1800" dirty="0" err="1" smtClean="0">
                <a:solidFill>
                  <a:schemeClr val="accent2"/>
                </a:solidFill>
              </a:rPr>
              <a:t>сида</a:t>
            </a:r>
            <a:r>
              <a:rPr lang="ru-RU" sz="1800" dirty="0" smtClean="0">
                <a:solidFill>
                  <a:schemeClr val="accent2"/>
                </a:solidFill>
              </a:rPr>
              <a:t> пишет класс не найден обновите </a:t>
            </a:r>
            <a:r>
              <a:rPr lang="ru-RU" sz="1800" dirty="0" err="1" smtClean="0">
                <a:solidFill>
                  <a:schemeClr val="accent2"/>
                </a:solidFill>
              </a:rPr>
              <a:t>автолод</a:t>
            </a:r>
            <a:endParaRPr lang="ru-RU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1600" b="1" dirty="0" smtClean="0"/>
              <a:t>composer dump-</a:t>
            </a:r>
            <a:r>
              <a:rPr lang="en-US" sz="1600" b="1" dirty="0" err="1" smtClean="0"/>
              <a:t>autoload</a:t>
            </a:r>
            <a:endParaRPr lang="en-US" sz="1600" b="1" dirty="0" smtClean="0"/>
          </a:p>
          <a:p>
            <a:pPr>
              <a:buNone/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600" b="1" dirty="0" smtClean="0"/>
              <a:t>Установка </a:t>
            </a:r>
            <a:r>
              <a:rPr lang="en-US" sz="1600" b="1" dirty="0" smtClean="0"/>
              <a:t>Faker https://github.com/fzaninotto/Faker</a:t>
            </a: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solidFill>
                  <a:srgbClr val="FF0000"/>
                </a:solidFill>
              </a:rPr>
              <a:t>ELOQUENT ORM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Создание модели </a:t>
            </a:r>
            <a:r>
              <a:rPr lang="en-US" sz="1800" b="1" dirty="0" smtClean="0">
                <a:solidFill>
                  <a:srgbClr val="FF0000"/>
                </a:solidFill>
              </a:rPr>
              <a:t>Eloquent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User extends Model {}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или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accent1"/>
                </a:solidFill>
              </a:rPr>
              <a:t>php</a:t>
            </a:r>
            <a:r>
              <a:rPr lang="en-US" sz="1800" dirty="0" smtClean="0">
                <a:solidFill>
                  <a:schemeClr val="accent1"/>
                </a:solidFill>
              </a:rPr>
              <a:t> artisan </a:t>
            </a:r>
            <a:r>
              <a:rPr lang="en-US" sz="1800" dirty="0" err="1" smtClean="0">
                <a:solidFill>
                  <a:schemeClr val="accent1"/>
                </a:solidFill>
              </a:rPr>
              <a:t>make:model</a:t>
            </a:r>
            <a:r>
              <a:rPr lang="en-US" sz="1800" dirty="0" smtClean="0">
                <a:solidFill>
                  <a:schemeClr val="accent1"/>
                </a:solidFill>
              </a:rPr>
              <a:t> User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protected $table = '</a:t>
            </a:r>
            <a:r>
              <a:rPr lang="en-US" sz="1800" dirty="0" err="1" smtClean="0">
                <a:solidFill>
                  <a:schemeClr val="accent1"/>
                </a:solidFill>
              </a:rPr>
              <a:t>my_users</a:t>
            </a:r>
            <a:r>
              <a:rPr lang="en-US" sz="1800" dirty="0" smtClean="0">
                <a:solidFill>
                  <a:schemeClr val="accent1"/>
                </a:solidFill>
              </a:rPr>
              <a:t>';</a:t>
            </a:r>
            <a:r>
              <a:rPr lang="ru-RU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// </a:t>
            </a:r>
            <a:r>
              <a:rPr lang="ru-RU" sz="1800" dirty="0" smtClean="0">
                <a:solidFill>
                  <a:srgbClr val="FFC000"/>
                </a:solidFill>
              </a:rPr>
              <a:t>привязка к таблице</a:t>
            </a: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protected $</a:t>
            </a:r>
            <a:r>
              <a:rPr lang="en-US" sz="1800" dirty="0" err="1" smtClean="0">
                <a:solidFill>
                  <a:schemeClr val="accent1"/>
                </a:solidFill>
              </a:rPr>
              <a:t>primaryKey</a:t>
            </a:r>
            <a:r>
              <a:rPr lang="en-US" sz="1800" dirty="0" smtClean="0">
                <a:solidFill>
                  <a:schemeClr val="accent1"/>
                </a:solidFill>
              </a:rPr>
              <a:t> = 'id'; </a:t>
            </a:r>
            <a:r>
              <a:rPr lang="en-US" sz="1800" dirty="0" smtClean="0">
                <a:solidFill>
                  <a:srgbClr val="FFC000"/>
                </a:solidFill>
              </a:rPr>
              <a:t>// </a:t>
            </a:r>
            <a:r>
              <a:rPr lang="ru-RU" sz="1800" dirty="0" err="1" smtClean="0">
                <a:solidFill>
                  <a:srgbClr val="FFC000"/>
                </a:solidFill>
              </a:rPr>
              <a:t>Eloquent</a:t>
            </a:r>
            <a:r>
              <a:rPr lang="ru-RU" sz="1800" dirty="0" smtClean="0">
                <a:solidFill>
                  <a:srgbClr val="FFC000"/>
                </a:solidFill>
              </a:rPr>
              <a:t> также предполагает, что каждая таблица 				имеет первичный ключ с </a:t>
            </a:r>
            <a:r>
              <a:rPr lang="ru-RU" sz="1800" dirty="0" err="1" smtClean="0">
                <a:solidFill>
                  <a:srgbClr val="FFC000"/>
                </a:solidFill>
              </a:rPr>
              <a:t>именемid</a:t>
            </a:r>
            <a:r>
              <a:rPr lang="ru-RU" sz="1800" dirty="0" smtClean="0">
                <a:solidFill>
                  <a:srgbClr val="FFC000"/>
                </a:solidFill>
              </a:rPr>
              <a:t>.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Использование </a:t>
            </a:r>
            <a:r>
              <a:rPr lang="en-US" cap="all" dirty="0" smtClean="0">
                <a:solidFill>
                  <a:srgbClr val="FF0000"/>
                </a:solidFill>
              </a:rPr>
              <a:t>ELOQUENT ORM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Получение всех моделей (записей)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User::all();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Получение записи по первичному ключу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 = User::find(1); </a:t>
            </a:r>
            <a:r>
              <a:rPr lang="en-US" sz="1800" dirty="0" err="1" smtClean="0">
                <a:solidFill>
                  <a:schemeClr val="accent1"/>
                </a:solidFill>
              </a:rPr>
              <a:t>dd</a:t>
            </a:r>
            <a:r>
              <a:rPr lang="en-US" sz="1800" dirty="0" smtClean="0">
                <a:solidFill>
                  <a:schemeClr val="accent1"/>
                </a:solidFill>
              </a:rPr>
              <a:t>($user-&gt;name);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C00000"/>
                </a:solidFill>
              </a:rPr>
              <a:t>Примечание:</a:t>
            </a:r>
            <a:r>
              <a:rPr lang="ru-RU" sz="1800" dirty="0" smtClean="0">
                <a:solidFill>
                  <a:srgbClr val="C00000"/>
                </a:solidFill>
              </a:rPr>
              <a:t> Все методы, доступные в конструкторе запросов, также доступны при работе с моделями </a:t>
            </a:r>
            <a:r>
              <a:rPr lang="ru-RU" sz="1800" dirty="0" err="1" smtClean="0">
                <a:solidFill>
                  <a:srgbClr val="C00000"/>
                </a:solidFill>
              </a:rPr>
              <a:t>Eloquent</a:t>
            </a:r>
            <a:r>
              <a:rPr lang="ru-RU" sz="1800" dirty="0" smtClean="0">
                <a:solidFill>
                  <a:srgbClr val="C00000"/>
                </a:solidFill>
              </a:rPr>
              <a:t>.</a:t>
            </a:r>
            <a:endParaRPr lang="en-US" sz="1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Получение модели по первичному ключу с возбуждением исключения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$model = User::</a:t>
            </a:r>
            <a:r>
              <a:rPr lang="en-US" sz="1800" dirty="0" err="1" smtClean="0">
                <a:solidFill>
                  <a:schemeClr val="accent1"/>
                </a:solidFill>
              </a:rPr>
              <a:t>findOrFail</a:t>
            </a:r>
            <a:r>
              <a:rPr lang="en-US" sz="1800" dirty="0" smtClean="0">
                <a:solidFill>
                  <a:schemeClr val="accent1"/>
                </a:solidFill>
              </a:rPr>
              <a:t>(1);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$model = User::where('votes', '&gt;', 100)-&gt;</a:t>
            </a:r>
            <a:r>
              <a:rPr lang="en-US" sz="1800" dirty="0" err="1" smtClean="0">
                <a:solidFill>
                  <a:schemeClr val="accent1"/>
                </a:solidFill>
              </a:rPr>
              <a:t>firstOrFail</a:t>
            </a:r>
            <a:r>
              <a:rPr lang="en-US" sz="1800" dirty="0" smtClean="0">
                <a:solidFill>
                  <a:schemeClr val="accent1"/>
                </a:solidFill>
              </a:rPr>
              <a:t>();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Построение запросов в моделях </a:t>
            </a:r>
            <a:r>
              <a:rPr lang="ru-RU" sz="4000" b="1" dirty="0" err="1" smtClean="0">
                <a:solidFill>
                  <a:srgbClr val="FF0000"/>
                </a:solidFill>
              </a:rPr>
              <a:t>Eloquent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$users = User::where('votes', '&gt;', 100)-&gt;take(10)-&gt;get();</a:t>
            </a:r>
          </a:p>
          <a:p>
            <a:pPr>
              <a:buNone/>
            </a:pPr>
            <a:r>
              <a:rPr lang="ru-RU" sz="1800" b="1" dirty="0" err="1" smtClean="0">
                <a:solidFill>
                  <a:srgbClr val="FF0000"/>
                </a:solidFill>
              </a:rPr>
              <a:t>Аггрегатные</a:t>
            </a:r>
            <a:r>
              <a:rPr lang="ru-RU" sz="1800" b="1" dirty="0" smtClean="0">
                <a:solidFill>
                  <a:srgbClr val="FF0000"/>
                </a:solidFill>
              </a:rPr>
              <a:t> функции в </a:t>
            </a:r>
            <a:r>
              <a:rPr lang="en-US" sz="1800" b="1" dirty="0" smtClean="0">
                <a:solidFill>
                  <a:srgbClr val="FF0000"/>
                </a:solidFill>
              </a:rPr>
              <a:t>Eloquent</a:t>
            </a:r>
          </a:p>
          <a:p>
            <a:pPr>
              <a:buNone/>
            </a:pPr>
            <a:r>
              <a:rPr lang="en-US" sz="1800" dirty="0" smtClean="0"/>
              <a:t>$count = User::where('votes', '&gt;', 100)-&gt;count();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Сырые условия</a:t>
            </a:r>
          </a:p>
          <a:p>
            <a:pPr>
              <a:buNone/>
            </a:pPr>
            <a:r>
              <a:rPr lang="en-US" sz="1800" dirty="0" smtClean="0"/>
              <a:t>$users = User::</a:t>
            </a:r>
            <a:r>
              <a:rPr lang="en-US" sz="1800" dirty="0" err="1" smtClean="0"/>
              <a:t>whereRaw</a:t>
            </a:r>
            <a:r>
              <a:rPr lang="en-US" sz="1800" dirty="0" smtClean="0"/>
              <a:t>('age &gt; ? and votes = 100', [25])-&gt;get();</a:t>
            </a:r>
            <a:endParaRPr lang="ru-RU" sz="1800" dirty="0" smtClean="0"/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Обработка результата по частям</a:t>
            </a:r>
          </a:p>
          <a:p>
            <a:pPr>
              <a:buNone/>
            </a:pPr>
            <a:r>
              <a:rPr lang="en-US" sz="1800" dirty="0" smtClean="0"/>
              <a:t>User::chunk(200, function($users) {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en-US" sz="1800" dirty="0" err="1" smtClean="0"/>
              <a:t>foreach</a:t>
            </a:r>
            <a:r>
              <a:rPr lang="en-US" sz="1800" dirty="0" smtClean="0"/>
              <a:t> ($users as $user)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en-US" sz="1800" dirty="0" smtClean="0"/>
              <a:t>{ </a:t>
            </a:r>
            <a:endParaRPr lang="ru-RU" sz="1800" dirty="0" smtClean="0"/>
          </a:p>
          <a:p>
            <a:pPr>
              <a:buNone/>
            </a:pPr>
            <a:r>
              <a:rPr lang="ru-RU" sz="1800" i="1" dirty="0" smtClean="0"/>
              <a:t>		</a:t>
            </a:r>
            <a:r>
              <a:rPr lang="en-US" sz="1800" i="1" dirty="0" smtClean="0"/>
              <a:t>//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en-US" sz="1800" dirty="0" smtClean="0"/>
              <a:t>} 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});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solidFill>
                  <a:srgbClr val="FF0000"/>
                </a:solidFill>
              </a:rPr>
              <a:t>ELOQUENT 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Сохранение новой модели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 = new User;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$user-&gt;name = '</a:t>
            </a:r>
            <a:r>
              <a:rPr lang="ru-RU" sz="1800" dirty="0" smtClean="0">
                <a:solidFill>
                  <a:schemeClr val="accent1"/>
                </a:solidFill>
              </a:rPr>
              <a:t>Джон';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 smtClean="0">
                <a:solidFill>
                  <a:schemeClr val="accent1"/>
                </a:solidFill>
              </a:rPr>
              <a:t>user-&gt;save();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ru-RU" sz="1200" dirty="0" smtClean="0">
                <a:solidFill>
                  <a:srgbClr val="C00000"/>
                </a:solidFill>
              </a:rPr>
              <a:t>обычно ваши модели </a:t>
            </a:r>
            <a:r>
              <a:rPr lang="ru-RU" sz="1200" dirty="0" err="1" smtClean="0">
                <a:solidFill>
                  <a:srgbClr val="C00000"/>
                </a:solidFill>
              </a:rPr>
              <a:t>Eloquent</a:t>
            </a:r>
            <a:r>
              <a:rPr lang="ru-RU" sz="1200" dirty="0" smtClean="0">
                <a:solidFill>
                  <a:srgbClr val="C00000"/>
                </a:solidFill>
              </a:rPr>
              <a:t> содержат автоматически увеличивающиеся (</a:t>
            </a:r>
            <a:r>
              <a:rPr lang="ru-RU" sz="1200" dirty="0" err="1" smtClean="0">
                <a:solidFill>
                  <a:srgbClr val="C00000"/>
                </a:solidFill>
              </a:rPr>
              <a:t>autoincrementing</a:t>
            </a:r>
            <a:r>
              <a:rPr lang="ru-RU" sz="1200" dirty="0" smtClean="0">
                <a:solidFill>
                  <a:srgbClr val="C00000"/>
                </a:solidFill>
              </a:rPr>
              <a:t>) числовые ключи. Однако если вы хотите использовать собственные ключи, установите свойство </a:t>
            </a:r>
            <a:r>
              <a:rPr lang="ru-RU" sz="1200" dirty="0" err="1" smtClean="0">
                <a:solidFill>
                  <a:srgbClr val="C00000"/>
                </a:solidFill>
              </a:rPr>
              <a:t>incrementing</a:t>
            </a:r>
            <a:r>
              <a:rPr lang="ru-RU" sz="1200" dirty="0" smtClean="0">
                <a:solidFill>
                  <a:srgbClr val="C00000"/>
                </a:solidFill>
              </a:rPr>
              <a:t> класса модели в значение </a:t>
            </a:r>
            <a:r>
              <a:rPr lang="ru-RU" sz="1200" dirty="0" err="1" smtClean="0">
                <a:solidFill>
                  <a:srgbClr val="C00000"/>
                </a:solidFill>
              </a:rPr>
              <a:t>false</a:t>
            </a:r>
            <a:r>
              <a:rPr lang="ru-RU" sz="1200" dirty="0" smtClean="0">
                <a:solidFill>
                  <a:srgbClr val="C00000"/>
                </a:solidFill>
              </a:rPr>
              <a:t>.</a:t>
            </a:r>
            <a:endParaRPr lang="en-US" sz="12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Указание доступных к заполнению атрибутов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protected $</a:t>
            </a:r>
            <a:r>
              <a:rPr lang="en-US" sz="1800" dirty="0" err="1" smtClean="0">
                <a:solidFill>
                  <a:schemeClr val="accent1"/>
                </a:solidFill>
              </a:rPr>
              <a:t>fillable</a:t>
            </a:r>
            <a:r>
              <a:rPr lang="en-US" sz="1800" dirty="0" smtClean="0">
                <a:solidFill>
                  <a:schemeClr val="accent1"/>
                </a:solidFill>
              </a:rPr>
              <a:t> = ['</a:t>
            </a:r>
            <a:r>
              <a:rPr lang="en-US" sz="1800" dirty="0" err="1" smtClean="0">
                <a:solidFill>
                  <a:schemeClr val="accent1"/>
                </a:solidFill>
              </a:rPr>
              <a:t>first_name</a:t>
            </a:r>
            <a:r>
              <a:rPr lang="en-US" sz="1800" dirty="0" smtClean="0">
                <a:solidFill>
                  <a:schemeClr val="accent1"/>
                </a:solidFill>
              </a:rPr>
              <a:t>', '</a:t>
            </a:r>
            <a:r>
              <a:rPr lang="en-US" sz="1800" dirty="0" err="1" smtClean="0">
                <a:solidFill>
                  <a:schemeClr val="accent1"/>
                </a:solidFill>
              </a:rPr>
              <a:t>last_name</a:t>
            </a:r>
            <a:r>
              <a:rPr lang="en-US" sz="1800" dirty="0" smtClean="0">
                <a:solidFill>
                  <a:schemeClr val="accent1"/>
                </a:solidFill>
              </a:rPr>
              <a:t>', 'email'];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protected $guarded = ['id', 'password'];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Защита всех атрибутов от массового заполнения</a:t>
            </a:r>
          </a:p>
          <a:p>
            <a:pPr>
              <a:buNone/>
            </a:pPr>
            <a:r>
              <a:rPr lang="en-US" sz="1800" dirty="0" smtClean="0"/>
              <a:t>protected $guarded = ['*'];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solidFill>
                  <a:srgbClr val="FF0000"/>
                </a:solidFill>
              </a:rPr>
              <a:t>ELOQUENT 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i="1" dirty="0" smtClean="0">
                <a:solidFill>
                  <a:srgbClr val="FFC000"/>
                </a:solidFill>
              </a:rPr>
              <a:t>// Создать нового пользователя в базе данных</a:t>
            </a:r>
            <a:r>
              <a:rPr lang="ru-RU" sz="1800" dirty="0" smtClean="0">
                <a:solidFill>
                  <a:srgbClr val="FFC000"/>
                </a:solidFill>
              </a:rPr>
              <a:t> </a:t>
            </a: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$</a:t>
            </a:r>
            <a:r>
              <a:rPr lang="ru-RU" sz="1800" dirty="0" err="1" smtClean="0">
                <a:solidFill>
                  <a:schemeClr val="accent1"/>
                </a:solidFill>
              </a:rPr>
              <a:t>user</a:t>
            </a:r>
            <a:r>
              <a:rPr lang="ru-RU" sz="1800" dirty="0" smtClean="0">
                <a:solidFill>
                  <a:schemeClr val="accent1"/>
                </a:solidFill>
              </a:rPr>
              <a:t> = </a:t>
            </a:r>
            <a:r>
              <a:rPr lang="ru-RU" sz="1800" dirty="0" err="1" smtClean="0">
                <a:solidFill>
                  <a:schemeClr val="accent1"/>
                </a:solidFill>
              </a:rPr>
              <a:t>User::create</a:t>
            </a:r>
            <a:r>
              <a:rPr lang="ru-RU" sz="1800" dirty="0" smtClean="0">
                <a:solidFill>
                  <a:schemeClr val="accent1"/>
                </a:solidFill>
              </a:rPr>
              <a:t>(['</a:t>
            </a:r>
            <a:r>
              <a:rPr lang="ru-RU" sz="1800" dirty="0" err="1" smtClean="0">
                <a:solidFill>
                  <a:schemeClr val="accent1"/>
                </a:solidFill>
              </a:rPr>
              <a:t>name</a:t>
            </a:r>
            <a:r>
              <a:rPr lang="ru-RU" sz="1800" dirty="0" smtClean="0">
                <a:solidFill>
                  <a:schemeClr val="accent1"/>
                </a:solidFill>
              </a:rPr>
              <a:t>' =&gt; '</a:t>
            </a:r>
            <a:r>
              <a:rPr lang="ru-RU" sz="1800" dirty="0" err="1" smtClean="0">
                <a:solidFill>
                  <a:schemeClr val="accent1"/>
                </a:solidFill>
              </a:rPr>
              <a:t>John</a:t>
            </a:r>
            <a:r>
              <a:rPr lang="ru-RU" sz="1800" dirty="0" smtClean="0">
                <a:solidFill>
                  <a:schemeClr val="accent1"/>
                </a:solidFill>
              </a:rPr>
              <a:t>']);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i="1" dirty="0" smtClean="0">
                <a:solidFill>
                  <a:srgbClr val="FFC000"/>
                </a:solidFill>
              </a:rPr>
              <a:t>// Получить пользователя с данным именем, а если он отсутствует - создать его в базе данных</a:t>
            </a:r>
            <a:r>
              <a:rPr lang="ru-RU" sz="1800" dirty="0" smtClean="0">
                <a:solidFill>
                  <a:srgbClr val="FFC000"/>
                </a:solidFill>
              </a:rPr>
              <a:t> </a:t>
            </a: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$</a:t>
            </a:r>
            <a:r>
              <a:rPr lang="ru-RU" sz="1800" dirty="0" err="1" smtClean="0">
                <a:solidFill>
                  <a:schemeClr val="accent1"/>
                </a:solidFill>
              </a:rPr>
              <a:t>user</a:t>
            </a:r>
            <a:r>
              <a:rPr lang="ru-RU" sz="1800" dirty="0" smtClean="0">
                <a:solidFill>
                  <a:schemeClr val="accent1"/>
                </a:solidFill>
              </a:rPr>
              <a:t> = </a:t>
            </a:r>
            <a:r>
              <a:rPr lang="ru-RU" sz="1800" dirty="0" err="1" smtClean="0">
                <a:solidFill>
                  <a:schemeClr val="accent1"/>
                </a:solidFill>
              </a:rPr>
              <a:t>User::firstOrCreate</a:t>
            </a:r>
            <a:r>
              <a:rPr lang="ru-RU" sz="1800" dirty="0" smtClean="0">
                <a:solidFill>
                  <a:schemeClr val="accent1"/>
                </a:solidFill>
              </a:rPr>
              <a:t>(['</a:t>
            </a:r>
            <a:r>
              <a:rPr lang="ru-RU" sz="1800" dirty="0" err="1" smtClean="0">
                <a:solidFill>
                  <a:schemeClr val="accent1"/>
                </a:solidFill>
              </a:rPr>
              <a:t>name</a:t>
            </a:r>
            <a:r>
              <a:rPr lang="ru-RU" sz="1800" dirty="0" smtClean="0">
                <a:solidFill>
                  <a:schemeClr val="accent1"/>
                </a:solidFill>
              </a:rPr>
              <a:t>' =&gt; '</a:t>
            </a:r>
            <a:r>
              <a:rPr lang="ru-RU" sz="1800" dirty="0" err="1" smtClean="0">
                <a:solidFill>
                  <a:schemeClr val="accent1"/>
                </a:solidFill>
              </a:rPr>
              <a:t>John</a:t>
            </a:r>
            <a:r>
              <a:rPr lang="ru-RU" sz="1800" dirty="0" smtClean="0">
                <a:solidFill>
                  <a:schemeClr val="accent1"/>
                </a:solidFill>
              </a:rPr>
              <a:t>']);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/>
              <a:t> </a:t>
            </a:r>
            <a:r>
              <a:rPr lang="ru-RU" sz="1800" i="1" dirty="0" smtClean="0">
                <a:solidFill>
                  <a:srgbClr val="FFC000"/>
                </a:solidFill>
              </a:rPr>
              <a:t>// Получить пользователя с данным именем, а если он отсутствует - создать его объект (для сохранения в БД нужно будет сделать `$</a:t>
            </a:r>
            <a:r>
              <a:rPr lang="ru-RU" sz="1800" i="1" dirty="0" err="1" smtClean="0">
                <a:solidFill>
                  <a:srgbClr val="FFC000"/>
                </a:solidFill>
              </a:rPr>
              <a:t>user</a:t>
            </a:r>
            <a:r>
              <a:rPr lang="ru-RU" sz="1800" i="1" dirty="0" smtClean="0">
                <a:solidFill>
                  <a:srgbClr val="FFC000"/>
                </a:solidFill>
              </a:rPr>
              <a:t>-&gt;</a:t>
            </a:r>
            <a:r>
              <a:rPr lang="ru-RU" sz="1800" i="1" dirty="0" err="1" smtClean="0">
                <a:solidFill>
                  <a:srgbClr val="FFC000"/>
                </a:solidFill>
              </a:rPr>
              <a:t>save</a:t>
            </a:r>
            <a:r>
              <a:rPr lang="ru-RU" sz="1800" i="1" dirty="0" smtClean="0">
                <a:solidFill>
                  <a:srgbClr val="FFC000"/>
                </a:solidFill>
              </a:rPr>
              <a:t>()`)</a:t>
            </a:r>
            <a:r>
              <a:rPr lang="ru-RU" sz="1800" dirty="0" smtClean="0">
                <a:solidFill>
                  <a:srgbClr val="FFC000"/>
                </a:solidFill>
              </a:rPr>
              <a:t> </a:t>
            </a: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$</a:t>
            </a:r>
            <a:r>
              <a:rPr lang="ru-RU" sz="1800" dirty="0" err="1" smtClean="0">
                <a:solidFill>
                  <a:schemeClr val="accent1"/>
                </a:solidFill>
              </a:rPr>
              <a:t>user</a:t>
            </a:r>
            <a:r>
              <a:rPr lang="ru-RU" sz="1800" dirty="0" smtClean="0">
                <a:solidFill>
                  <a:schemeClr val="accent1"/>
                </a:solidFill>
              </a:rPr>
              <a:t> = </a:t>
            </a:r>
            <a:r>
              <a:rPr lang="ru-RU" sz="1800" dirty="0" err="1" smtClean="0">
                <a:solidFill>
                  <a:schemeClr val="accent1"/>
                </a:solidFill>
              </a:rPr>
              <a:t>User::firstOrNew</a:t>
            </a:r>
            <a:r>
              <a:rPr lang="ru-RU" sz="1800" dirty="0" smtClean="0">
                <a:solidFill>
                  <a:schemeClr val="accent1"/>
                </a:solidFill>
              </a:rPr>
              <a:t>(['</a:t>
            </a:r>
            <a:r>
              <a:rPr lang="ru-RU" sz="1800" dirty="0" err="1" smtClean="0">
                <a:solidFill>
                  <a:schemeClr val="accent1"/>
                </a:solidFill>
              </a:rPr>
              <a:t>name</a:t>
            </a:r>
            <a:r>
              <a:rPr lang="ru-RU" sz="1800" dirty="0" smtClean="0">
                <a:solidFill>
                  <a:schemeClr val="accent1"/>
                </a:solidFill>
              </a:rPr>
              <a:t>' =&gt; '</a:t>
            </a:r>
            <a:r>
              <a:rPr lang="ru-RU" sz="1800" dirty="0" err="1" smtClean="0">
                <a:solidFill>
                  <a:schemeClr val="accent1"/>
                </a:solidFill>
              </a:rPr>
              <a:t>John</a:t>
            </a:r>
            <a:r>
              <a:rPr lang="ru-RU" sz="1800" dirty="0" smtClean="0">
                <a:solidFill>
                  <a:schemeClr val="accent1"/>
                </a:solidFill>
              </a:rPr>
              <a:t>']);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solidFill>
                  <a:srgbClr val="FF0000"/>
                </a:solidFill>
              </a:rPr>
              <a:t>ELOQUENT 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Обновление полученной модели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 = User::find(1);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$user-&gt;email = 'john@foo.com';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$user-&gt;save();</a:t>
            </a: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А можно так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 err="1" smtClean="0">
                <a:solidFill>
                  <a:schemeClr val="accent1"/>
                </a:solidFill>
              </a:rPr>
              <a:t>affectedRows</a:t>
            </a:r>
            <a:r>
              <a:rPr lang="en-US" sz="1800" dirty="0" smtClean="0">
                <a:solidFill>
                  <a:schemeClr val="accent1"/>
                </a:solidFill>
              </a:rPr>
              <a:t> = User::where('votes', '&gt;', 100)-&gt;update(['status' =&gt; 2]);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Удаление</a:t>
            </a:r>
          </a:p>
          <a:p>
            <a:pPr>
              <a:buNone/>
            </a:pPr>
            <a:r>
              <a:rPr lang="nb-NO" sz="1800" dirty="0" smtClean="0">
                <a:solidFill>
                  <a:schemeClr val="accent1"/>
                </a:solidFill>
              </a:rPr>
              <a:t>$user = User::find(1);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nb-NO" sz="1800" dirty="0" smtClean="0">
                <a:solidFill>
                  <a:schemeClr val="accent1"/>
                </a:solidFill>
              </a:rPr>
              <a:t>$user-&gt;delete();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 err="1" smtClean="0">
                <a:solidFill>
                  <a:schemeClr val="accent1"/>
                </a:solidFill>
              </a:rPr>
              <a:t>affectedRows</a:t>
            </a:r>
            <a:r>
              <a:rPr lang="en-US" sz="1800" dirty="0" smtClean="0">
                <a:solidFill>
                  <a:schemeClr val="accent1"/>
                </a:solidFill>
              </a:rPr>
              <a:t> = User::where('votes', '&gt;', 100)-&gt;delete();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Удаление модели по ключу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User::destroy(1);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User::destroy([1, 2, 3]);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User::destroy(1, 2, 3);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chemeClr val="accent1"/>
                </a:solidFill>
              </a:rPr>
              <a:t>Обновление времени изменения </a:t>
            </a:r>
            <a:r>
              <a:rPr lang="ru-RU" sz="1800" b="1" dirty="0" smtClean="0">
                <a:solidFill>
                  <a:srgbClr val="FF0000"/>
                </a:solidFill>
              </a:rPr>
              <a:t>модели</a:t>
            </a:r>
          </a:p>
          <a:p>
            <a:pPr>
              <a:buNone/>
            </a:pPr>
            <a:r>
              <a:rPr lang="ru-RU" sz="1800" dirty="0" smtClean="0"/>
              <a:t>Если нужно просто обновить время изменения записи - используйте метод </a:t>
            </a:r>
            <a:r>
              <a:rPr lang="ru-RU" sz="1800" dirty="0" err="1" smtClean="0"/>
              <a:t>touch</a:t>
            </a:r>
            <a:r>
              <a:rPr lang="ru-RU" sz="1800" dirty="0" smtClean="0"/>
              <a:t>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$user-&gt;touch();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Псевдоудаление</a:t>
            </a:r>
            <a:r>
              <a:rPr lang="ru-RU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softdelete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Когда вы удаляете модель с включенным </a:t>
            </a:r>
            <a:r>
              <a:rPr lang="en-US" sz="1800" dirty="0" err="1" smtClean="0">
                <a:solidFill>
                  <a:schemeClr val="accent1"/>
                </a:solidFill>
              </a:rPr>
              <a:t>softDelete</a:t>
            </a:r>
            <a:r>
              <a:rPr lang="en-US" sz="1800" dirty="0" smtClean="0">
                <a:solidFill>
                  <a:schemeClr val="accent1"/>
                </a:solidFill>
              </a:rPr>
              <a:t>, </a:t>
            </a:r>
            <a:r>
              <a:rPr lang="ru-RU" sz="1800" dirty="0" smtClean="0">
                <a:solidFill>
                  <a:schemeClr val="accent1"/>
                </a:solidFill>
              </a:rPr>
              <a:t>она на самом деле остаётся в базе данных, однако в её поле </a:t>
            </a:r>
            <a:r>
              <a:rPr lang="en-US" sz="1800" dirty="0" err="1" smtClean="0">
                <a:solidFill>
                  <a:schemeClr val="accent1"/>
                </a:solidFill>
              </a:rPr>
              <a:t>deleted_at</a:t>
            </a:r>
            <a:r>
              <a:rPr lang="en-US" sz="1800" dirty="0" smtClean="0">
                <a:solidFill>
                  <a:schemeClr val="accent1"/>
                </a:solidFill>
              </a:rPr>
              <a:t> </a:t>
            </a:r>
            <a:r>
              <a:rPr lang="ru-RU" sz="1800" dirty="0" smtClean="0">
                <a:solidFill>
                  <a:schemeClr val="accent1"/>
                </a:solidFill>
              </a:rPr>
              <a:t>записывается текущее время. Для включения </a:t>
            </a:r>
            <a:r>
              <a:rPr lang="ru-RU" sz="1800" dirty="0" err="1" smtClean="0">
                <a:solidFill>
                  <a:schemeClr val="accent1"/>
                </a:solidFill>
              </a:rPr>
              <a:t>псевдоудалений</a:t>
            </a:r>
            <a:r>
              <a:rPr lang="ru-RU" sz="1800" dirty="0" smtClean="0">
                <a:solidFill>
                  <a:schemeClr val="accent1"/>
                </a:solidFill>
              </a:rPr>
              <a:t> добавьте в модель </a:t>
            </a:r>
            <a:r>
              <a:rPr lang="ru-RU" sz="1800" dirty="0" err="1" smtClean="0">
                <a:solidFill>
                  <a:schemeClr val="accent1"/>
                </a:solidFill>
              </a:rPr>
              <a:t>трейт</a:t>
            </a:r>
            <a:r>
              <a:rPr lang="ru-RU" sz="1800" dirty="0" smtClean="0">
                <a:solidFill>
                  <a:schemeClr val="accent1"/>
                </a:solidFill>
              </a:rPr>
              <a:t> </a:t>
            </a:r>
            <a:r>
              <a:rPr lang="en-US" sz="1800" dirty="0" err="1" smtClean="0">
                <a:solidFill>
                  <a:schemeClr val="accent1"/>
                </a:solidFill>
              </a:rPr>
              <a:t>SoftDeletes</a:t>
            </a:r>
            <a:r>
              <a:rPr lang="en-US" sz="1800" dirty="0" smtClean="0">
                <a:solidFill>
                  <a:schemeClr val="accent1"/>
                </a:solidFill>
              </a:rPr>
              <a:t>:</a:t>
            </a:r>
          </a:p>
          <a:p>
            <a:pPr algn="just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use Illuminate\Database\Eloquent\</a:t>
            </a:r>
            <a:r>
              <a:rPr lang="en-US" sz="1800" dirty="0" err="1" smtClean="0">
                <a:solidFill>
                  <a:schemeClr val="accent1"/>
                </a:solidFill>
              </a:rPr>
              <a:t>SoftDeletes</a:t>
            </a:r>
            <a:r>
              <a:rPr lang="en-US" sz="1800" dirty="0" smtClean="0">
                <a:solidFill>
                  <a:schemeClr val="accent1"/>
                </a:solidFill>
              </a:rPr>
              <a:t>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User extends Model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use </a:t>
            </a:r>
            <a:r>
              <a:rPr lang="en-US" sz="1800" dirty="0" err="1" smtClean="0">
                <a:solidFill>
                  <a:schemeClr val="accent1"/>
                </a:solidFill>
              </a:rPr>
              <a:t>SoftDeletes</a:t>
            </a:r>
            <a:r>
              <a:rPr lang="en-US" sz="1800" dirty="0" smtClean="0">
                <a:solidFill>
                  <a:schemeClr val="accent1"/>
                </a:solidFill>
              </a:rPr>
              <a:t>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protected $dates = ['</a:t>
            </a:r>
            <a:r>
              <a:rPr lang="en-US" sz="1800" dirty="0" err="1" smtClean="0">
                <a:solidFill>
                  <a:schemeClr val="accent1"/>
                </a:solidFill>
              </a:rPr>
              <a:t>deleted_at</a:t>
            </a:r>
            <a:r>
              <a:rPr lang="en-US" sz="1800" dirty="0" smtClean="0">
                <a:solidFill>
                  <a:schemeClr val="accent1"/>
                </a:solidFill>
              </a:rPr>
              <a:t>'];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ru-RU" sz="1800" dirty="0" smtClean="0"/>
              <a:t>	</a:t>
            </a:r>
            <a:r>
              <a:rPr lang="ru-RU" sz="1400" dirty="0" smtClean="0">
                <a:solidFill>
                  <a:srgbClr val="C00000"/>
                </a:solidFill>
              </a:rPr>
              <a:t>Для добавления поля </a:t>
            </a:r>
            <a:r>
              <a:rPr lang="ru-RU" sz="1400" dirty="0" err="1" smtClean="0">
                <a:solidFill>
                  <a:srgbClr val="C00000"/>
                </a:solidFill>
              </a:rPr>
              <a:t>deleted_at</a:t>
            </a:r>
            <a:r>
              <a:rPr lang="ru-RU" sz="1400" dirty="0" smtClean="0">
                <a:solidFill>
                  <a:srgbClr val="C00000"/>
                </a:solidFill>
              </a:rPr>
              <a:t> к таблице можно в миграции использовать метод </a:t>
            </a:r>
            <a:r>
              <a:rPr lang="ru-RU" sz="1400" dirty="0" err="1" smtClean="0">
                <a:solidFill>
                  <a:srgbClr val="C00000"/>
                </a:solidFill>
              </a:rPr>
              <a:t>softDeletes</a:t>
            </a:r>
            <a:r>
              <a:rPr lang="ru-RU" sz="1400" dirty="0" smtClean="0">
                <a:solidFill>
                  <a:srgbClr val="C00000"/>
                </a:solidFill>
              </a:rPr>
              <a:t>:</a:t>
            </a:r>
            <a:endParaRPr lang="en-US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Включение удалённых моделей в результат выборки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User::</a:t>
            </a:r>
            <a:r>
              <a:rPr lang="en-US" sz="1800" dirty="0" err="1" smtClean="0">
                <a:solidFill>
                  <a:schemeClr val="accent1"/>
                </a:solidFill>
              </a:rPr>
              <a:t>withTrashed</a:t>
            </a:r>
            <a:r>
              <a:rPr lang="en-US" sz="1800" dirty="0" smtClean="0">
                <a:solidFill>
                  <a:schemeClr val="accent1"/>
                </a:solidFill>
              </a:rPr>
              <a:t>()-&gt;where('</a:t>
            </a:r>
            <a:r>
              <a:rPr lang="en-US" sz="1800" dirty="0" err="1" smtClean="0">
                <a:solidFill>
                  <a:schemeClr val="accent1"/>
                </a:solidFill>
              </a:rPr>
              <a:t>account_id</a:t>
            </a:r>
            <a:r>
              <a:rPr lang="en-US" sz="1800" dirty="0" smtClean="0">
                <a:solidFill>
                  <a:schemeClr val="accent1"/>
                </a:solidFill>
              </a:rPr>
              <a:t>', 1)-&gt;get();</a:t>
            </a:r>
          </a:p>
          <a:p>
            <a:pPr>
              <a:buNone/>
            </a:pP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//</a:t>
            </a:r>
            <a:r>
              <a:rPr lang="ru-RU" sz="1800" dirty="0" smtClean="0">
                <a:solidFill>
                  <a:srgbClr val="FFC000"/>
                </a:solidFill>
              </a:rPr>
              <a:t>Только удаленные</a:t>
            </a: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User::</a:t>
            </a:r>
            <a:r>
              <a:rPr lang="en-US" sz="1800" dirty="0" err="1" smtClean="0">
                <a:solidFill>
                  <a:schemeClr val="accent1"/>
                </a:solidFill>
              </a:rPr>
              <a:t>onlyTrashed</a:t>
            </a:r>
            <a:r>
              <a:rPr lang="en-US" sz="1800" dirty="0" smtClean="0">
                <a:solidFill>
                  <a:schemeClr val="accent1"/>
                </a:solidFill>
              </a:rPr>
              <a:t>()-&gt;where('</a:t>
            </a:r>
            <a:r>
              <a:rPr lang="en-US" sz="1800" dirty="0" err="1" smtClean="0">
                <a:solidFill>
                  <a:schemeClr val="accent1"/>
                </a:solidFill>
              </a:rPr>
              <a:t>account_id</a:t>
            </a:r>
            <a:r>
              <a:rPr lang="en-US" sz="1800" dirty="0" smtClean="0">
                <a:solidFill>
                  <a:schemeClr val="accent1"/>
                </a:solidFill>
              </a:rPr>
              <a:t>', 1)-&gt;get();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/>
              <a:t>Для восстановления </a:t>
            </a:r>
            <a:r>
              <a:rPr lang="ru-RU" sz="1800" dirty="0" err="1" smtClean="0"/>
              <a:t>псевдоудалённой</a:t>
            </a:r>
            <a:r>
              <a:rPr lang="ru-RU" sz="1800" dirty="0" smtClean="0"/>
              <a:t> модели в активное состояние используется метод </a:t>
            </a:r>
            <a:r>
              <a:rPr lang="ru-RU" sz="1800" dirty="0" err="1" smtClean="0"/>
              <a:t>restore</a:t>
            </a:r>
            <a:r>
              <a:rPr lang="ru-RU" sz="1800" dirty="0" smtClean="0"/>
              <a:t>: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$user-&gt;restore();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600" dirty="0" smtClean="0"/>
              <a:t>User::</a:t>
            </a:r>
            <a:r>
              <a:rPr lang="en-US" sz="1600" dirty="0" err="1" smtClean="0"/>
              <a:t>withTrashed</a:t>
            </a:r>
            <a:r>
              <a:rPr lang="en-US" sz="1600" dirty="0" smtClean="0"/>
              <a:t>()-&gt;where('</a:t>
            </a:r>
            <a:r>
              <a:rPr lang="en-US" sz="1600" dirty="0" err="1" smtClean="0"/>
              <a:t>account_id</a:t>
            </a:r>
            <a:r>
              <a:rPr lang="en-US" sz="1600" dirty="0" smtClean="0"/>
              <a:t>', 1)-&gt;restore();</a:t>
            </a:r>
            <a:endParaRPr lang="ru-RU" sz="18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softdelete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$user-&gt;</a:t>
            </a:r>
            <a:r>
              <a:rPr lang="en-US" sz="1800" dirty="0" err="1" smtClean="0">
                <a:solidFill>
                  <a:schemeClr val="accent1"/>
                </a:solidFill>
              </a:rPr>
              <a:t>forceDelete</a:t>
            </a:r>
            <a:r>
              <a:rPr lang="en-US" sz="1800" dirty="0" smtClean="0">
                <a:solidFill>
                  <a:schemeClr val="accent1"/>
                </a:solidFill>
              </a:rPr>
              <a:t>();</a:t>
            </a:r>
            <a:r>
              <a:rPr lang="ru-RU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smtClean="0">
                <a:solidFill>
                  <a:schemeClr val="accent1"/>
                </a:solidFill>
              </a:rPr>
              <a:t>//</a:t>
            </a:r>
            <a:r>
              <a:rPr lang="ru-RU" sz="1800" dirty="0" smtClean="0">
                <a:solidFill>
                  <a:schemeClr val="accent1"/>
                </a:solidFill>
              </a:rPr>
              <a:t> полное удаление</a:t>
            </a:r>
          </a:p>
          <a:p>
            <a:pPr>
              <a:buNone/>
            </a:pPr>
            <a:r>
              <a:rPr lang="ru-RU" sz="1800" dirty="0" smtClean="0"/>
              <a:t>Для того, чтобы узнать, удалена ли модель, можно использовать метод </a:t>
            </a:r>
            <a:r>
              <a:rPr lang="ru-RU" sz="1800" dirty="0" err="1" smtClean="0"/>
              <a:t>trashed</a:t>
            </a:r>
            <a:r>
              <a:rPr lang="ru-RU" sz="1800" dirty="0" smtClean="0"/>
              <a:t>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 ($user-&gt;trashed()) {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code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Красивые 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200" dirty="0" smtClean="0"/>
              <a:t>	</a:t>
            </a:r>
            <a:r>
              <a:rPr lang="ru-RU" sz="1200" dirty="0" err="1" smtClean="0">
                <a:solidFill>
                  <a:srgbClr val="FF0000"/>
                </a:solidFill>
              </a:rPr>
              <a:t>Apache</a:t>
            </a:r>
            <a:endParaRPr lang="ru-RU" sz="1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12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200" dirty="0" smtClean="0">
                <a:solidFill>
                  <a:schemeClr val="accent1"/>
                </a:solidFill>
              </a:rPr>
              <a:t>	</a:t>
            </a:r>
            <a:r>
              <a:rPr lang="ru-RU" sz="1200" dirty="0" err="1" smtClean="0">
                <a:solidFill>
                  <a:schemeClr val="accent1"/>
                </a:solidFill>
              </a:rPr>
              <a:t>Laravel</a:t>
            </a:r>
            <a:r>
              <a:rPr lang="ru-RU" sz="1200" dirty="0" smtClean="0">
                <a:solidFill>
                  <a:schemeClr val="accent1"/>
                </a:solidFill>
              </a:rPr>
              <a:t> </a:t>
            </a:r>
            <a:r>
              <a:rPr lang="ru-RU" sz="1200" dirty="0">
                <a:solidFill>
                  <a:schemeClr val="accent1"/>
                </a:solidFill>
              </a:rPr>
              <a:t>поставляется вместе с файлом </a:t>
            </a:r>
            <a:r>
              <a:rPr lang="ru-RU" sz="1200" dirty="0" err="1">
                <a:solidFill>
                  <a:schemeClr val="accent1"/>
                </a:solidFill>
              </a:rPr>
              <a:t>public</a:t>
            </a:r>
            <a:r>
              <a:rPr lang="ru-RU" sz="1200" dirty="0">
                <a:solidFill>
                  <a:schemeClr val="accent1"/>
                </a:solidFill>
              </a:rPr>
              <a:t>/.</a:t>
            </a:r>
            <a:r>
              <a:rPr lang="ru-RU" sz="1200" dirty="0" err="1">
                <a:solidFill>
                  <a:schemeClr val="accent1"/>
                </a:solidFill>
              </a:rPr>
              <a:t>htaccess</a:t>
            </a:r>
            <a:r>
              <a:rPr lang="ru-RU" sz="1200" dirty="0">
                <a:solidFill>
                  <a:schemeClr val="accent1"/>
                </a:solidFill>
              </a:rPr>
              <a:t>, который настроен для обработки URL без указания </a:t>
            </a:r>
            <a:r>
              <a:rPr lang="ru-RU" sz="1200" dirty="0" err="1">
                <a:solidFill>
                  <a:schemeClr val="accent1"/>
                </a:solidFill>
              </a:rPr>
              <a:t>index.php</a:t>
            </a:r>
            <a:r>
              <a:rPr lang="ru-RU" sz="1200" dirty="0">
                <a:solidFill>
                  <a:schemeClr val="accent1"/>
                </a:solidFill>
              </a:rPr>
              <a:t>. Если вы используете </a:t>
            </a:r>
            <a:r>
              <a:rPr lang="ru-RU" sz="1200" dirty="0" err="1">
                <a:solidFill>
                  <a:schemeClr val="accent1"/>
                </a:solidFill>
              </a:rPr>
              <a:t>Apache</a:t>
            </a:r>
            <a:r>
              <a:rPr lang="ru-RU" sz="1200" dirty="0">
                <a:solidFill>
                  <a:schemeClr val="accent1"/>
                </a:solidFill>
              </a:rPr>
              <a:t> в качестве </a:t>
            </a:r>
            <a:r>
              <a:rPr lang="ru-RU" sz="1200" dirty="0" err="1">
                <a:solidFill>
                  <a:schemeClr val="accent1"/>
                </a:solidFill>
              </a:rPr>
              <a:t>веб-сервера</a:t>
            </a:r>
            <a:r>
              <a:rPr lang="ru-RU" sz="1200" dirty="0">
                <a:solidFill>
                  <a:schemeClr val="accent1"/>
                </a:solidFill>
              </a:rPr>
              <a:t> обязательно включите </a:t>
            </a:r>
            <a:r>
              <a:rPr lang="ru-RU" sz="1200" dirty="0" err="1">
                <a:solidFill>
                  <a:schemeClr val="accent1"/>
                </a:solidFill>
              </a:rPr>
              <a:t>модульmod_rewrite</a:t>
            </a:r>
            <a:r>
              <a:rPr lang="ru-RU" sz="1200" dirty="0" smtClean="0">
                <a:solidFill>
                  <a:schemeClr val="accent1"/>
                </a:solidFill>
              </a:rPr>
              <a:t>.</a:t>
            </a:r>
          </a:p>
          <a:p>
            <a:pPr>
              <a:buNone/>
            </a:pPr>
            <a:r>
              <a:rPr lang="ru-RU" sz="1200" dirty="0" smtClean="0"/>
              <a:t>	</a:t>
            </a:r>
          </a:p>
          <a:p>
            <a:pPr>
              <a:buNone/>
            </a:pPr>
            <a:r>
              <a:rPr lang="ru-RU" sz="1200" dirty="0"/>
              <a:t>	</a:t>
            </a:r>
            <a:r>
              <a:rPr lang="en-US" sz="1200" dirty="0" smtClean="0">
                <a:solidFill>
                  <a:srgbClr val="FFC000"/>
                </a:solidFill>
              </a:rPr>
              <a:t>Options </a:t>
            </a:r>
            <a:r>
              <a:rPr lang="en-US" sz="1200" dirty="0">
                <a:solidFill>
                  <a:srgbClr val="FFC000"/>
                </a:solidFill>
              </a:rPr>
              <a:t>+</a:t>
            </a:r>
            <a:r>
              <a:rPr lang="en-US" sz="1200" dirty="0" err="1">
                <a:solidFill>
                  <a:srgbClr val="FFC000"/>
                </a:solidFill>
              </a:rPr>
              <a:t>FollowSymLinks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endParaRPr lang="ru-RU" sz="12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200" dirty="0">
                <a:solidFill>
                  <a:srgbClr val="FFC000"/>
                </a:solidFill>
              </a:rPr>
              <a:t>	</a:t>
            </a:r>
            <a:r>
              <a:rPr lang="en-US" sz="1200" dirty="0" err="1" smtClean="0">
                <a:solidFill>
                  <a:srgbClr val="FFC000"/>
                </a:solidFill>
              </a:rPr>
              <a:t>RewriteEngine</a:t>
            </a: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On </a:t>
            </a:r>
            <a:endParaRPr lang="ru-RU" sz="12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200" dirty="0">
                <a:solidFill>
                  <a:srgbClr val="FFC000"/>
                </a:solidFill>
              </a:rPr>
              <a:t>	</a:t>
            </a:r>
            <a:r>
              <a:rPr lang="en-US" sz="1200" dirty="0" err="1" smtClean="0">
                <a:solidFill>
                  <a:srgbClr val="FFC000"/>
                </a:solidFill>
              </a:rPr>
              <a:t>RewriteCond</a:t>
            </a: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%{REQUEST_FILENAME} !-d </a:t>
            </a:r>
            <a:endParaRPr lang="ru-RU" sz="12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200" dirty="0">
                <a:solidFill>
                  <a:srgbClr val="FFC000"/>
                </a:solidFill>
              </a:rPr>
              <a:t>	</a:t>
            </a:r>
            <a:r>
              <a:rPr lang="en-US" sz="1200" dirty="0" err="1" smtClean="0">
                <a:solidFill>
                  <a:srgbClr val="FFC000"/>
                </a:solidFill>
              </a:rPr>
              <a:t>RewriteCond</a:t>
            </a: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%{REQUEST_FILENAME} !-</a:t>
            </a:r>
            <a:r>
              <a:rPr lang="en-US" sz="1200" dirty="0" smtClean="0">
                <a:solidFill>
                  <a:srgbClr val="FFC000"/>
                </a:solidFill>
              </a:rPr>
              <a:t>f</a:t>
            </a:r>
            <a:endParaRPr lang="ru-RU" sz="12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200" dirty="0">
                <a:solidFill>
                  <a:srgbClr val="FFC000"/>
                </a:solidFill>
              </a:rPr>
              <a:t>	</a:t>
            </a: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RewriteRule</a:t>
            </a:r>
            <a:r>
              <a:rPr lang="en-US" sz="1200" dirty="0">
                <a:solidFill>
                  <a:srgbClr val="FFC000"/>
                </a:solidFill>
              </a:rPr>
              <a:t> ^ index.php [L]</a:t>
            </a:r>
            <a:endParaRPr lang="ru-RU" sz="12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ru-RU" sz="12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200" dirty="0" smtClean="0"/>
              <a:t>	</a:t>
            </a:r>
            <a:r>
              <a:rPr lang="ru-RU" sz="1200" dirty="0" err="1" smtClean="0">
                <a:solidFill>
                  <a:srgbClr val="FF0000"/>
                </a:solidFill>
              </a:rPr>
              <a:t>Nginx</a:t>
            </a:r>
            <a:endParaRPr lang="ru-RU" sz="1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1200" dirty="0" smtClean="0"/>
              <a:t>	</a:t>
            </a:r>
            <a:r>
              <a:rPr lang="ru-RU" sz="1200" dirty="0" smtClean="0">
                <a:solidFill>
                  <a:schemeClr val="accent1"/>
                </a:solidFill>
              </a:rPr>
              <a:t>Если </a:t>
            </a:r>
            <a:r>
              <a:rPr lang="ru-RU" sz="1200" dirty="0">
                <a:solidFill>
                  <a:schemeClr val="accent1"/>
                </a:solidFill>
              </a:rPr>
              <a:t>вы используете в качестве </a:t>
            </a:r>
            <a:r>
              <a:rPr lang="ru-RU" sz="1200" dirty="0" err="1">
                <a:solidFill>
                  <a:schemeClr val="accent1"/>
                </a:solidFill>
              </a:rPr>
              <a:t>веб-сервера</a:t>
            </a:r>
            <a:r>
              <a:rPr lang="ru-RU" sz="1200" dirty="0">
                <a:solidFill>
                  <a:schemeClr val="accent1"/>
                </a:solidFill>
              </a:rPr>
              <a:t> </a:t>
            </a:r>
            <a:r>
              <a:rPr lang="ru-RU" sz="1200" dirty="0" err="1">
                <a:solidFill>
                  <a:schemeClr val="accent1"/>
                </a:solidFill>
              </a:rPr>
              <a:t>Nginx</a:t>
            </a:r>
            <a:r>
              <a:rPr lang="ru-RU" sz="1200" dirty="0">
                <a:solidFill>
                  <a:schemeClr val="accent1"/>
                </a:solidFill>
              </a:rPr>
              <a:t>, то используйте для ЧПУ следующую конструкцию:</a:t>
            </a:r>
          </a:p>
          <a:p>
            <a:pPr>
              <a:buNone/>
            </a:pPr>
            <a:r>
              <a:rPr lang="ru-RU" sz="1200" dirty="0" smtClean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ru-RU" sz="1200" dirty="0">
                <a:solidFill>
                  <a:schemeClr val="accent1"/>
                </a:solidFill>
              </a:rPr>
              <a:t>	</a:t>
            </a:r>
            <a:r>
              <a:rPr lang="en-US" sz="1200" dirty="0">
                <a:solidFill>
                  <a:srgbClr val="FFC000"/>
                </a:solidFill>
              </a:rPr>
              <a:t>location / { </a:t>
            </a:r>
            <a:endParaRPr lang="ru-RU" sz="12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200" dirty="0">
                <a:solidFill>
                  <a:srgbClr val="FFC000"/>
                </a:solidFill>
              </a:rPr>
              <a:t>	</a:t>
            </a:r>
            <a:r>
              <a:rPr lang="ru-RU" sz="1200" dirty="0" smtClean="0">
                <a:solidFill>
                  <a:srgbClr val="FFC000"/>
                </a:solidFill>
              </a:rPr>
              <a:t>	</a:t>
            </a:r>
            <a:r>
              <a:rPr lang="en-US" sz="1200" dirty="0" err="1" smtClean="0">
                <a:solidFill>
                  <a:srgbClr val="FFC000"/>
                </a:solidFill>
              </a:rPr>
              <a:t>try_files</a:t>
            </a: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$</a:t>
            </a:r>
            <a:r>
              <a:rPr lang="en-US" sz="1200" dirty="0" err="1">
                <a:solidFill>
                  <a:srgbClr val="FFC000"/>
                </a:solidFill>
              </a:rPr>
              <a:t>uri</a:t>
            </a:r>
            <a:r>
              <a:rPr lang="en-US" sz="1200" dirty="0">
                <a:solidFill>
                  <a:srgbClr val="FFC000"/>
                </a:solidFill>
              </a:rPr>
              <a:t> $</a:t>
            </a:r>
            <a:r>
              <a:rPr lang="en-US" sz="1200" dirty="0" err="1">
                <a:solidFill>
                  <a:srgbClr val="FFC000"/>
                </a:solidFill>
              </a:rPr>
              <a:t>uri</a:t>
            </a:r>
            <a:r>
              <a:rPr lang="en-US" sz="1200" dirty="0">
                <a:solidFill>
                  <a:srgbClr val="FFC000"/>
                </a:solidFill>
              </a:rPr>
              <a:t>/ /index.php?$</a:t>
            </a:r>
            <a:r>
              <a:rPr lang="en-US" sz="1200" dirty="0" err="1">
                <a:solidFill>
                  <a:srgbClr val="FFC000"/>
                </a:solidFill>
              </a:rPr>
              <a:t>query_string</a:t>
            </a:r>
            <a:r>
              <a:rPr lang="en-US" sz="1200" dirty="0">
                <a:solidFill>
                  <a:srgbClr val="FFC000"/>
                </a:solidFill>
              </a:rPr>
              <a:t>; </a:t>
            </a:r>
            <a:endParaRPr lang="ru-RU" sz="12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200" dirty="0">
                <a:solidFill>
                  <a:srgbClr val="FFC000"/>
                </a:solidFill>
              </a:rPr>
              <a:t>	</a:t>
            </a:r>
            <a:r>
              <a:rPr lang="en-US" sz="1200" dirty="0" smtClean="0">
                <a:solidFill>
                  <a:srgbClr val="FFC000"/>
                </a:solidFill>
              </a:rPr>
              <a:t>}</a:t>
            </a:r>
            <a:endParaRPr lang="ru-RU" sz="1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solidFill>
                  <a:srgbClr val="FF0000"/>
                </a:solidFill>
              </a:rPr>
              <a:t>ELOQUENT ORM (date and time)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C000"/>
                </a:solidFill>
              </a:rPr>
              <a:t>По умолчанию </a:t>
            </a:r>
            <a:r>
              <a:rPr lang="ru-RU" sz="1800" dirty="0" err="1" smtClean="0">
                <a:solidFill>
                  <a:srgbClr val="FFC000"/>
                </a:solidFill>
              </a:rPr>
              <a:t>Eloquent</a:t>
            </a:r>
            <a:r>
              <a:rPr lang="ru-RU" sz="1800" dirty="0" smtClean="0">
                <a:solidFill>
                  <a:srgbClr val="FFC000"/>
                </a:solidFill>
              </a:rPr>
              <a:t> автоматически поддерживает поля </a:t>
            </a:r>
            <a:r>
              <a:rPr lang="ru-RU" sz="1800" dirty="0" err="1" smtClean="0">
                <a:solidFill>
                  <a:srgbClr val="FFC000"/>
                </a:solidFill>
              </a:rPr>
              <a:t>created_at</a:t>
            </a:r>
            <a:r>
              <a:rPr lang="ru-RU" sz="1800" dirty="0" smtClean="0">
                <a:solidFill>
                  <a:srgbClr val="FFC000"/>
                </a:solidFill>
              </a:rPr>
              <a:t> и </a:t>
            </a:r>
            <a:r>
              <a:rPr lang="ru-RU" sz="1800" dirty="0" err="1" smtClean="0">
                <a:solidFill>
                  <a:srgbClr val="FFC000"/>
                </a:solidFill>
              </a:rPr>
              <a:t>updated_at</a:t>
            </a:r>
            <a:r>
              <a:rPr lang="ru-RU" sz="1800" dirty="0" smtClean="0">
                <a:solidFill>
                  <a:srgbClr val="FFC000"/>
                </a:solidFill>
              </a:rPr>
              <a:t>, записывая в них, соответственно, дату и время (</a:t>
            </a:r>
            <a:r>
              <a:rPr lang="ru-RU" sz="1800" dirty="0" err="1" smtClean="0">
                <a:solidFill>
                  <a:srgbClr val="FFC000"/>
                </a:solidFill>
              </a:rPr>
              <a:t>timestamp</a:t>
            </a:r>
            <a:r>
              <a:rPr lang="ru-RU" sz="1800" dirty="0" smtClean="0">
                <a:solidFill>
                  <a:srgbClr val="FFC000"/>
                </a:solidFill>
              </a:rPr>
              <a:t>) </a:t>
            </a: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User extends Model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protected $table = 'users';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public $timestamps = false;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Использование собственного формата времени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1800" dirty="0" smtClean="0"/>
              <a:t>Для настройки форматов времени перекройте метод </a:t>
            </a:r>
            <a:r>
              <a:rPr lang="ru-RU" sz="1800" dirty="0" err="1" smtClean="0"/>
              <a:t>getDateFormat</a:t>
            </a:r>
            <a:r>
              <a:rPr lang="ru-RU" sz="1800" dirty="0" smtClean="0"/>
              <a:t>: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User extends Model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protected function </a:t>
            </a:r>
            <a:r>
              <a:rPr lang="en-US" sz="1800" dirty="0" err="1" smtClean="0">
                <a:solidFill>
                  <a:schemeClr val="accent1"/>
                </a:solidFill>
              </a:rPr>
              <a:t>getDateFormat</a:t>
            </a:r>
            <a:r>
              <a:rPr lang="en-US" sz="1800" dirty="0" smtClean="0">
                <a:solidFill>
                  <a:schemeClr val="accent1"/>
                </a:solidFill>
              </a:rPr>
              <a:t>()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	 return 'U';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}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Заготовки запросов (</a:t>
            </a:r>
            <a:r>
              <a:rPr lang="en-US" dirty="0" smtClean="0">
                <a:solidFill>
                  <a:srgbClr val="FF0000"/>
                </a:solidFill>
              </a:rPr>
              <a:t>query scopes)</a:t>
            </a:r>
            <a:endParaRPr lang="en-US" cap="all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800" dirty="0" smtClean="0"/>
              <a:t>Заготовки (</a:t>
            </a:r>
            <a:r>
              <a:rPr lang="ru-RU" sz="1800" dirty="0" err="1" smtClean="0"/>
              <a:t>скоупы</a:t>
            </a:r>
            <a:r>
              <a:rPr lang="ru-RU" sz="1800" dirty="0" smtClean="0"/>
              <a:t>) позволяют вам повторно использовать логику запросов в моделях. Для создания </a:t>
            </a:r>
            <a:r>
              <a:rPr lang="ru-RU" sz="1800" dirty="0" err="1" smtClean="0"/>
              <a:t>скоупа</a:t>
            </a:r>
            <a:r>
              <a:rPr lang="ru-RU" sz="1800" dirty="0" smtClean="0"/>
              <a:t> просто начните имя метода со </a:t>
            </a:r>
            <a:r>
              <a:rPr lang="ru-RU" sz="1800" dirty="0" err="1" smtClean="0"/>
              <a:t>scope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User extends Model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public function </a:t>
            </a:r>
            <a:r>
              <a:rPr lang="en-US" sz="1800" dirty="0" err="1" smtClean="0">
                <a:solidFill>
                  <a:schemeClr val="accent1"/>
                </a:solidFill>
              </a:rPr>
              <a:t>scopeScopeName</a:t>
            </a:r>
            <a:r>
              <a:rPr lang="en-US" sz="1800" dirty="0" smtClean="0">
                <a:solidFill>
                  <a:schemeClr val="accent1"/>
                </a:solidFill>
              </a:rPr>
              <a:t>($query)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	return $query-&gt;where('votes', '&gt;', 100);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}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Использование </a:t>
            </a:r>
            <a:r>
              <a:rPr lang="ru-RU" sz="1800" b="1" dirty="0" err="1" smtClean="0">
                <a:solidFill>
                  <a:srgbClr val="FF0000"/>
                </a:solidFill>
              </a:rPr>
              <a:t>скоупа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User::</a:t>
            </a:r>
            <a:r>
              <a:rPr lang="en-US" sz="1800" dirty="0" err="1" smtClean="0">
                <a:solidFill>
                  <a:schemeClr val="accent1"/>
                </a:solidFill>
              </a:rPr>
              <a:t>scopeName</a:t>
            </a:r>
            <a:r>
              <a:rPr lang="en-US" sz="1800" dirty="0" smtClean="0">
                <a:solidFill>
                  <a:schemeClr val="accent1"/>
                </a:solidFill>
              </a:rPr>
              <a:t>()-&gt;</a:t>
            </a:r>
            <a:r>
              <a:rPr lang="en-US" sz="1800" dirty="0" err="1" smtClean="0">
                <a:solidFill>
                  <a:schemeClr val="accent1"/>
                </a:solidFill>
              </a:rPr>
              <a:t>orderBy</a:t>
            </a:r>
            <a:r>
              <a:rPr lang="en-US" sz="1800" dirty="0" smtClean="0">
                <a:solidFill>
                  <a:schemeClr val="accent1"/>
                </a:solidFill>
              </a:rPr>
              <a:t>('</a:t>
            </a:r>
            <a:r>
              <a:rPr lang="en-US" sz="1800" dirty="0" err="1" smtClean="0">
                <a:solidFill>
                  <a:schemeClr val="accent1"/>
                </a:solidFill>
              </a:rPr>
              <a:t>created_at</a:t>
            </a:r>
            <a:r>
              <a:rPr lang="en-US" sz="1800" dirty="0" smtClean="0">
                <a:solidFill>
                  <a:schemeClr val="accent1"/>
                </a:solidFill>
              </a:rPr>
              <a:t>')-&gt;get();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Динамические </a:t>
            </a:r>
            <a:r>
              <a:rPr lang="ru-RU" sz="1800" b="1" dirty="0" err="1" smtClean="0">
                <a:solidFill>
                  <a:srgbClr val="FF0000"/>
                </a:solidFill>
              </a:rPr>
              <a:t>скоупы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User extends Model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public function </a:t>
            </a:r>
            <a:r>
              <a:rPr lang="en-US" sz="1800" dirty="0" err="1" smtClean="0">
                <a:solidFill>
                  <a:schemeClr val="accent1"/>
                </a:solidFill>
              </a:rPr>
              <a:t>scopeOfType</a:t>
            </a:r>
            <a:r>
              <a:rPr lang="en-US" sz="1800" dirty="0" smtClean="0">
                <a:solidFill>
                  <a:schemeClr val="accent1"/>
                </a:solidFill>
              </a:rPr>
              <a:t>($query, $type)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	return $query-&gt;</a:t>
            </a:r>
            <a:r>
              <a:rPr lang="en-US" sz="1800" dirty="0" err="1" smtClean="0">
                <a:solidFill>
                  <a:schemeClr val="accent1"/>
                </a:solidFill>
              </a:rPr>
              <a:t>whereType</a:t>
            </a:r>
            <a:r>
              <a:rPr lang="en-US" sz="1800" dirty="0" smtClean="0">
                <a:solidFill>
                  <a:schemeClr val="accent1"/>
                </a:solidFill>
              </a:rPr>
              <a:t>($type);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$users = User::</a:t>
            </a:r>
            <a:r>
              <a:rPr lang="en-US" sz="1800" dirty="0" err="1" smtClean="0">
                <a:solidFill>
                  <a:schemeClr val="accent1"/>
                </a:solidFill>
              </a:rPr>
              <a:t>ofType</a:t>
            </a:r>
            <a:r>
              <a:rPr lang="en-US" sz="1800" dirty="0" smtClean="0">
                <a:solidFill>
                  <a:schemeClr val="accent1"/>
                </a:solidFill>
              </a:rPr>
              <a:t>('member')-&gt;get();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solidFill>
                  <a:srgbClr val="FF0000"/>
                </a:solidFill>
              </a:rPr>
              <a:t>HTTP-</a:t>
            </a:r>
            <a:r>
              <a:rPr lang="ru-RU" cap="all" dirty="0" smtClean="0">
                <a:solidFill>
                  <a:srgbClr val="FF0000"/>
                </a:solidFill>
              </a:rPr>
              <a:t>ЗАПРОСЫ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use Request;</a:t>
            </a: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Получение объекта </a:t>
            </a:r>
            <a:r>
              <a:rPr lang="en-US" sz="1800" dirty="0" smtClean="0">
                <a:solidFill>
                  <a:srgbClr val="FF0000"/>
                </a:solidFill>
              </a:rPr>
              <a:t>HTTP-</a:t>
            </a:r>
            <a:r>
              <a:rPr lang="ru-RU" sz="1800" dirty="0" smtClean="0">
                <a:solidFill>
                  <a:srgbClr val="FF0000"/>
                </a:solidFill>
              </a:rPr>
              <a:t>запроса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ru-RU" sz="1800" dirty="0" smtClean="0">
                <a:solidFill>
                  <a:srgbClr val="FF0000"/>
                </a:solidFill>
              </a:rPr>
              <a:t>При помощи фасада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$name = Request::input('name');</a:t>
            </a: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При помощи</a:t>
            </a:r>
            <a:r>
              <a:rPr lang="en-US" sz="1800" dirty="0" smtClean="0">
                <a:solidFill>
                  <a:srgbClr val="FF0000"/>
                </a:solidFill>
              </a:rPr>
              <a:t> Method Injection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public function store(Request $request)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$name = $request-&gt;input('name'); </a:t>
            </a:r>
          </a:p>
          <a:p>
            <a:pPr>
              <a:buNone/>
            </a:pPr>
            <a:r>
              <a:rPr lang="en-US" sz="1800" i="1" dirty="0" smtClean="0">
                <a:solidFill>
                  <a:schemeClr val="accent1"/>
                </a:solidFill>
              </a:rPr>
              <a:t>	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Получение входных данных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$name = Request::input('name');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$name = Request::input('name', 'Sally');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Определение, содержится ли переменная в запросе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 (Request::has('name')) { 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}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Получить все переменные запроса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$input = Request::all();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Получить избранные переменные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$input = Request::only('username', 'password'); 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ru-RU" sz="1800" i="1" dirty="0" smtClean="0">
                <a:solidFill>
                  <a:schemeClr val="accent1"/>
                </a:solidFill>
              </a:rPr>
              <a:t>только эти</a:t>
            </a:r>
            <a:endParaRPr lang="en-US" sz="1800" i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$input = Request::except('</a:t>
            </a:r>
            <a:r>
              <a:rPr lang="en-US" sz="1800" dirty="0" err="1" smtClean="0">
                <a:solidFill>
                  <a:schemeClr val="accent1"/>
                </a:solidFill>
              </a:rPr>
              <a:t>credit_card</a:t>
            </a:r>
            <a:r>
              <a:rPr lang="en-US" sz="1800" dirty="0" smtClean="0">
                <a:solidFill>
                  <a:schemeClr val="accent1"/>
                </a:solidFill>
              </a:rPr>
              <a:t>'); 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ru-RU" sz="1800" i="1" dirty="0" smtClean="0">
                <a:solidFill>
                  <a:schemeClr val="accent1"/>
                </a:solidFill>
              </a:rPr>
              <a:t>все, кроме этой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solidFill>
                  <a:srgbClr val="FF0000"/>
                </a:solidFill>
              </a:rPr>
              <a:t>HTTP-</a:t>
            </a:r>
            <a:r>
              <a:rPr lang="ru-RU" cap="all" dirty="0" smtClean="0">
                <a:solidFill>
                  <a:srgbClr val="FF0000"/>
                </a:solidFill>
              </a:rPr>
              <a:t>ЗАПРОСЫ</a:t>
            </a:r>
            <a:r>
              <a:rPr lang="en-US" cap="all" dirty="0" smtClean="0">
                <a:solidFill>
                  <a:srgbClr val="FF0000"/>
                </a:solidFill>
              </a:rPr>
              <a:t>(</a:t>
            </a:r>
            <a:r>
              <a:rPr lang="ru-RU" cap="all" dirty="0" smtClean="0">
                <a:solidFill>
                  <a:srgbClr val="FF0000"/>
                </a:solidFill>
              </a:rPr>
              <a:t>продолжение</a:t>
            </a:r>
            <a:r>
              <a:rPr lang="en-US" cap="all" dirty="0" smtClean="0">
                <a:solidFill>
                  <a:srgbClr val="FF0000"/>
                </a:solidFill>
              </a:rPr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C массивами можно работать через нотацию с точкой: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$input = Request::input('products.0.name');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err="1" smtClean="0">
                <a:solidFill>
                  <a:srgbClr val="FF0000"/>
                </a:solidFill>
              </a:rPr>
              <a:t>Редирект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 redirect('form')-&gt;</a:t>
            </a:r>
            <a:r>
              <a:rPr lang="en-US" sz="1800" dirty="0" err="1" smtClean="0">
                <a:solidFill>
                  <a:schemeClr val="accent1"/>
                </a:solidFill>
              </a:rPr>
              <a:t>withInput</a:t>
            </a:r>
            <a:r>
              <a:rPr lang="en-US" sz="1800" dirty="0" smtClean="0">
                <a:solidFill>
                  <a:schemeClr val="accent1"/>
                </a:solidFill>
              </a:rPr>
              <a:t>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 redirect('form')-&gt;</a:t>
            </a:r>
            <a:r>
              <a:rPr lang="en-US" sz="1800" dirty="0" err="1" smtClean="0">
                <a:solidFill>
                  <a:schemeClr val="accent1"/>
                </a:solidFill>
              </a:rPr>
              <a:t>withInput</a:t>
            </a:r>
            <a:r>
              <a:rPr lang="en-US" sz="1800" dirty="0" smtClean="0">
                <a:solidFill>
                  <a:schemeClr val="accent1"/>
                </a:solidFill>
              </a:rPr>
              <a:t>(Request::except('password'));</a:t>
            </a:r>
            <a:r>
              <a:rPr lang="ru-RU" sz="1800" b="1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Получение предыдущих данных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$username = Request::old('username');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{{ old('username') }}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/>
              <a:t>Получение загруженного файла</a:t>
            </a:r>
          </a:p>
          <a:p>
            <a:pPr>
              <a:buNone/>
            </a:pPr>
            <a:r>
              <a:rPr lang="en-US" sz="1800" dirty="0" smtClean="0"/>
              <a:t>$file = Request::file('photo');</a:t>
            </a: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Определение, загружался ли файл в запросе</a:t>
            </a:r>
          </a:p>
          <a:p>
            <a:pPr>
              <a:buNone/>
            </a:pPr>
            <a:r>
              <a:rPr lang="en-US" sz="1800" dirty="0" smtClean="0"/>
              <a:t>if (Request::</a:t>
            </a:r>
            <a:r>
              <a:rPr lang="en-US" sz="1800" dirty="0" err="1" smtClean="0"/>
              <a:t>hasFile</a:t>
            </a:r>
            <a:r>
              <a:rPr lang="en-US" sz="1800" dirty="0" smtClean="0"/>
              <a:t>('photo')) { </a:t>
            </a:r>
            <a:r>
              <a:rPr lang="en-US" sz="1800" i="1" dirty="0" smtClean="0"/>
              <a:t>//</a:t>
            </a:r>
            <a:r>
              <a:rPr lang="en-US" sz="1800" dirty="0" smtClean="0"/>
              <a:t> }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400" dirty="0" smtClean="0">
                <a:solidFill>
                  <a:srgbClr val="C00000"/>
                </a:solidFill>
              </a:rPr>
              <a:t>Метод </a:t>
            </a:r>
            <a:r>
              <a:rPr lang="en-US" sz="1400" dirty="0" smtClean="0">
                <a:solidFill>
                  <a:srgbClr val="C00000"/>
                </a:solidFill>
              </a:rPr>
              <a:t>file </a:t>
            </a:r>
            <a:r>
              <a:rPr lang="ru-RU" sz="1400" dirty="0" smtClean="0">
                <a:solidFill>
                  <a:srgbClr val="C00000"/>
                </a:solidFill>
              </a:rPr>
              <a:t>возвращает экземпляр класса </a:t>
            </a:r>
            <a:r>
              <a:rPr lang="en-US" sz="1400" dirty="0" err="1" smtClean="0">
                <a:solidFill>
                  <a:srgbClr val="C00000"/>
                </a:solidFill>
              </a:rPr>
              <a:t>Symfony</a:t>
            </a:r>
            <a:r>
              <a:rPr lang="en-US" sz="1400" dirty="0" smtClean="0">
                <a:solidFill>
                  <a:srgbClr val="C00000"/>
                </a:solidFill>
              </a:rPr>
              <a:t>\Component\</a:t>
            </a:r>
            <a:r>
              <a:rPr lang="en-US" sz="1400" dirty="0" err="1" smtClean="0">
                <a:solidFill>
                  <a:srgbClr val="C00000"/>
                </a:solidFill>
              </a:rPr>
              <a:t>HttpFoundation</a:t>
            </a:r>
            <a:r>
              <a:rPr lang="en-US" sz="1400" dirty="0" smtClean="0">
                <a:solidFill>
                  <a:srgbClr val="C00000"/>
                </a:solidFill>
              </a:rPr>
              <a:t>\File\</a:t>
            </a:r>
            <a:r>
              <a:rPr lang="en-US" sz="1400" dirty="0" err="1" smtClean="0">
                <a:solidFill>
                  <a:srgbClr val="C00000"/>
                </a:solidFill>
              </a:rPr>
              <a:t>UploadedFile</a:t>
            </a:r>
            <a:r>
              <a:rPr lang="en-US" sz="1400" dirty="0" smtClean="0">
                <a:solidFill>
                  <a:srgbClr val="C00000"/>
                </a:solidFill>
              </a:rPr>
              <a:t>, </a:t>
            </a:r>
            <a:r>
              <a:rPr lang="ru-RU" sz="1400" dirty="0" smtClean="0">
                <a:solidFill>
                  <a:srgbClr val="C00000"/>
                </a:solidFill>
              </a:rPr>
              <a:t>который расширяет стандартный </a:t>
            </a:r>
            <a:r>
              <a:rPr lang="en-US" sz="1400" dirty="0" smtClean="0">
                <a:solidFill>
                  <a:srgbClr val="C00000"/>
                </a:solidFill>
              </a:rPr>
              <a:t>PHP-</a:t>
            </a:r>
            <a:r>
              <a:rPr lang="ru-RU" sz="1400" dirty="0" smtClean="0">
                <a:solidFill>
                  <a:srgbClr val="C00000"/>
                </a:solidFill>
              </a:rPr>
              <a:t>класс </a:t>
            </a:r>
            <a:r>
              <a:rPr lang="en-US" sz="1400" dirty="0" err="1" smtClean="0">
                <a:solidFill>
                  <a:srgbClr val="C00000"/>
                </a:solidFill>
              </a:rPr>
              <a:t>SplFileInfo</a:t>
            </a:r>
            <a:r>
              <a:rPr lang="en-US" sz="1400" dirty="0" smtClean="0">
                <a:solidFill>
                  <a:srgbClr val="C00000"/>
                </a:solidFill>
              </a:rPr>
              <a:t> </a:t>
            </a:r>
            <a:r>
              <a:rPr lang="ru-RU" sz="1400" dirty="0" smtClean="0">
                <a:solidFill>
                  <a:srgbClr val="C00000"/>
                </a:solidFill>
              </a:rPr>
              <a:t>и содержит все его методы.</a:t>
            </a:r>
            <a:endParaRPr lang="ru-RU" sz="1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solidFill>
                  <a:srgbClr val="FF0000"/>
                </a:solidFill>
              </a:rPr>
              <a:t>HTTP-</a:t>
            </a:r>
            <a:r>
              <a:rPr lang="ru-RU" cap="all" dirty="0" smtClean="0">
                <a:solidFill>
                  <a:srgbClr val="FF0000"/>
                </a:solidFill>
              </a:rPr>
              <a:t>ЗАПРОСЫ</a:t>
            </a:r>
            <a:r>
              <a:rPr lang="en-US" cap="all" dirty="0" smtClean="0">
                <a:solidFill>
                  <a:srgbClr val="FF0000"/>
                </a:solidFill>
              </a:rPr>
              <a:t>(</a:t>
            </a:r>
            <a:r>
              <a:rPr lang="ru-RU" cap="all" dirty="0" smtClean="0">
                <a:solidFill>
                  <a:srgbClr val="FF0000"/>
                </a:solidFill>
              </a:rPr>
              <a:t>продолжение</a:t>
            </a:r>
            <a:r>
              <a:rPr lang="en-US" cap="all" dirty="0" smtClean="0">
                <a:solidFill>
                  <a:srgbClr val="FF0000"/>
                </a:solidFill>
              </a:rPr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Перемещение загруженного файла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Request::file('photo')-&gt;move($</a:t>
            </a:r>
            <a:r>
              <a:rPr lang="en-US" sz="1800" dirty="0" err="1" smtClean="0">
                <a:solidFill>
                  <a:schemeClr val="accent1"/>
                </a:solidFill>
              </a:rPr>
              <a:t>destinationPath</a:t>
            </a:r>
            <a:r>
              <a:rPr lang="en-US" sz="1800" dirty="0" smtClean="0">
                <a:solidFill>
                  <a:schemeClr val="accent1"/>
                </a:solidFill>
              </a:rPr>
              <a:t>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Request::file('photo')-&gt;move($</a:t>
            </a:r>
            <a:r>
              <a:rPr lang="en-US" sz="1800" dirty="0" err="1" smtClean="0">
                <a:solidFill>
                  <a:schemeClr val="accent1"/>
                </a:solidFill>
              </a:rPr>
              <a:t>destinationPath</a:t>
            </a:r>
            <a:r>
              <a:rPr lang="en-US" sz="1800" dirty="0" smtClean="0">
                <a:solidFill>
                  <a:schemeClr val="accent1"/>
                </a:solidFill>
              </a:rPr>
              <a:t>, $</a:t>
            </a:r>
            <a:r>
              <a:rPr lang="en-US" sz="1800" dirty="0" err="1" smtClean="0">
                <a:solidFill>
                  <a:schemeClr val="accent1"/>
                </a:solidFill>
              </a:rPr>
              <a:t>fileName</a:t>
            </a:r>
            <a:r>
              <a:rPr lang="en-US" sz="1800" dirty="0" smtClean="0">
                <a:solidFill>
                  <a:schemeClr val="accent1"/>
                </a:solidFill>
              </a:rPr>
              <a:t>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200" dirty="0" smtClean="0">
                <a:solidFill>
                  <a:srgbClr val="C00000"/>
                </a:solidFill>
              </a:rPr>
              <a:t>Полный список методов класса </a:t>
            </a:r>
            <a:r>
              <a:rPr lang="en-US" sz="1200" dirty="0" err="1" smtClean="0">
                <a:solidFill>
                  <a:srgbClr val="C00000"/>
                </a:solidFill>
              </a:rPr>
              <a:t>Symfony</a:t>
            </a:r>
            <a:r>
              <a:rPr lang="en-US" sz="1200" dirty="0" smtClean="0">
                <a:solidFill>
                  <a:srgbClr val="C00000"/>
                </a:solidFill>
              </a:rPr>
              <a:t>\Component\</a:t>
            </a:r>
            <a:r>
              <a:rPr lang="en-US" sz="1200" dirty="0" err="1" smtClean="0">
                <a:solidFill>
                  <a:srgbClr val="C00000"/>
                </a:solidFill>
              </a:rPr>
              <a:t>HttpFoundation</a:t>
            </a:r>
            <a:r>
              <a:rPr lang="en-US" sz="1200" dirty="0" smtClean="0">
                <a:solidFill>
                  <a:srgbClr val="C00000"/>
                </a:solidFill>
              </a:rPr>
              <a:t>\File\</a:t>
            </a:r>
            <a:r>
              <a:rPr lang="en-US" sz="1200" dirty="0" err="1" smtClean="0">
                <a:solidFill>
                  <a:srgbClr val="C00000"/>
                </a:solidFill>
              </a:rPr>
              <a:t>UploadedFile</a:t>
            </a:r>
            <a:r>
              <a:rPr lang="en-US" sz="1200" dirty="0" smtClean="0">
                <a:solidFill>
                  <a:srgbClr val="C00000"/>
                </a:solidFill>
              </a:rPr>
              <a:t> </a:t>
            </a:r>
            <a:r>
              <a:rPr lang="ru-RU" sz="1200" dirty="0" smtClean="0">
                <a:solidFill>
                  <a:srgbClr val="C00000"/>
                </a:solidFill>
              </a:rPr>
              <a:t>смотрите </a:t>
            </a:r>
            <a:r>
              <a:rPr lang="en-US" sz="1200" dirty="0" smtClean="0">
                <a:solidFill>
                  <a:srgbClr val="C00000"/>
                </a:solidFill>
              </a:rPr>
              <a:t>API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Другая информация о запросе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URI </a:t>
            </a:r>
            <a:r>
              <a:rPr lang="ru-RU" sz="1800" b="1" dirty="0" smtClean="0">
                <a:solidFill>
                  <a:srgbClr val="FF0000"/>
                </a:solidFill>
              </a:rPr>
              <a:t>запроса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 err="1" smtClean="0">
                <a:solidFill>
                  <a:schemeClr val="accent1"/>
                </a:solidFill>
              </a:rPr>
              <a:t>uri</a:t>
            </a:r>
            <a:r>
              <a:rPr lang="en-US" sz="1800" dirty="0" smtClean="0">
                <a:solidFill>
                  <a:schemeClr val="accent1"/>
                </a:solidFill>
              </a:rPr>
              <a:t> = Request::path();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Метод запроса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$method = Request::method();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 (Request::</a:t>
            </a:r>
            <a:r>
              <a:rPr lang="en-US" sz="1800" dirty="0" err="1" smtClean="0">
                <a:solidFill>
                  <a:schemeClr val="accent1"/>
                </a:solidFill>
              </a:rPr>
              <a:t>isMethod</a:t>
            </a:r>
            <a:r>
              <a:rPr lang="en-US" sz="1800" dirty="0" smtClean="0">
                <a:solidFill>
                  <a:schemeClr val="accent1"/>
                </a:solidFill>
              </a:rPr>
              <a:t>('post')) { 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}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Проверка на соответствие </a:t>
            </a:r>
            <a:r>
              <a:rPr lang="ru-RU" sz="1800" b="1" dirty="0" err="1" smtClean="0">
                <a:solidFill>
                  <a:srgbClr val="FF0000"/>
                </a:solidFill>
              </a:rPr>
              <a:t>урла</a:t>
            </a:r>
            <a:r>
              <a:rPr lang="ru-RU" sz="1800" b="1" dirty="0" smtClean="0">
                <a:solidFill>
                  <a:srgbClr val="FF0000"/>
                </a:solidFill>
              </a:rPr>
              <a:t> шаблону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 (Request::is('admin/*')) { 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}</a:t>
            </a:r>
            <a:endParaRPr lang="en-US" sz="18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URL </a:t>
            </a:r>
            <a:r>
              <a:rPr lang="ru-RU" sz="1800" b="1" dirty="0" smtClean="0">
                <a:solidFill>
                  <a:srgbClr val="FF0000"/>
                </a:solidFill>
              </a:rPr>
              <a:t>запроса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 err="1" smtClean="0">
                <a:solidFill>
                  <a:schemeClr val="accent1"/>
                </a:solidFill>
              </a:rPr>
              <a:t>url</a:t>
            </a:r>
            <a:r>
              <a:rPr lang="en-US" sz="1800" dirty="0" smtClean="0">
                <a:solidFill>
                  <a:schemeClr val="accent1"/>
                </a:solidFill>
              </a:rPr>
              <a:t> = Request::</a:t>
            </a:r>
            <a:r>
              <a:rPr lang="en-US" sz="1800" dirty="0" err="1" smtClean="0">
                <a:solidFill>
                  <a:schemeClr val="accent1"/>
                </a:solidFill>
              </a:rPr>
              <a:t>url</a:t>
            </a:r>
            <a:r>
              <a:rPr lang="en-US" sz="1800" dirty="0" smtClean="0">
                <a:solidFill>
                  <a:schemeClr val="accent1"/>
                </a:solidFill>
              </a:rPr>
              <a:t>();</a:t>
            </a:r>
            <a:endParaRPr lang="ru-RU"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solidFill>
                  <a:srgbClr val="FF0000"/>
                </a:solidFill>
              </a:rPr>
              <a:t>HTTP-</a:t>
            </a:r>
            <a:r>
              <a:rPr lang="ru-RU" cap="all" dirty="0" smtClean="0">
                <a:solidFill>
                  <a:srgbClr val="FF0000"/>
                </a:solidFill>
              </a:rPr>
              <a:t>ЗАПРОСЫ</a:t>
            </a:r>
            <a:r>
              <a:rPr lang="en-US" cap="all" dirty="0" smtClean="0">
                <a:solidFill>
                  <a:srgbClr val="FF0000"/>
                </a:solidFill>
              </a:rPr>
              <a:t>(</a:t>
            </a:r>
            <a:r>
              <a:rPr lang="ru-RU" cap="all" dirty="0" smtClean="0">
                <a:solidFill>
                  <a:srgbClr val="FF0000"/>
                </a:solidFill>
              </a:rPr>
              <a:t>продолжение</a:t>
            </a:r>
            <a:r>
              <a:rPr lang="en-US" cap="all" dirty="0" smtClean="0">
                <a:solidFill>
                  <a:srgbClr val="FF0000"/>
                </a:solidFill>
              </a:rPr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Получение значения </a:t>
            </a:r>
            <a:r>
              <a:rPr lang="ru-RU" sz="1800" b="1" dirty="0" err="1" smtClean="0">
                <a:solidFill>
                  <a:srgbClr val="FF0000"/>
                </a:solidFill>
              </a:rPr>
              <a:t>куки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$value = Request::cookie('name');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Добавить новую куку к запросу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$response = new Illuminate\Http\Response('Hello World');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$response-&gt;</a:t>
            </a:r>
            <a:r>
              <a:rPr lang="en-US" sz="1800" dirty="0" err="1" smtClean="0">
                <a:solidFill>
                  <a:schemeClr val="accent1"/>
                </a:solidFill>
              </a:rPr>
              <a:t>withCookie</a:t>
            </a:r>
            <a:r>
              <a:rPr lang="en-US" sz="1800" dirty="0" smtClean="0">
                <a:solidFill>
                  <a:schemeClr val="accent1"/>
                </a:solidFill>
              </a:rPr>
              <a:t>(cookie('name', 'value', $minutes));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Создание вечной </a:t>
            </a:r>
            <a:r>
              <a:rPr lang="ru-RU" sz="1800" b="1" dirty="0" err="1" smtClean="0">
                <a:solidFill>
                  <a:srgbClr val="FF0000"/>
                </a:solidFill>
              </a:rPr>
              <a:t>куки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$response-&gt;</a:t>
            </a:r>
            <a:r>
              <a:rPr lang="en-US" sz="1800" dirty="0" err="1" smtClean="0">
                <a:solidFill>
                  <a:schemeClr val="accent1"/>
                </a:solidFill>
              </a:rPr>
              <a:t>withCookie</a:t>
            </a:r>
            <a:r>
              <a:rPr lang="en-US" sz="1800" dirty="0" smtClean="0">
                <a:solidFill>
                  <a:schemeClr val="accent1"/>
                </a:solidFill>
              </a:rPr>
              <a:t>(cookie()-&gt;forever('name', 'value'));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3118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Валидация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Простейший пример </a:t>
            </a:r>
            <a:r>
              <a:rPr lang="ru-RU" sz="1800" b="1" dirty="0" err="1">
                <a:solidFill>
                  <a:srgbClr val="FF0000"/>
                </a:solidFill>
              </a:rPr>
              <a:t>валидации</a:t>
            </a:r>
            <a:endParaRPr lang="ru-RU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$validator = Validator::make( array</a:t>
            </a:r>
            <a:r>
              <a:rPr lang="en-US" sz="1800" dirty="0" smtClean="0">
                <a:solidFill>
                  <a:schemeClr val="accent1"/>
                </a:solidFill>
              </a:rPr>
              <a:t>(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'name</a:t>
            </a:r>
            <a:r>
              <a:rPr lang="en-US" sz="1800" dirty="0">
                <a:solidFill>
                  <a:schemeClr val="accent1"/>
                </a:solidFill>
              </a:rPr>
              <a:t>' =&gt; </a:t>
            </a:r>
            <a:r>
              <a:rPr lang="en-US" sz="1800" dirty="0" smtClean="0">
                <a:solidFill>
                  <a:schemeClr val="accent1"/>
                </a:solidFill>
              </a:rPr>
              <a:t>'</a:t>
            </a:r>
            <a:r>
              <a:rPr lang="en-US" sz="1800" dirty="0" err="1" smtClean="0">
                <a:solidFill>
                  <a:schemeClr val="accent1"/>
                </a:solidFill>
              </a:rPr>
              <a:t>Дейл</a:t>
            </a:r>
            <a:r>
              <a:rPr lang="en-US" sz="1800" dirty="0" smtClean="0">
                <a:solidFill>
                  <a:schemeClr val="accent1"/>
                </a:solidFill>
              </a:rPr>
              <a:t>‘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), </a:t>
            </a:r>
            <a:r>
              <a:rPr lang="en-US" sz="1800" dirty="0">
                <a:solidFill>
                  <a:schemeClr val="accent1"/>
                </a:solidFill>
              </a:rPr>
              <a:t>array</a:t>
            </a:r>
            <a:r>
              <a:rPr lang="en-US" sz="1800" dirty="0" smtClean="0">
                <a:solidFill>
                  <a:schemeClr val="accent1"/>
                </a:solidFill>
              </a:rPr>
              <a:t>(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'name</a:t>
            </a:r>
            <a:r>
              <a:rPr lang="en-US" sz="1800" dirty="0">
                <a:solidFill>
                  <a:schemeClr val="accent1"/>
                </a:solidFill>
              </a:rPr>
              <a:t>' =&gt; </a:t>
            </a:r>
            <a:r>
              <a:rPr lang="en-US" sz="1800" dirty="0" smtClean="0">
                <a:solidFill>
                  <a:schemeClr val="accent1"/>
                </a:solidFill>
              </a:rPr>
              <a:t>'required|min:5‘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) 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Использование массивов для указания правил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$validator = Validator::make(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array</a:t>
            </a:r>
            <a:r>
              <a:rPr lang="en-US" sz="1800" dirty="0">
                <a:solidFill>
                  <a:schemeClr val="accent1"/>
                </a:solidFill>
              </a:rPr>
              <a:t>('name' =&gt; '</a:t>
            </a:r>
            <a:r>
              <a:rPr lang="en-US" sz="1800" dirty="0" err="1">
                <a:solidFill>
                  <a:schemeClr val="accent1"/>
                </a:solidFill>
              </a:rPr>
              <a:t>Дейл</a:t>
            </a:r>
            <a:r>
              <a:rPr lang="en-US" sz="1800" dirty="0">
                <a:solidFill>
                  <a:schemeClr val="accent1"/>
                </a:solidFill>
              </a:rPr>
              <a:t>'),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array</a:t>
            </a:r>
            <a:r>
              <a:rPr lang="en-US" sz="1800" dirty="0">
                <a:solidFill>
                  <a:schemeClr val="accent1"/>
                </a:solidFill>
              </a:rPr>
              <a:t>('name' =&gt; array('required', 'min:5</a:t>
            </a:r>
            <a:r>
              <a:rPr lang="en-US" sz="1800" dirty="0" smtClean="0">
                <a:solidFill>
                  <a:schemeClr val="accent1"/>
                </a:solidFill>
              </a:rPr>
              <a:t>'))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38459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Валидация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Проверка нескольких полей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$validator = Validator::make</a:t>
            </a:r>
            <a:r>
              <a:rPr lang="en-US" sz="1800" dirty="0" smtClean="0">
                <a:solidFill>
                  <a:schemeClr val="accent1"/>
                </a:solidFill>
              </a:rPr>
              <a:t>(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array</a:t>
            </a:r>
            <a:r>
              <a:rPr lang="en-US" sz="1800" dirty="0" smtClean="0">
                <a:solidFill>
                  <a:schemeClr val="accent1"/>
                </a:solidFill>
              </a:rPr>
              <a:t>(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'name</a:t>
            </a:r>
            <a:r>
              <a:rPr lang="en-US" sz="1800" dirty="0">
                <a:solidFill>
                  <a:schemeClr val="accent1"/>
                </a:solidFill>
              </a:rPr>
              <a:t>' =&gt; '</a:t>
            </a:r>
            <a:r>
              <a:rPr lang="ru-RU" sz="1800" dirty="0">
                <a:solidFill>
                  <a:schemeClr val="accent1"/>
                </a:solidFill>
              </a:rPr>
              <a:t>Дейл',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	'</a:t>
            </a:r>
            <a:r>
              <a:rPr lang="en-US" sz="1800" dirty="0">
                <a:solidFill>
                  <a:schemeClr val="accent1"/>
                </a:solidFill>
              </a:rPr>
              <a:t>password' =&gt; '</a:t>
            </a:r>
            <a:r>
              <a:rPr lang="ru-RU" sz="1800" dirty="0" err="1">
                <a:solidFill>
                  <a:schemeClr val="accent1"/>
                </a:solidFill>
              </a:rPr>
              <a:t>плохойпароль</a:t>
            </a:r>
            <a:r>
              <a:rPr lang="ru-RU" sz="1800" dirty="0">
                <a:solidFill>
                  <a:schemeClr val="accent1"/>
                </a:solidFill>
              </a:rPr>
              <a:t>',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	'</a:t>
            </a:r>
            <a:r>
              <a:rPr lang="en-US" sz="1800" dirty="0">
                <a:solidFill>
                  <a:schemeClr val="accent1"/>
                </a:solidFill>
              </a:rPr>
              <a:t>email' =&gt; 'email@example.com'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), array</a:t>
            </a:r>
            <a:r>
              <a:rPr lang="en-US" sz="1800" dirty="0">
                <a:solidFill>
                  <a:schemeClr val="accent1"/>
                </a:solidFill>
              </a:rPr>
              <a:t>(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'name</a:t>
            </a:r>
            <a:r>
              <a:rPr lang="en-US" sz="1800" dirty="0">
                <a:solidFill>
                  <a:schemeClr val="accent1"/>
                </a:solidFill>
              </a:rPr>
              <a:t>' =&gt; 'required',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'password</a:t>
            </a:r>
            <a:r>
              <a:rPr lang="en-US" sz="1800" dirty="0">
                <a:solidFill>
                  <a:schemeClr val="accent1"/>
                </a:solidFill>
              </a:rPr>
              <a:t>' =&gt; 'required|min:8',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'email</a:t>
            </a:r>
            <a:r>
              <a:rPr lang="en-US" sz="1800" dirty="0">
                <a:solidFill>
                  <a:schemeClr val="accent1"/>
                </a:solidFill>
              </a:rPr>
              <a:t>' =&gt; '</a:t>
            </a:r>
            <a:r>
              <a:rPr lang="en-US" sz="1800" dirty="0" err="1">
                <a:solidFill>
                  <a:schemeClr val="accent1"/>
                </a:solidFill>
              </a:rPr>
              <a:t>required|email|unique</a:t>
            </a:r>
            <a:r>
              <a:rPr lang="en-US" sz="1800" dirty="0">
                <a:solidFill>
                  <a:schemeClr val="accent1"/>
                </a:solidFill>
              </a:rPr>
              <a:t>'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) </a:t>
            </a:r>
            <a:r>
              <a:rPr lang="en-US" sz="1800" dirty="0">
                <a:solidFill>
                  <a:schemeClr val="accent1"/>
                </a:solidFill>
              </a:rPr>
              <a:t>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574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Валидация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4848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 err="1">
                <a:solidFill>
                  <a:schemeClr val="accent1"/>
                </a:solidFill>
              </a:rPr>
              <a:t>if</a:t>
            </a:r>
            <a:r>
              <a:rPr lang="ru-RU" sz="1800" dirty="0">
                <a:solidFill>
                  <a:schemeClr val="accent1"/>
                </a:solidFill>
              </a:rPr>
              <a:t> ($</a:t>
            </a:r>
            <a:r>
              <a:rPr lang="ru-RU" sz="1800" dirty="0" err="1">
                <a:solidFill>
                  <a:schemeClr val="accent1"/>
                </a:solidFill>
              </a:rPr>
              <a:t>validator</a:t>
            </a:r>
            <a:r>
              <a:rPr lang="ru-RU" sz="1800" dirty="0">
                <a:solidFill>
                  <a:schemeClr val="accent1"/>
                </a:solidFill>
              </a:rPr>
              <a:t>-&gt;</a:t>
            </a:r>
            <a:r>
              <a:rPr lang="ru-RU" sz="1800" dirty="0" err="1">
                <a:solidFill>
                  <a:schemeClr val="accent1"/>
                </a:solidFill>
              </a:rPr>
              <a:t>fails</a:t>
            </a:r>
            <a:r>
              <a:rPr lang="ru-RU" sz="1800" dirty="0">
                <a:solidFill>
                  <a:schemeClr val="accent1"/>
                </a:solidFill>
              </a:rPr>
              <a:t>())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i="1" dirty="0">
                <a:solidFill>
                  <a:schemeClr val="accent1"/>
                </a:solidFill>
              </a:rPr>
              <a:t>	</a:t>
            </a:r>
            <a:r>
              <a:rPr lang="ru-RU" sz="1800" i="1" dirty="0" smtClean="0">
                <a:solidFill>
                  <a:schemeClr val="accent1"/>
                </a:solidFill>
              </a:rPr>
              <a:t>// </a:t>
            </a:r>
            <a:r>
              <a:rPr lang="ru-RU" sz="1800" i="1" dirty="0">
                <a:solidFill>
                  <a:schemeClr val="accent1"/>
                </a:solidFill>
              </a:rPr>
              <a:t>Переданные данные не прошли проверку</a:t>
            </a:r>
            <a:r>
              <a:rPr lang="ru-RU" sz="1800" dirty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вы </a:t>
            </a:r>
            <a:r>
              <a:rPr lang="ru-RU" sz="1800" dirty="0">
                <a:solidFill>
                  <a:srgbClr val="FF0000"/>
                </a:solidFill>
              </a:rPr>
              <a:t>можете получить его сообщения таким образом</a:t>
            </a:r>
            <a:r>
              <a:rPr lang="ru-RU" sz="180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$messages = $validator-&gt;messages</a:t>
            </a:r>
            <a:r>
              <a:rPr lang="en-US" sz="1800" dirty="0" smtClean="0">
                <a:solidFill>
                  <a:schemeClr val="accent1"/>
                </a:solidFill>
              </a:rPr>
              <a:t>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можно </a:t>
            </a:r>
            <a:r>
              <a:rPr lang="ru-RU" sz="1800" dirty="0">
                <a:solidFill>
                  <a:srgbClr val="FF0000"/>
                </a:solidFill>
              </a:rPr>
              <a:t>получить массив правил, данные которые не прошли проверку, без самих сообщений</a:t>
            </a:r>
            <a:r>
              <a:rPr lang="ru-RU" sz="180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$failed = $validator-&gt;failed</a:t>
            </a:r>
            <a:r>
              <a:rPr lang="en-US" sz="1800" dirty="0" smtClean="0">
                <a:solidFill>
                  <a:schemeClr val="accent1"/>
                </a:solidFill>
              </a:rPr>
              <a:t>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</a:rPr>
              <a:t>Хук после </a:t>
            </a:r>
            <a:r>
              <a:rPr lang="ru-RU" sz="1800" dirty="0" err="1">
                <a:solidFill>
                  <a:srgbClr val="FF0000"/>
                </a:solidFill>
              </a:rPr>
              <a:t>валидации</a:t>
            </a:r>
            <a:endParaRPr lang="ru-R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$validator = Validator::make(...);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>
                <a:solidFill>
                  <a:schemeClr val="accent1"/>
                </a:solidFill>
              </a:rPr>
              <a:t>validator-&gt;after(function($validator)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if </a:t>
            </a:r>
            <a:r>
              <a:rPr lang="en-US" sz="1800" dirty="0">
                <a:solidFill>
                  <a:schemeClr val="accent1"/>
                </a:solidFill>
              </a:rPr>
              <a:t>($this-&gt;</a:t>
            </a:r>
            <a:r>
              <a:rPr lang="en-US" sz="1800" dirty="0" err="1">
                <a:solidFill>
                  <a:schemeClr val="accent1"/>
                </a:solidFill>
              </a:rPr>
              <a:t>somethingElseIsInvalid</a:t>
            </a:r>
            <a:r>
              <a:rPr lang="en-US" sz="1800" dirty="0">
                <a:solidFill>
                  <a:schemeClr val="accent1"/>
                </a:solidFill>
              </a:rPr>
              <a:t>())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>
                <a:solidFill>
                  <a:schemeClr val="accent1"/>
                </a:solidFill>
              </a:rPr>
              <a:t>validator-&gt;errors()-&gt;add('field', 'Something is wrong with this field!'); 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 </a:t>
            </a:r>
            <a:r>
              <a:rPr lang="en-US" sz="1800" dirty="0">
                <a:solidFill>
                  <a:schemeClr val="accent1"/>
                </a:solidFill>
              </a:rPr>
              <a:t>($validator-&gt;fails()) { </a:t>
            </a:r>
            <a:r>
              <a:rPr lang="en-US" sz="1800" i="1" dirty="0">
                <a:solidFill>
                  <a:schemeClr val="accent1"/>
                </a:solidFill>
              </a:rPr>
              <a:t>//</a:t>
            </a:r>
            <a:r>
              <a:rPr lang="en-US" sz="1800" dirty="0">
                <a:solidFill>
                  <a:schemeClr val="accent1"/>
                </a:solidFill>
              </a:rPr>
              <a:t> }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062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htaccess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на </a:t>
            </a:r>
            <a:r>
              <a:rPr lang="ru-RU" dirty="0" err="1" smtClean="0">
                <a:solidFill>
                  <a:srgbClr val="FF0000"/>
                </a:solidFill>
              </a:rPr>
              <a:t>продакш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&lt;</a:t>
            </a:r>
            <a:r>
              <a:rPr lang="en-US" sz="1800" b="1" dirty="0" err="1"/>
              <a:t>IfModule</a:t>
            </a:r>
            <a:r>
              <a:rPr lang="en-US" sz="1800" b="1" dirty="0"/>
              <a:t> </a:t>
            </a:r>
            <a:r>
              <a:rPr lang="en-US" sz="1800" b="1" dirty="0" err="1"/>
              <a:t>mod_rewrite.c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err="1" smtClean="0"/>
              <a:t>RewriteEngine</a:t>
            </a:r>
            <a:r>
              <a:rPr lang="en-US" sz="1800" dirty="0" smtClean="0"/>
              <a:t> </a:t>
            </a:r>
            <a:r>
              <a:rPr lang="en-US" sz="1800" b="1" dirty="0"/>
              <a:t>On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err="1" smtClean="0"/>
              <a:t>RewriteRule</a:t>
            </a:r>
            <a:r>
              <a:rPr lang="en-US" sz="1800" dirty="0" smtClean="0"/>
              <a:t> </a:t>
            </a:r>
            <a:r>
              <a:rPr lang="en-US" sz="1800" dirty="0"/>
              <a:t>^(.*)$ public/$1 [L] 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&lt;/</a:t>
            </a:r>
            <a:r>
              <a:rPr lang="en-US" sz="1800" b="1" dirty="0" err="1"/>
              <a:t>IfModule</a:t>
            </a:r>
            <a:r>
              <a:rPr lang="en-US" sz="1800" b="1" dirty="0"/>
              <a:t>&gt;</a:t>
            </a:r>
            <a:endParaRPr lang="ru-RU" sz="1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Валидация</a:t>
            </a:r>
            <a:r>
              <a:rPr lang="ru-RU" dirty="0" smtClean="0">
                <a:solidFill>
                  <a:srgbClr val="FF0000"/>
                </a:solidFill>
              </a:rPr>
              <a:t> в контроллерах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public function store(Request $request)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>
                <a:solidFill>
                  <a:schemeClr val="accent1"/>
                </a:solidFill>
              </a:rPr>
              <a:t>this-&gt;validate($request, </a:t>
            </a:r>
            <a:r>
              <a:rPr lang="en-US" sz="1800" dirty="0" smtClean="0">
                <a:solidFill>
                  <a:schemeClr val="accent1"/>
                </a:solidFill>
              </a:rPr>
              <a:t>[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	 </a:t>
            </a:r>
            <a:r>
              <a:rPr lang="en-US" sz="1800" dirty="0">
                <a:solidFill>
                  <a:schemeClr val="accent1"/>
                </a:solidFill>
              </a:rPr>
              <a:t>'title' =&gt; 'required|unique|max:255',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'body</a:t>
            </a:r>
            <a:r>
              <a:rPr lang="en-US" sz="1800" dirty="0">
                <a:solidFill>
                  <a:schemeClr val="accent1"/>
                </a:solidFill>
              </a:rPr>
              <a:t>' =&gt; 'required',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]);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i="1" dirty="0">
                <a:solidFill>
                  <a:schemeClr val="accent1"/>
                </a:solidFill>
              </a:rPr>
              <a:t>	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ru-RU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smtClean="0">
                <a:solidFill>
                  <a:schemeClr val="accent1"/>
                </a:solidFill>
              </a:rPr>
              <a:t>… some code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C000"/>
                </a:solidFill>
              </a:rPr>
              <a:t>Если </a:t>
            </a:r>
            <a:r>
              <a:rPr lang="ru-RU" sz="1800" dirty="0" err="1">
                <a:solidFill>
                  <a:srgbClr val="FFC000"/>
                </a:solidFill>
              </a:rPr>
              <a:t>валидация</a:t>
            </a:r>
            <a:r>
              <a:rPr lang="ru-RU" sz="1800" dirty="0">
                <a:solidFill>
                  <a:srgbClr val="FFC000"/>
                </a:solidFill>
              </a:rPr>
              <a:t> проходит, код продолжает выполняться. Если нет - бросается </a:t>
            </a:r>
            <a:r>
              <a:rPr lang="ru-RU" sz="1800" dirty="0" smtClean="0">
                <a:solidFill>
                  <a:srgbClr val="FFC000"/>
                </a:solidFill>
              </a:rPr>
              <a:t>исключение</a:t>
            </a:r>
            <a:r>
              <a:rPr lang="en-US" sz="1800" dirty="0" smtClean="0">
                <a:solidFill>
                  <a:srgbClr val="FFC000"/>
                </a:solidFill>
              </a:rPr>
              <a:t> </a:t>
            </a:r>
            <a:r>
              <a:rPr lang="ru-RU" sz="1800" dirty="0" err="1" smtClean="0">
                <a:solidFill>
                  <a:srgbClr val="FFC000"/>
                </a:solidFill>
              </a:rPr>
              <a:t>Illuminate</a:t>
            </a:r>
            <a:r>
              <a:rPr lang="ru-RU" sz="1800" dirty="0" smtClean="0">
                <a:solidFill>
                  <a:srgbClr val="FFC000"/>
                </a:solidFill>
              </a:rPr>
              <a:t>\</a:t>
            </a:r>
            <a:r>
              <a:rPr lang="ru-RU" sz="1800" dirty="0" err="1" smtClean="0">
                <a:solidFill>
                  <a:srgbClr val="FFC000"/>
                </a:solidFill>
              </a:rPr>
              <a:t>Contracts</a:t>
            </a:r>
            <a:r>
              <a:rPr lang="ru-RU" sz="1800" dirty="0" smtClean="0">
                <a:solidFill>
                  <a:srgbClr val="FFC000"/>
                </a:solidFill>
              </a:rPr>
              <a:t>\</a:t>
            </a:r>
            <a:r>
              <a:rPr lang="ru-RU" sz="1800" dirty="0" err="1" smtClean="0">
                <a:solidFill>
                  <a:srgbClr val="FFC000"/>
                </a:solidFill>
              </a:rPr>
              <a:t>Validation</a:t>
            </a:r>
            <a:r>
              <a:rPr lang="ru-RU" sz="1800" dirty="0" smtClean="0">
                <a:solidFill>
                  <a:srgbClr val="FFC000"/>
                </a:solidFill>
              </a:rPr>
              <a:t>\</a:t>
            </a:r>
            <a:r>
              <a:rPr lang="ru-RU" sz="1800" dirty="0" err="1" smtClean="0">
                <a:solidFill>
                  <a:srgbClr val="FFC000"/>
                </a:solidFill>
              </a:rPr>
              <a:t>ValidationException</a:t>
            </a:r>
            <a:r>
              <a:rPr lang="ru-RU" sz="1800" dirty="0">
                <a:solidFill>
                  <a:srgbClr val="FFC000"/>
                </a:solidFill>
              </a:rPr>
              <a:t>. Если вы не поймаете это исключение, его поймает </a:t>
            </a:r>
            <a:r>
              <a:rPr lang="ru-RU" sz="1800" dirty="0" err="1">
                <a:solidFill>
                  <a:srgbClr val="FFC000"/>
                </a:solidFill>
              </a:rPr>
              <a:t>фреймворк</a:t>
            </a:r>
            <a:r>
              <a:rPr lang="ru-RU" sz="1800" dirty="0">
                <a:solidFill>
                  <a:srgbClr val="FFC000"/>
                </a:solidFill>
              </a:rPr>
              <a:t>, заполнит </a:t>
            </a:r>
            <a:r>
              <a:rPr lang="ru-RU" sz="1800" dirty="0" err="1">
                <a:solidFill>
                  <a:srgbClr val="FFC000"/>
                </a:solidFill>
              </a:rPr>
              <a:t>flash</a:t>
            </a:r>
            <a:r>
              <a:rPr lang="ru-RU" sz="1800" dirty="0">
                <a:solidFill>
                  <a:srgbClr val="FFC000"/>
                </a:solidFill>
              </a:rPr>
              <a:t>-переменные сообщениями об ошибках </a:t>
            </a:r>
            <a:r>
              <a:rPr lang="ru-RU" sz="1800" dirty="0" err="1">
                <a:solidFill>
                  <a:srgbClr val="FFC000"/>
                </a:solidFill>
              </a:rPr>
              <a:t>валидации</a:t>
            </a:r>
            <a:r>
              <a:rPr lang="ru-RU" sz="1800" dirty="0">
                <a:solidFill>
                  <a:srgbClr val="FFC000"/>
                </a:solidFill>
              </a:rPr>
              <a:t> и </a:t>
            </a:r>
            <a:r>
              <a:rPr lang="ru-RU" sz="1800" dirty="0" err="1">
                <a:solidFill>
                  <a:srgbClr val="FFC000"/>
                </a:solidFill>
              </a:rPr>
              <a:t>средиректит</a:t>
            </a:r>
            <a:r>
              <a:rPr lang="ru-RU" sz="1800" dirty="0">
                <a:solidFill>
                  <a:srgbClr val="FFC000"/>
                </a:solidFill>
              </a:rPr>
              <a:t> пользователя на предыдущую страницу с формой - сам </a:t>
            </a:r>
            <a:r>
              <a:rPr lang="ru-RU" sz="1800" dirty="0" smtClean="0">
                <a:solidFill>
                  <a:srgbClr val="FFC000"/>
                </a:solidFill>
              </a:rPr>
              <a:t>!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FFC000"/>
                </a:solidFill>
              </a:rPr>
              <a:t>В случае AJAX-запроса </a:t>
            </a:r>
            <a:r>
              <a:rPr lang="ru-RU" sz="1800" dirty="0" err="1">
                <a:solidFill>
                  <a:srgbClr val="FFC000"/>
                </a:solidFill>
              </a:rPr>
              <a:t>редиректа</a:t>
            </a:r>
            <a:r>
              <a:rPr lang="ru-RU" sz="1800" dirty="0">
                <a:solidFill>
                  <a:srgbClr val="FFC000"/>
                </a:solidFill>
              </a:rPr>
              <a:t> не происходит, </a:t>
            </a:r>
            <a:r>
              <a:rPr lang="ru-RU" sz="1800" dirty="0" err="1">
                <a:solidFill>
                  <a:srgbClr val="FFC000"/>
                </a:solidFill>
              </a:rPr>
              <a:t>фреймворк</a:t>
            </a:r>
            <a:r>
              <a:rPr lang="ru-RU" sz="1800" dirty="0">
                <a:solidFill>
                  <a:srgbClr val="FFC000"/>
                </a:solidFill>
              </a:rPr>
              <a:t> отдает ответ с HTTP-кодом 422 и JSON с ошибками </a:t>
            </a:r>
            <a:r>
              <a:rPr lang="ru-RU" sz="1800" dirty="0" err="1">
                <a:solidFill>
                  <a:srgbClr val="FFC000"/>
                </a:solidFill>
              </a:rPr>
              <a:t>валидации</a:t>
            </a:r>
            <a:r>
              <a:rPr lang="ru-RU" sz="1800" dirty="0" smtClean="0">
                <a:solidFill>
                  <a:srgbClr val="FFC000"/>
                </a:solidFill>
              </a:rPr>
              <a:t>.</a:t>
            </a:r>
            <a:endParaRPr lang="en-US" sz="1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public function store(Request $request) {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>
                <a:solidFill>
                  <a:schemeClr val="accent1"/>
                </a:solidFill>
              </a:rPr>
              <a:t>v = Validator::make($request-&gt;all(), </a:t>
            </a:r>
            <a:r>
              <a:rPr lang="en-US" sz="1800" dirty="0" smtClean="0">
                <a:solidFill>
                  <a:schemeClr val="accent1"/>
                </a:solidFill>
              </a:rPr>
              <a:t>[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	 </a:t>
            </a:r>
            <a:r>
              <a:rPr lang="en-US" sz="1800" dirty="0">
                <a:solidFill>
                  <a:schemeClr val="accent1"/>
                </a:solidFill>
              </a:rPr>
              <a:t>'title' =&gt; 'required|unique|max:255',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	'body</a:t>
            </a:r>
            <a:r>
              <a:rPr lang="en-US" sz="1800" dirty="0">
                <a:solidFill>
                  <a:schemeClr val="accent1"/>
                </a:solidFill>
              </a:rPr>
              <a:t>' =&gt; 'required',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]);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if </a:t>
            </a:r>
            <a:r>
              <a:rPr lang="en-US" sz="1800" dirty="0">
                <a:solidFill>
                  <a:schemeClr val="accent1"/>
                </a:solidFill>
              </a:rPr>
              <a:t>($v-&gt;fails()) </a:t>
            </a:r>
            <a:r>
              <a:rPr lang="en-US" sz="1800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	 </a:t>
            </a:r>
            <a:r>
              <a:rPr lang="en-US" sz="1800" dirty="0">
                <a:solidFill>
                  <a:schemeClr val="accent1"/>
                </a:solidFill>
              </a:rPr>
              <a:t>return redirect()-&gt;back()-&gt;</a:t>
            </a:r>
            <a:r>
              <a:rPr lang="en-US" sz="1800" dirty="0" err="1">
                <a:solidFill>
                  <a:schemeClr val="accent1"/>
                </a:solidFill>
              </a:rPr>
              <a:t>withErrors</a:t>
            </a:r>
            <a:r>
              <a:rPr lang="en-US" sz="1800" dirty="0">
                <a:solidFill>
                  <a:schemeClr val="accent1"/>
                </a:solidFill>
              </a:rPr>
              <a:t>($v-&gt;errors());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392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Изменения формата </a:t>
            </a:r>
            <a:r>
              <a:rPr lang="ru-RU" dirty="0" smtClean="0">
                <a:solidFill>
                  <a:srgbClr val="FF0000"/>
                </a:solidFill>
              </a:rPr>
              <a:t>ошибок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FFC000"/>
                </a:solidFill>
              </a:rPr>
              <a:t>Если вы хотите </a:t>
            </a:r>
            <a:r>
              <a:rPr lang="ru-RU" sz="1800" dirty="0" err="1">
                <a:solidFill>
                  <a:srgbClr val="FFC000"/>
                </a:solidFill>
              </a:rPr>
              <a:t>кастомизировать</a:t>
            </a:r>
            <a:r>
              <a:rPr lang="ru-RU" sz="1800" dirty="0">
                <a:solidFill>
                  <a:srgbClr val="FFC000"/>
                </a:solidFill>
              </a:rPr>
              <a:t> сообщения об ошибках </a:t>
            </a:r>
            <a:r>
              <a:rPr lang="ru-RU" sz="1800" dirty="0" err="1">
                <a:solidFill>
                  <a:srgbClr val="FFC000"/>
                </a:solidFill>
              </a:rPr>
              <a:t>валидации</a:t>
            </a:r>
            <a:r>
              <a:rPr lang="ru-RU" sz="1800" dirty="0">
                <a:solidFill>
                  <a:srgbClr val="FFC000"/>
                </a:solidFill>
              </a:rPr>
              <a:t>, которые сохраняются во флэш-переменных сессии при </a:t>
            </a:r>
            <a:r>
              <a:rPr lang="ru-RU" sz="1800" dirty="0" err="1">
                <a:solidFill>
                  <a:srgbClr val="FFC000"/>
                </a:solidFill>
              </a:rPr>
              <a:t>редиректе</a:t>
            </a:r>
            <a:r>
              <a:rPr lang="ru-RU" sz="1800" dirty="0">
                <a:solidFill>
                  <a:srgbClr val="FFC000"/>
                </a:solidFill>
              </a:rPr>
              <a:t>, перекройте метод </a:t>
            </a:r>
            <a:r>
              <a:rPr lang="ru-RU" sz="1800" dirty="0" err="1">
                <a:solidFill>
                  <a:srgbClr val="FFC000"/>
                </a:solidFill>
              </a:rPr>
              <a:t>formatValidationErrors</a:t>
            </a:r>
            <a:r>
              <a:rPr lang="ru-RU" sz="1800" dirty="0">
                <a:solidFill>
                  <a:srgbClr val="FFC000"/>
                </a:solidFill>
              </a:rPr>
              <a:t> в вашем контроллере</a:t>
            </a:r>
            <a:r>
              <a:rPr lang="ru-RU" sz="1800" dirty="0" smtClean="0">
                <a:solidFill>
                  <a:srgbClr val="FFC000"/>
                </a:solidFill>
              </a:rPr>
              <a:t>:</a:t>
            </a:r>
            <a:endParaRPr lang="en-US" sz="1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protected function </a:t>
            </a:r>
            <a:r>
              <a:rPr lang="en-US" sz="1800" dirty="0" err="1">
                <a:solidFill>
                  <a:schemeClr val="accent1"/>
                </a:solidFill>
              </a:rPr>
              <a:t>formatValidationErrors</a:t>
            </a:r>
            <a:r>
              <a:rPr lang="en-US" sz="1800" dirty="0">
                <a:solidFill>
                  <a:schemeClr val="accent1"/>
                </a:solidFill>
              </a:rPr>
              <a:t>(\Illuminate\Validation\Validator $validator) {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return </a:t>
            </a:r>
            <a:r>
              <a:rPr lang="en-US" sz="1800" dirty="0">
                <a:solidFill>
                  <a:schemeClr val="accent1"/>
                </a:solidFill>
              </a:rPr>
              <a:t>$validator-&gt;errors()-&gt;all();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1114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Валидация</a:t>
            </a:r>
            <a:r>
              <a:rPr lang="ru-RU" dirty="0" smtClean="0">
                <a:solidFill>
                  <a:srgbClr val="FF0000"/>
                </a:solidFill>
              </a:rPr>
              <a:t> Запросов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FFC000"/>
                </a:solidFill>
              </a:rPr>
              <a:t>Чтобы создать класс запроса, используйте </a:t>
            </a:r>
            <a:r>
              <a:rPr lang="ru-RU" sz="1800" dirty="0" err="1">
                <a:solidFill>
                  <a:srgbClr val="FFC000"/>
                </a:solidFill>
              </a:rPr>
              <a:t>artisan</a:t>
            </a:r>
            <a:r>
              <a:rPr lang="ru-RU" sz="1800" dirty="0">
                <a:solidFill>
                  <a:srgbClr val="FFC000"/>
                </a:solidFill>
              </a:rPr>
              <a:t>-команду </a:t>
            </a:r>
            <a:r>
              <a:rPr lang="ru-RU" sz="1800" dirty="0" err="1">
                <a:solidFill>
                  <a:srgbClr val="FFC000"/>
                </a:solidFill>
              </a:rPr>
              <a:t>make:request</a:t>
            </a:r>
            <a:r>
              <a:rPr lang="ru-RU" sz="1800" dirty="0" smtClean="0">
                <a:solidFill>
                  <a:srgbClr val="FFC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php</a:t>
            </a:r>
            <a:r>
              <a:rPr lang="en-US" sz="1800" dirty="0">
                <a:solidFill>
                  <a:schemeClr val="accent1"/>
                </a:solidFill>
              </a:rPr>
              <a:t> artisan </a:t>
            </a:r>
            <a:r>
              <a:rPr lang="en-US" sz="1800" dirty="0" err="1" smtClean="0">
                <a:solidFill>
                  <a:schemeClr val="accent1"/>
                </a:solidFill>
              </a:rPr>
              <a:t>make:request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StoreBlogPostRequest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public function rules()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return </a:t>
            </a:r>
            <a:r>
              <a:rPr lang="en-US" sz="1800" dirty="0">
                <a:solidFill>
                  <a:schemeClr val="accent1"/>
                </a:solidFill>
              </a:rPr>
              <a:t>[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'title</a:t>
            </a:r>
            <a:r>
              <a:rPr lang="en-US" sz="1800" dirty="0">
                <a:solidFill>
                  <a:schemeClr val="accent1"/>
                </a:solidFill>
              </a:rPr>
              <a:t>' =&gt; 'required|unique|max:255</a:t>
            </a:r>
            <a:r>
              <a:rPr lang="en-US" sz="1800" dirty="0" smtClean="0">
                <a:solidFill>
                  <a:schemeClr val="accent1"/>
                </a:solidFill>
              </a:rPr>
              <a:t>',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'body' =&gt; 'required',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];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FFC000"/>
                </a:solidFill>
              </a:rPr>
              <a:t>Для того, чтобы </a:t>
            </a:r>
            <a:r>
              <a:rPr lang="ru-RU" sz="1800" dirty="0" err="1">
                <a:solidFill>
                  <a:srgbClr val="FFC000"/>
                </a:solidFill>
              </a:rPr>
              <a:t>фрейморк</a:t>
            </a:r>
            <a:r>
              <a:rPr lang="ru-RU" sz="1800" dirty="0">
                <a:solidFill>
                  <a:srgbClr val="FFC000"/>
                </a:solidFill>
              </a:rPr>
              <a:t> перехватил запрос перед контроллером, добавьте этот класс </a:t>
            </a:r>
            <a:r>
              <a:rPr lang="ru-RU" sz="1800" dirty="0" smtClean="0">
                <a:solidFill>
                  <a:srgbClr val="FFC000"/>
                </a:solidFill>
              </a:rPr>
              <a:t>в </a:t>
            </a:r>
            <a:r>
              <a:rPr lang="ru-RU" sz="1800" dirty="0">
                <a:solidFill>
                  <a:srgbClr val="FFC000"/>
                </a:solidFill>
              </a:rPr>
              <a:t>аргументы необходимого метода контроллера</a:t>
            </a:r>
            <a:r>
              <a:rPr lang="ru-RU" sz="1800" dirty="0" smtClean="0">
                <a:solidFill>
                  <a:srgbClr val="FFC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public function store(</a:t>
            </a:r>
            <a:r>
              <a:rPr lang="en-US" sz="1800" dirty="0" err="1">
                <a:solidFill>
                  <a:schemeClr val="accent1"/>
                </a:solidFill>
              </a:rPr>
              <a:t>StoreBlogPostRequest</a:t>
            </a:r>
            <a:r>
              <a:rPr lang="en-US" sz="1800" dirty="0">
                <a:solidFill>
                  <a:schemeClr val="accent1"/>
                </a:solidFill>
              </a:rPr>
              <a:t> $request)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i="1" dirty="0">
                <a:solidFill>
                  <a:schemeClr val="accent1"/>
                </a:solidFill>
              </a:rPr>
              <a:t>	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ru-RU" sz="1800" i="1" dirty="0" err="1">
                <a:solidFill>
                  <a:schemeClr val="accent1"/>
                </a:solidFill>
              </a:rPr>
              <a:t>Валидация</a:t>
            </a:r>
            <a:r>
              <a:rPr lang="ru-RU" sz="1800" i="1" dirty="0">
                <a:solidFill>
                  <a:schemeClr val="accent1"/>
                </a:solidFill>
              </a:rPr>
              <a:t> успешно пройдена</a:t>
            </a:r>
            <a:r>
              <a:rPr lang="ru-RU" sz="1800" dirty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}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532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FF0000"/>
                </a:solidFill>
              </a:rPr>
              <a:t>Валидация</a:t>
            </a:r>
            <a:r>
              <a:rPr lang="ru-RU" dirty="0">
                <a:solidFill>
                  <a:srgbClr val="FF0000"/>
                </a:solidFill>
              </a:rPr>
              <a:t>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</a:rPr>
              <a:t>Контроль доступа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public function authorize() </a:t>
            </a:r>
            <a:r>
              <a:rPr lang="en-US" sz="1800" dirty="0" smtClean="0">
                <a:solidFill>
                  <a:schemeClr val="accent1"/>
                </a:solidFill>
              </a:rPr>
              <a:t>{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$</a:t>
            </a:r>
            <a:r>
              <a:rPr lang="en-US" sz="1800" dirty="0" err="1">
                <a:solidFill>
                  <a:schemeClr val="accent1"/>
                </a:solidFill>
              </a:rPr>
              <a:t>commentId</a:t>
            </a:r>
            <a:r>
              <a:rPr lang="en-US" sz="1800" dirty="0">
                <a:solidFill>
                  <a:schemeClr val="accent1"/>
                </a:solidFill>
              </a:rPr>
              <a:t> = $this-&gt;route('comment'); 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return Comment</a:t>
            </a:r>
            <a:r>
              <a:rPr lang="en-US" sz="1800" dirty="0">
                <a:solidFill>
                  <a:schemeClr val="accent1"/>
                </a:solidFill>
              </a:rPr>
              <a:t>::where('id', $</a:t>
            </a:r>
            <a:r>
              <a:rPr lang="en-US" sz="1800" dirty="0" err="1">
                <a:solidFill>
                  <a:schemeClr val="accent1"/>
                </a:solidFill>
              </a:rPr>
              <a:t>commentId</a:t>
            </a:r>
            <a:r>
              <a:rPr lang="en-US" sz="1800" dirty="0">
                <a:solidFill>
                  <a:schemeClr val="accent1"/>
                </a:solidFill>
              </a:rPr>
              <a:t>) </a:t>
            </a:r>
            <a:endParaRPr lang="ru-RU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	</a:t>
            </a:r>
            <a:r>
              <a:rPr lang="en-US" sz="1800" dirty="0" smtClean="0">
                <a:solidFill>
                  <a:schemeClr val="accent1"/>
                </a:solidFill>
              </a:rPr>
              <a:t>-&gt;</a:t>
            </a:r>
            <a:r>
              <a:rPr lang="en-US" sz="1800" dirty="0">
                <a:solidFill>
                  <a:schemeClr val="accent1"/>
                </a:solidFill>
              </a:rPr>
              <a:t>where('</a:t>
            </a:r>
            <a:r>
              <a:rPr lang="en-US" sz="1800" dirty="0" err="1">
                <a:solidFill>
                  <a:schemeClr val="accent1"/>
                </a:solidFill>
              </a:rPr>
              <a:t>user_id</a:t>
            </a:r>
            <a:r>
              <a:rPr lang="en-US" sz="1800" dirty="0">
                <a:solidFill>
                  <a:schemeClr val="accent1"/>
                </a:solidFill>
              </a:rPr>
              <a:t>', </a:t>
            </a:r>
            <a:r>
              <a:rPr lang="en-US" sz="1800" dirty="0" err="1">
                <a:solidFill>
                  <a:schemeClr val="accent1"/>
                </a:solidFill>
              </a:rPr>
              <a:t>Auth</a:t>
            </a:r>
            <a:r>
              <a:rPr lang="en-US" sz="1800" dirty="0">
                <a:solidFill>
                  <a:schemeClr val="accent1"/>
                </a:solidFill>
              </a:rPr>
              <a:t>::id</a:t>
            </a:r>
            <a:r>
              <a:rPr lang="en-US" sz="1800" dirty="0" smtClean="0">
                <a:solidFill>
                  <a:schemeClr val="accent1"/>
                </a:solidFill>
              </a:rPr>
              <a:t>())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-&gt;</a:t>
            </a:r>
            <a:r>
              <a:rPr lang="en-US" sz="1800" dirty="0">
                <a:solidFill>
                  <a:schemeClr val="accent1"/>
                </a:solidFill>
              </a:rPr>
              <a:t>exists();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1568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Работа с сообщениями об ошибках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echo $messages-&gt;first('email</a:t>
            </a:r>
            <a:r>
              <a:rPr lang="en-US" sz="1800" dirty="0" smtClean="0"/>
              <a:t>');</a:t>
            </a:r>
            <a:r>
              <a:rPr lang="ru-RU" sz="1800" dirty="0" smtClean="0"/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// </a:t>
            </a:r>
            <a:r>
              <a:rPr lang="ru-RU" sz="1800" b="1" dirty="0">
                <a:solidFill>
                  <a:srgbClr val="FFC000"/>
                </a:solidFill>
              </a:rPr>
              <a:t>Получение первого сообщения для поля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Получение всех сообщений для одного поля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foreach</a:t>
            </a:r>
            <a:r>
              <a:rPr lang="en-US" sz="1800" dirty="0">
                <a:solidFill>
                  <a:schemeClr val="accent1"/>
                </a:solidFill>
              </a:rPr>
              <a:t> ($messages-&gt;get('email') as $message) {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	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Получение всех сообщений для всех полей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foreach</a:t>
            </a:r>
            <a:r>
              <a:rPr lang="en-US" sz="1800" dirty="0">
                <a:solidFill>
                  <a:schemeClr val="accent1"/>
                </a:solidFill>
              </a:rPr>
              <a:t> ($messages-&gt;all() as $message) {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	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Проверка на наличие сообщения для поля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if ($messages-&gt;has('email')) {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	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Получение ошибки в заданном формате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echo $messages-&gt;first('email', '&lt;p&gt;:message&lt;/p</a:t>
            </a:r>
            <a:r>
              <a:rPr lang="en-US" sz="1800" dirty="0" smtClean="0">
                <a:solidFill>
                  <a:schemeClr val="accent1"/>
                </a:solidFill>
              </a:rPr>
              <a:t>&gt;');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Получение всех сообщений в заданном формате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foreach</a:t>
            </a:r>
            <a:r>
              <a:rPr lang="en-US" sz="1800" dirty="0">
                <a:solidFill>
                  <a:schemeClr val="accent1"/>
                </a:solidFill>
              </a:rPr>
              <a:t> ($messages-&gt;all('&lt;li&gt;:message&lt;/li&gt;') as $message) </a:t>
            </a:r>
            <a:r>
              <a:rPr lang="en-US" sz="1800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i="1" dirty="0">
                <a:solidFill>
                  <a:schemeClr val="accent1"/>
                </a:solidFill>
              </a:rPr>
              <a:t>//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3037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Ошибки и шаблоны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post</a:t>
            </a:r>
            <a:r>
              <a:rPr lang="en-US" sz="1800" dirty="0">
                <a:solidFill>
                  <a:schemeClr val="accent1"/>
                </a:solidFill>
              </a:rPr>
              <a:t>('register', function()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>
                <a:solidFill>
                  <a:schemeClr val="accent1"/>
                </a:solidFill>
              </a:rPr>
              <a:t>rules = array(...);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>
                <a:solidFill>
                  <a:schemeClr val="accent1"/>
                </a:solidFill>
              </a:rPr>
              <a:t>validator = Validator::make(Input::all(), $rules);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if </a:t>
            </a:r>
            <a:r>
              <a:rPr lang="en-US" sz="1800" dirty="0">
                <a:solidFill>
                  <a:schemeClr val="accent1"/>
                </a:solidFill>
              </a:rPr>
              <a:t>($validator-&gt;fails())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return </a:t>
            </a:r>
            <a:r>
              <a:rPr lang="en-US" sz="1800" dirty="0">
                <a:solidFill>
                  <a:schemeClr val="accent1"/>
                </a:solidFill>
              </a:rPr>
              <a:t>redirect('register')-&gt;</a:t>
            </a:r>
            <a:r>
              <a:rPr lang="en-US" sz="1800" dirty="0" err="1">
                <a:solidFill>
                  <a:schemeClr val="accent1"/>
                </a:solidFill>
              </a:rPr>
              <a:t>withErrors</a:t>
            </a:r>
            <a:r>
              <a:rPr lang="en-US" sz="1800" dirty="0">
                <a:solidFill>
                  <a:schemeClr val="accent1"/>
                </a:solidFill>
              </a:rPr>
              <a:t>($validator);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475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Ошибки и шаблоны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</a:rPr>
              <a:t>Именованные </a:t>
            </a:r>
            <a:r>
              <a:rPr lang="en-US" sz="1800" dirty="0" err="1">
                <a:solidFill>
                  <a:srgbClr val="FF0000"/>
                </a:solidFill>
              </a:rPr>
              <a:t>MessageBag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FFC000"/>
                </a:solidFill>
              </a:rPr>
              <a:t>Если у вас есть несколько форм на странице, то вы можете выбрать имя объекта </a:t>
            </a:r>
            <a:r>
              <a:rPr lang="ru-RU" sz="1800" dirty="0" err="1">
                <a:solidFill>
                  <a:srgbClr val="FFC000"/>
                </a:solidFill>
              </a:rPr>
              <a:t>MessageBag</a:t>
            </a:r>
            <a:r>
              <a:rPr lang="ru-RU" sz="1800" dirty="0">
                <a:solidFill>
                  <a:srgbClr val="FFC000"/>
                </a:solidFill>
              </a:rPr>
              <a:t>, в котором будут возвращаться тексты ошибок, чтобы вы могли их корректно отобразить </a:t>
            </a:r>
            <a:r>
              <a:rPr lang="ru-RU" sz="1800" dirty="0" smtClean="0">
                <a:solidFill>
                  <a:srgbClr val="FFC000"/>
                </a:solidFill>
              </a:rPr>
              <a:t>для </a:t>
            </a:r>
            <a:r>
              <a:rPr lang="ru-RU" sz="1800" dirty="0">
                <a:solidFill>
                  <a:srgbClr val="FFC000"/>
                </a:solidFill>
              </a:rPr>
              <a:t>нужной формы</a:t>
            </a:r>
            <a:r>
              <a:rPr lang="ru-RU" sz="18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return redirect('register')-&gt;</a:t>
            </a:r>
            <a:r>
              <a:rPr lang="en-US" sz="1800" dirty="0" err="1">
                <a:solidFill>
                  <a:schemeClr val="accent1"/>
                </a:solidFill>
              </a:rPr>
              <a:t>withErrors</a:t>
            </a:r>
            <a:r>
              <a:rPr lang="en-US" sz="1800" dirty="0">
                <a:solidFill>
                  <a:schemeClr val="accent1"/>
                </a:solidFill>
              </a:rPr>
              <a:t>($validator, 'login</a:t>
            </a:r>
            <a:r>
              <a:rPr lang="en-US" sz="1800" dirty="0" smtClean="0">
                <a:solidFill>
                  <a:schemeClr val="accent1"/>
                </a:solidFill>
              </a:rPr>
              <a:t>');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</a:rPr>
              <a:t>Получить текст ошибки из </a:t>
            </a:r>
            <a:r>
              <a:rPr lang="ru-RU" sz="1800" dirty="0" err="1">
                <a:solidFill>
                  <a:srgbClr val="FF0000"/>
                </a:solidFill>
              </a:rPr>
              <a:t>MessageBag</a:t>
            </a:r>
            <a:r>
              <a:rPr lang="ru-RU" sz="1800" dirty="0">
                <a:solidFill>
                  <a:srgbClr val="FF0000"/>
                </a:solidFill>
              </a:rPr>
              <a:t> с именем </a:t>
            </a:r>
            <a:r>
              <a:rPr lang="ru-RU" sz="1800" dirty="0" err="1">
                <a:solidFill>
                  <a:srgbClr val="FF0000"/>
                </a:solidFill>
              </a:rPr>
              <a:t>login</a:t>
            </a:r>
            <a:r>
              <a:rPr lang="ru-RU" sz="180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&lt;?</a:t>
            </a:r>
            <a:r>
              <a:rPr lang="en-US" sz="1800" dirty="0" err="1">
                <a:solidFill>
                  <a:schemeClr val="accent1"/>
                </a:solidFill>
              </a:rPr>
              <a:t>php</a:t>
            </a:r>
            <a:r>
              <a:rPr lang="en-US" sz="1800" dirty="0">
                <a:solidFill>
                  <a:schemeClr val="accent1"/>
                </a:solidFill>
              </a:rPr>
              <a:t> echo $errors-&gt;login-&gt;first('email'); ?&gt;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565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Правила проверки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41086618"/>
              </p:ext>
            </p:extLst>
          </p:nvPr>
        </p:nvGraphicFramePr>
        <p:xfrm>
          <a:off x="457200" y="1600200"/>
          <a:ext cx="8229600" cy="259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Имя правила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в значении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Это полезно для проверки принятия правил и лицензий.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active_url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корректным URL, доступным через функцию </a:t>
                      </a:r>
                      <a:r>
                        <a:rPr lang="ru-RU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checkdnsrr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датой, более поздней, чем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Строки приводятся к датам функцией </a:t>
                      </a:r>
                      <a:r>
                        <a:rPr lang="ru-RU" dirty="0" err="1" smtClean="0"/>
                        <a:t>strtotime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можно содержать только алфавитные символы.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alpha_dash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можно содержать только алфавитные символы, цифры, знаки подчёркивания (_) и дефисы (-).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alpha_num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можно содержать только алфавитные символы и цифры.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массивом.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датой, более ранней, чем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Строки приводятся к датам функцией </a:t>
                      </a:r>
                      <a:r>
                        <a:rPr lang="ru-RU" dirty="0" err="1" smtClean="0"/>
                        <a:t>strtotime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числом в диапазоне от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Строки, числа и файлы трактуются аналогично правилу </a:t>
                      </a:r>
                      <a:r>
                        <a:rPr lang="ru-RU" dirty="0" err="1" smtClean="0"/>
                        <a:t>size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логическим (булевым). Разрешенные значения: </a:t>
                      </a:r>
                      <a:r>
                        <a:rPr lang="ru-RU" dirty="0" err="1" smtClean="0"/>
                        <a:t>true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dirty="0" err="1" smtClean="0"/>
                        <a:t>false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dirty="0" smtClean="0"/>
                        <a:t>1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dirty="0" smtClean="0"/>
                        <a:t>0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dirty="0" smtClean="0"/>
                        <a:t>"1"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 smtClean="0"/>
                        <a:t>"0"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поля должно соответствовать значению поля с этим именем, плюс </a:t>
                      </a:r>
                      <a:r>
                        <a:rPr lang="ru-RU" dirty="0" err="1" smtClean="0"/>
                        <a:t>foo_confirmation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Например, если проверяется поле </a:t>
                      </a:r>
                      <a:r>
                        <a:rPr lang="ru-RU" dirty="0" err="1" smtClean="0"/>
                        <a:t>password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 на вход должно быть передано совпадающее по значению поле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dirty="0" err="1" smtClean="0"/>
                        <a:t>password_confirmation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правильной датой в соответствии с функцией </a:t>
                      </a:r>
                      <a:r>
                        <a:rPr lang="ru-RU" dirty="0" err="1" smtClean="0"/>
                        <a:t>strtotime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date_format: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подходить под формату даты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соответствии с функцией </a:t>
                      </a:r>
                      <a:r>
                        <a:rPr lang="ru-RU" dirty="0" err="1" smtClean="0"/>
                        <a:t>date_parse_from_format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проверяемого поля должно отличаться от значения поля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корректным адресом e-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exists: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существовать в заданной таблице базе данных.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Загруженный файл должен быть изображением в формате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jpeg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png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bmp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gif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svg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поля должно быть одним из перечисленных (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 т.д.).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иметь корректное целочисленное значение.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ip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корректным IP-адресом.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поля должно быть меньше или равно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Строки, числа и файлы трактуются аналогично правилу </a:t>
                      </a:r>
                      <a:r>
                        <a:rPr lang="ru-RU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size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mimes: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MIME-тип загруженного файла должен быть одним из перечисленных.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поля должно быть более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Строки, числа и файлы трактуются аналогично правилу </a:t>
                      </a:r>
                      <a:r>
                        <a:rPr lang="ru-RU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size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not_in: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,...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поля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должно быть одним из перечисленных (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 т.д.).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иметь корректное числовое или дробное значение.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соответствовать заданному регулярному выражению.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Проверяемое поле должно иметь непустое значение.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required_if: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Проверяемое поле должно иметь непустое значение, если другое поле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имеет любое из значений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required_with: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,...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Проверяемое поле должно иметь непустое значение, но только если присутствует хотя бы одно из перечисленных полей (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 т.д.).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required_with_all: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,...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Проверяемое поле должно иметь непустое значение, но только если присутствуют все перечисленные поля (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 т.д.).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required_without: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,...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Проверяемое поле должно иметь непустое значение, но только если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присутствует хотя бы одно из перечисленных полей (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 т.д.).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иметь то же значение, что и поле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иметь совпадающий с </a:t>
                      </a:r>
                      <a:r>
                        <a:rPr lang="ru-RU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размер.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строк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это обозначает длину,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чисел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число,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файлов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размер в килобайтах.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timezone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содержать идентификатор часового пояса (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таймзоны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один из перечисленных в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-функции </a:t>
                      </a:r>
                      <a:r>
                        <a:rPr lang="ru-RU" dirty="0" err="1" smtClean="0"/>
                        <a:t>timezone_identifiers_list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idColumn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поля должно быть уникальным в заданной таблице базы данных. Если </a:t>
                      </a:r>
                      <a:r>
                        <a:rPr lang="ru-RU" dirty="0" err="1" smtClean="0"/>
                        <a:t>column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не указано, то будет использовано имя поля.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 должно быть корректным URL.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unique: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idColumn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поля должно быть уникальным в заданной таблице базы данных. Если </a:t>
                      </a:r>
                      <a:r>
                        <a:rPr lang="ru-RU" dirty="0" err="1" smtClean="0"/>
                        <a:t>column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не указано, то будет использовано имя поля.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9614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Примеры правил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'state' =&gt; </a:t>
            </a:r>
            <a:r>
              <a:rPr lang="en-US" sz="1800" dirty="0" smtClean="0">
                <a:solidFill>
                  <a:schemeClr val="accent1"/>
                </a:solidFill>
              </a:rPr>
              <a:t>'</a:t>
            </a:r>
            <a:r>
              <a:rPr lang="en-US" sz="1800" dirty="0" err="1" smtClean="0">
                <a:solidFill>
                  <a:schemeClr val="accent1"/>
                </a:solidFill>
              </a:rPr>
              <a:t>exists:states</a:t>
            </a:r>
            <a:r>
              <a:rPr lang="en-US" sz="1800" dirty="0" smtClean="0">
                <a:solidFill>
                  <a:schemeClr val="accent1"/>
                </a:solidFill>
              </a:rPr>
              <a:t>‘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'state' =&gt; </a:t>
            </a:r>
            <a:r>
              <a:rPr lang="en-US" sz="1800" dirty="0" smtClean="0">
                <a:solidFill>
                  <a:schemeClr val="accent1"/>
                </a:solidFill>
              </a:rPr>
              <a:t>'</a:t>
            </a:r>
            <a:r>
              <a:rPr lang="en-US" sz="1800" dirty="0" err="1" smtClean="0">
                <a:solidFill>
                  <a:schemeClr val="accent1"/>
                </a:solidFill>
              </a:rPr>
              <a:t>exists:states,abbreviation</a:t>
            </a:r>
            <a:r>
              <a:rPr lang="en-US" sz="1800" dirty="0" smtClean="0">
                <a:solidFill>
                  <a:schemeClr val="accent1"/>
                </a:solidFill>
              </a:rPr>
              <a:t>‘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'email' =&gt; </a:t>
            </a:r>
            <a:r>
              <a:rPr lang="en-US" sz="1800" dirty="0" smtClean="0">
                <a:solidFill>
                  <a:schemeClr val="accent1"/>
                </a:solidFill>
              </a:rPr>
              <a:t>'exists:staff,email,account_id,1‘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'photo' =&gt; </a:t>
            </a:r>
            <a:r>
              <a:rPr lang="en-US" sz="1800" dirty="0" smtClean="0">
                <a:solidFill>
                  <a:schemeClr val="accent1"/>
                </a:solidFill>
              </a:rPr>
              <a:t>'</a:t>
            </a:r>
            <a:r>
              <a:rPr lang="en-US" sz="1800" dirty="0" err="1" smtClean="0">
                <a:solidFill>
                  <a:schemeClr val="accent1"/>
                </a:solidFill>
              </a:rPr>
              <a:t>mimes:jpeg,bmp,png</a:t>
            </a:r>
            <a:r>
              <a:rPr lang="en-US" sz="1800" dirty="0" smtClean="0">
                <a:solidFill>
                  <a:schemeClr val="accent1"/>
                </a:solidFill>
              </a:rPr>
              <a:t>‘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'email' =&gt; </a:t>
            </a:r>
            <a:r>
              <a:rPr lang="en-US" sz="1800" dirty="0" smtClean="0">
                <a:solidFill>
                  <a:schemeClr val="accent1"/>
                </a:solidFill>
              </a:rPr>
              <a:t>'</a:t>
            </a:r>
            <a:r>
              <a:rPr lang="en-US" sz="1800" dirty="0" err="1" smtClean="0">
                <a:solidFill>
                  <a:schemeClr val="accent1"/>
                </a:solidFill>
              </a:rPr>
              <a:t>unique:users</a:t>
            </a:r>
            <a:r>
              <a:rPr lang="en-US" sz="1800" dirty="0" smtClean="0">
                <a:solidFill>
                  <a:schemeClr val="accent1"/>
                </a:solidFill>
              </a:rPr>
              <a:t>‘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'email' =&gt; </a:t>
            </a:r>
            <a:r>
              <a:rPr lang="en-US" sz="1800" dirty="0" smtClean="0">
                <a:solidFill>
                  <a:schemeClr val="accent1"/>
                </a:solidFill>
              </a:rPr>
              <a:t>'</a:t>
            </a:r>
            <a:r>
              <a:rPr lang="en-US" sz="1800" dirty="0" err="1" smtClean="0">
                <a:solidFill>
                  <a:schemeClr val="accent1"/>
                </a:solidFill>
              </a:rPr>
              <a:t>unique:users,email_address</a:t>
            </a:r>
            <a:r>
              <a:rPr lang="en-US" sz="1800" dirty="0" smtClean="0">
                <a:solidFill>
                  <a:schemeClr val="accent1"/>
                </a:solidFill>
              </a:rPr>
              <a:t>‘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'email' =&gt; </a:t>
            </a:r>
            <a:r>
              <a:rPr lang="en-US" sz="1800" dirty="0" smtClean="0">
                <a:solidFill>
                  <a:schemeClr val="accent1"/>
                </a:solidFill>
              </a:rPr>
              <a:t>'unique:users,email_address,10‘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'email' =&gt; </a:t>
            </a:r>
            <a:r>
              <a:rPr lang="en-US" sz="1800" dirty="0" smtClean="0">
                <a:solidFill>
                  <a:schemeClr val="accent1"/>
                </a:solidFill>
              </a:rPr>
              <a:t>'unique:users,email_address,NULL,id,account_id,1‘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FFC000"/>
                </a:solidFill>
              </a:rPr>
              <a:t>Иногда вам нужно </a:t>
            </a:r>
            <a:r>
              <a:rPr lang="ru-RU" sz="1800" dirty="0" err="1">
                <a:solidFill>
                  <a:srgbClr val="FFC000"/>
                </a:solidFill>
              </a:rPr>
              <a:t>валидировать</a:t>
            </a:r>
            <a:r>
              <a:rPr lang="ru-RU" sz="1800" dirty="0">
                <a:solidFill>
                  <a:srgbClr val="FFC000"/>
                </a:solidFill>
              </a:rPr>
              <a:t> некое поле </a:t>
            </a:r>
            <a:r>
              <a:rPr lang="ru-RU" sz="1800" b="1" dirty="0">
                <a:solidFill>
                  <a:srgbClr val="FFC000"/>
                </a:solidFill>
              </a:rPr>
              <a:t>только</a:t>
            </a:r>
            <a:r>
              <a:rPr lang="ru-RU" sz="1800" dirty="0">
                <a:solidFill>
                  <a:srgbClr val="FFC000"/>
                </a:solidFill>
              </a:rPr>
              <a:t> тогда, когда оно присутствует во входных данных. Для этого добавьте </a:t>
            </a:r>
            <a:r>
              <a:rPr lang="ru-RU" sz="1800" dirty="0" smtClean="0">
                <a:solidFill>
                  <a:srgbClr val="FFC000"/>
                </a:solidFill>
              </a:rPr>
              <a:t>правило</a:t>
            </a:r>
            <a:r>
              <a:rPr lang="ru-RU" sz="1800" dirty="0">
                <a:solidFill>
                  <a:srgbClr val="FFC000"/>
                </a:solidFill>
              </a:rPr>
              <a:t> </a:t>
            </a:r>
            <a:r>
              <a:rPr lang="ru-RU" sz="1800" dirty="0" err="1">
                <a:solidFill>
                  <a:schemeClr val="accent3"/>
                </a:solidFill>
              </a:rPr>
              <a:t>sometimes</a:t>
            </a:r>
            <a:r>
              <a:rPr lang="ru-RU" sz="1800" dirty="0" smtClean="0">
                <a:solidFill>
                  <a:srgbClr val="FFC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$v = Validator::make($data, array( 'email' =&gt; '</a:t>
            </a:r>
            <a:r>
              <a:rPr lang="en-US" sz="1800" dirty="0" err="1">
                <a:solidFill>
                  <a:schemeClr val="accent1"/>
                </a:solidFill>
              </a:rPr>
              <a:t>sometimes|required|email</a:t>
            </a:r>
            <a:r>
              <a:rPr lang="en-US" sz="1800" dirty="0">
                <a:solidFill>
                  <a:schemeClr val="accent1"/>
                </a:solidFill>
              </a:rPr>
              <a:t>', ));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0918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собственные сообщения в ошибках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$messages = array( 'required' =&gt; '</a:t>
            </a:r>
            <a:r>
              <a:rPr lang="ru-RU" sz="1800" dirty="0">
                <a:solidFill>
                  <a:schemeClr val="accent1"/>
                </a:solidFill>
              </a:rPr>
              <a:t>Поле :</a:t>
            </a:r>
            <a:r>
              <a:rPr lang="en-US" sz="1800" dirty="0">
                <a:solidFill>
                  <a:schemeClr val="accent1"/>
                </a:solidFill>
              </a:rPr>
              <a:t>attribute </a:t>
            </a:r>
            <a:r>
              <a:rPr lang="ru-RU" sz="1800" dirty="0">
                <a:solidFill>
                  <a:schemeClr val="accent1"/>
                </a:solidFill>
              </a:rPr>
              <a:t>должно быть заполнено.', ); $</a:t>
            </a:r>
            <a:r>
              <a:rPr lang="en-US" sz="1800" dirty="0">
                <a:solidFill>
                  <a:schemeClr val="accent1"/>
                </a:solidFill>
              </a:rPr>
              <a:t>validator = Validator::make($input, $rules, $messages</a:t>
            </a:r>
            <a:r>
              <a:rPr lang="en-US" sz="1800" dirty="0" smtClean="0">
                <a:solidFill>
                  <a:schemeClr val="accent1"/>
                </a:solidFill>
              </a:rPr>
              <a:t>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Использование других переменных-строк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$messages = array( 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'same</a:t>
            </a:r>
            <a:r>
              <a:rPr lang="en-US" sz="1600" dirty="0">
                <a:solidFill>
                  <a:schemeClr val="accent1"/>
                </a:solidFill>
              </a:rPr>
              <a:t>' =&gt; '</a:t>
            </a:r>
            <a:r>
              <a:rPr lang="ru-RU" sz="1600" dirty="0">
                <a:solidFill>
                  <a:schemeClr val="accent1"/>
                </a:solidFill>
              </a:rPr>
              <a:t>Значения :</a:t>
            </a:r>
            <a:r>
              <a:rPr lang="en-US" sz="1600" dirty="0">
                <a:solidFill>
                  <a:schemeClr val="accent1"/>
                </a:solidFill>
              </a:rPr>
              <a:t>attribute </a:t>
            </a:r>
            <a:r>
              <a:rPr lang="ru-RU" sz="1600" dirty="0">
                <a:solidFill>
                  <a:schemeClr val="accent1"/>
                </a:solidFill>
              </a:rPr>
              <a:t>и :</a:t>
            </a:r>
            <a:r>
              <a:rPr lang="en-US" sz="1600" dirty="0">
                <a:solidFill>
                  <a:schemeClr val="accent1"/>
                </a:solidFill>
              </a:rPr>
              <a:t>other </a:t>
            </a:r>
            <a:r>
              <a:rPr lang="ru-RU" sz="1600" dirty="0">
                <a:solidFill>
                  <a:schemeClr val="accent1"/>
                </a:solidFill>
              </a:rPr>
              <a:t>должны совпадать.', 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</a:rPr>
              <a:t>	</a:t>
            </a:r>
            <a:r>
              <a:rPr lang="ru-RU" sz="1600" dirty="0" smtClean="0">
                <a:solidFill>
                  <a:schemeClr val="accent1"/>
                </a:solidFill>
              </a:rPr>
              <a:t>'</a:t>
            </a:r>
            <a:r>
              <a:rPr lang="en-US" sz="1600" dirty="0">
                <a:solidFill>
                  <a:schemeClr val="accent1"/>
                </a:solidFill>
              </a:rPr>
              <a:t>size' =&gt; '</a:t>
            </a:r>
            <a:r>
              <a:rPr lang="ru-RU" sz="1600" dirty="0">
                <a:solidFill>
                  <a:schemeClr val="accent1"/>
                </a:solidFill>
              </a:rPr>
              <a:t>Поле :</a:t>
            </a:r>
            <a:r>
              <a:rPr lang="en-US" sz="1600" dirty="0">
                <a:solidFill>
                  <a:schemeClr val="accent1"/>
                </a:solidFill>
              </a:rPr>
              <a:t>attribute </a:t>
            </a:r>
            <a:r>
              <a:rPr lang="ru-RU" sz="1600" dirty="0">
                <a:solidFill>
                  <a:schemeClr val="accent1"/>
                </a:solidFill>
              </a:rPr>
              <a:t>должно быть ровно </a:t>
            </a:r>
            <a:r>
              <a:rPr lang="en-US" sz="1600" dirty="0">
                <a:solidFill>
                  <a:schemeClr val="accent1"/>
                </a:solidFill>
              </a:rPr>
              <a:t>exactly :size.', 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'between</a:t>
            </a:r>
            <a:r>
              <a:rPr lang="en-US" sz="1600" dirty="0">
                <a:solidFill>
                  <a:schemeClr val="accent1"/>
                </a:solidFill>
              </a:rPr>
              <a:t>' =&gt; '</a:t>
            </a:r>
            <a:r>
              <a:rPr lang="ru-RU" sz="1600" dirty="0">
                <a:solidFill>
                  <a:schemeClr val="accent1"/>
                </a:solidFill>
              </a:rPr>
              <a:t>Значение :</a:t>
            </a:r>
            <a:r>
              <a:rPr lang="en-US" sz="1600" dirty="0">
                <a:solidFill>
                  <a:schemeClr val="accent1"/>
                </a:solidFill>
              </a:rPr>
              <a:t>attribute </a:t>
            </a:r>
            <a:r>
              <a:rPr lang="ru-RU" sz="1600" dirty="0">
                <a:solidFill>
                  <a:schemeClr val="accent1"/>
                </a:solidFill>
              </a:rPr>
              <a:t>должно быть от :</a:t>
            </a:r>
            <a:r>
              <a:rPr lang="en-US" sz="1600" dirty="0">
                <a:solidFill>
                  <a:schemeClr val="accent1"/>
                </a:solidFill>
              </a:rPr>
              <a:t>min </a:t>
            </a:r>
            <a:r>
              <a:rPr lang="ru-RU" sz="1600" dirty="0">
                <a:solidFill>
                  <a:schemeClr val="accent1"/>
                </a:solidFill>
              </a:rPr>
              <a:t>и до :</a:t>
            </a:r>
            <a:r>
              <a:rPr lang="en-US" sz="1600" dirty="0">
                <a:solidFill>
                  <a:schemeClr val="accent1"/>
                </a:solidFill>
              </a:rPr>
              <a:t>max.', 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'in</a:t>
            </a:r>
            <a:r>
              <a:rPr lang="en-US" sz="1600" dirty="0">
                <a:solidFill>
                  <a:schemeClr val="accent1"/>
                </a:solidFill>
              </a:rPr>
              <a:t>' =&gt; '</a:t>
            </a:r>
            <a:r>
              <a:rPr lang="ru-RU" sz="1600" dirty="0">
                <a:solidFill>
                  <a:schemeClr val="accent1"/>
                </a:solidFill>
              </a:rPr>
              <a:t>Поле :</a:t>
            </a:r>
            <a:r>
              <a:rPr lang="en-US" sz="1600" dirty="0">
                <a:solidFill>
                  <a:schemeClr val="accent1"/>
                </a:solidFill>
              </a:rPr>
              <a:t>attribute </a:t>
            </a:r>
            <a:r>
              <a:rPr lang="ru-RU" sz="1600" dirty="0">
                <a:solidFill>
                  <a:schemeClr val="accent1"/>
                </a:solidFill>
              </a:rPr>
              <a:t>должно иметь одно из следующих значений: :</a:t>
            </a:r>
            <a:r>
              <a:rPr lang="en-US" sz="1600" dirty="0">
                <a:solidFill>
                  <a:schemeClr val="accent1"/>
                </a:solidFill>
              </a:rPr>
              <a:t>values', 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);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FF0000"/>
                </a:solidFill>
              </a:rPr>
              <a:t>Указание собственного сообщения для отдельного поля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$messages = array( '</a:t>
            </a:r>
            <a:r>
              <a:rPr lang="en-US" sz="1600" dirty="0" err="1">
                <a:solidFill>
                  <a:schemeClr val="accent1"/>
                </a:solidFill>
              </a:rPr>
              <a:t>email.required</a:t>
            </a:r>
            <a:r>
              <a:rPr lang="en-US" sz="1600" dirty="0">
                <a:solidFill>
                  <a:schemeClr val="accent1"/>
                </a:solidFill>
              </a:rPr>
              <a:t>' =&gt; '</a:t>
            </a:r>
            <a:r>
              <a:rPr lang="ru-RU" sz="1600" dirty="0">
                <a:solidFill>
                  <a:schemeClr val="accent1"/>
                </a:solidFill>
              </a:rPr>
              <a:t>Нам нужно знать ваш </a:t>
            </a:r>
            <a:r>
              <a:rPr lang="en-US" sz="1600" dirty="0">
                <a:solidFill>
                  <a:schemeClr val="accent1"/>
                </a:solidFill>
              </a:rPr>
              <a:t>e-mail </a:t>
            </a:r>
            <a:r>
              <a:rPr lang="ru-RU" sz="1600" dirty="0">
                <a:solidFill>
                  <a:schemeClr val="accent1"/>
                </a:solidFill>
              </a:rPr>
              <a:t>адрес!', </a:t>
            </a:r>
            <a:r>
              <a:rPr lang="ru-RU" sz="1600" dirty="0" smtClean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FF0000"/>
                </a:solidFill>
              </a:rPr>
              <a:t>Указание собственных сообщений в файле </a:t>
            </a:r>
            <a:r>
              <a:rPr lang="ru-RU" sz="1600" b="1" dirty="0" smtClean="0">
                <a:solidFill>
                  <a:srgbClr val="FF0000"/>
                </a:solidFill>
              </a:rPr>
              <a:t>локализации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'custom' =&gt; array( 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'email</a:t>
            </a:r>
            <a:r>
              <a:rPr lang="en-US" sz="1600" dirty="0">
                <a:solidFill>
                  <a:schemeClr val="accent1"/>
                </a:solidFill>
              </a:rPr>
              <a:t>' =&gt; array( 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</a:rPr>
              <a:t>	</a:t>
            </a:r>
            <a:r>
              <a:rPr lang="ru-RU" sz="1600" dirty="0" smtClean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'required</a:t>
            </a:r>
            <a:r>
              <a:rPr lang="en-US" sz="1600" dirty="0">
                <a:solidFill>
                  <a:schemeClr val="accent1"/>
                </a:solidFill>
              </a:rPr>
              <a:t>' =&gt; '</a:t>
            </a:r>
            <a:r>
              <a:rPr lang="ru-RU" sz="1600" dirty="0">
                <a:solidFill>
                  <a:schemeClr val="accent1"/>
                </a:solidFill>
              </a:rPr>
              <a:t>Нам нужно знать ваш </a:t>
            </a:r>
            <a:r>
              <a:rPr lang="en-US" sz="1600" dirty="0">
                <a:solidFill>
                  <a:schemeClr val="accent1"/>
                </a:solidFill>
              </a:rPr>
              <a:t>e-mail </a:t>
            </a:r>
            <a:r>
              <a:rPr lang="ru-RU" sz="1600" dirty="0">
                <a:solidFill>
                  <a:schemeClr val="accent1"/>
                </a:solidFill>
              </a:rPr>
              <a:t>адрес!', 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</a:rPr>
              <a:t>	</a:t>
            </a:r>
            <a:r>
              <a:rPr lang="ru-RU" sz="1600" dirty="0" smtClean="0">
                <a:solidFill>
                  <a:schemeClr val="accent1"/>
                </a:solidFill>
              </a:rPr>
              <a:t>), 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accent1"/>
                </a:solidFill>
              </a:rPr>
              <a:t>),</a:t>
            </a:r>
            <a:endParaRPr lang="ru-RU" sz="1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415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Дальнейшее конфигурирование </a:t>
            </a:r>
            <a:r>
              <a:rPr lang="ru-RU" sz="3600" dirty="0" smtClean="0">
                <a:solidFill>
                  <a:srgbClr val="FF0000"/>
                </a:solidFill>
              </a:rPr>
              <a:t>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</a:t>
            </a:r>
            <a:r>
              <a:rPr lang="ru-RU" sz="1800" dirty="0" err="1" smtClean="0">
                <a:solidFill>
                  <a:schemeClr val="accent1"/>
                </a:solidFill>
              </a:rPr>
              <a:t>Laravel</a:t>
            </a:r>
            <a:r>
              <a:rPr lang="ru-RU" sz="1800" dirty="0" smtClean="0">
                <a:solidFill>
                  <a:schemeClr val="accent1"/>
                </a:solidFill>
              </a:rPr>
              <a:t> «из коробки» практически не требует дополнительного конфигурирования - вы можете сразу начать писать код. Максимум, вам может быть нужно изменить настройки доступа к базе данных </a:t>
            </a:r>
            <a:r>
              <a:rPr lang="ru-RU" sz="1800" dirty="0" err="1" smtClean="0">
                <a:solidFill>
                  <a:schemeClr val="accent1"/>
                </a:solidFill>
              </a:rPr>
              <a:t>вconfig</a:t>
            </a:r>
            <a:r>
              <a:rPr lang="ru-RU" sz="1800" dirty="0" smtClean="0">
                <a:solidFill>
                  <a:schemeClr val="accent1"/>
                </a:solidFill>
              </a:rPr>
              <a:t>/</a:t>
            </a:r>
            <a:r>
              <a:rPr lang="ru-RU" sz="1800" dirty="0" err="1" smtClean="0">
                <a:solidFill>
                  <a:schemeClr val="accent1"/>
                </a:solidFill>
              </a:rPr>
              <a:t>database.php</a:t>
            </a:r>
            <a:r>
              <a:rPr lang="ru-RU" sz="1800" dirty="0" smtClean="0">
                <a:solidFill>
                  <a:schemeClr val="accent1"/>
                </a:solidFill>
              </a:rPr>
              <a:t> и, возможно, изменить параметры </a:t>
            </a:r>
            <a:r>
              <a:rPr lang="ru-RU" sz="1800" dirty="0" err="1" smtClean="0">
                <a:solidFill>
                  <a:schemeClr val="accent1"/>
                </a:solidFill>
              </a:rPr>
              <a:t>timezone</a:t>
            </a:r>
            <a:r>
              <a:rPr lang="ru-RU" sz="1800" dirty="0" smtClean="0">
                <a:solidFill>
                  <a:schemeClr val="accent1"/>
                </a:solidFill>
              </a:rPr>
              <a:t> и </a:t>
            </a:r>
            <a:r>
              <a:rPr lang="ru-RU" sz="1800" dirty="0" err="1" smtClean="0">
                <a:solidFill>
                  <a:schemeClr val="accent1"/>
                </a:solidFill>
              </a:rPr>
              <a:t>locale</a:t>
            </a:r>
            <a:r>
              <a:rPr lang="ru-RU" sz="1800" dirty="0" smtClean="0">
                <a:solidFill>
                  <a:schemeClr val="accent1"/>
                </a:solidFill>
              </a:rPr>
              <a:t> в </a:t>
            </a:r>
            <a:r>
              <a:rPr lang="ru-RU" sz="1800" dirty="0" err="1" smtClean="0">
                <a:solidFill>
                  <a:schemeClr val="accent1"/>
                </a:solidFill>
              </a:rPr>
              <a:t>config</a:t>
            </a:r>
            <a:r>
              <a:rPr lang="ru-RU" sz="1800" dirty="0" smtClean="0">
                <a:solidFill>
                  <a:schemeClr val="accent1"/>
                </a:solidFill>
              </a:rPr>
              <a:t>/</a:t>
            </a:r>
            <a:r>
              <a:rPr lang="ru-RU" sz="1800" dirty="0" err="1" smtClean="0">
                <a:solidFill>
                  <a:schemeClr val="accent1"/>
                </a:solidFill>
              </a:rPr>
              <a:t>app.php</a:t>
            </a:r>
            <a:r>
              <a:rPr lang="ru-RU" sz="1800" dirty="0" smtClean="0">
                <a:solidFill>
                  <a:schemeClr val="accent1"/>
                </a:solidFill>
              </a:rPr>
              <a:t>.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Auth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C000"/>
                </a:solidFill>
              </a:rPr>
              <a:t>Вход</a:t>
            </a: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 (Auth::attempt(['email' =&gt; $email, 'password' =&gt; $password, 'active' =&gt; 1]))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 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ru-RU" sz="1800" i="1" dirty="0" smtClean="0">
                <a:solidFill>
                  <a:schemeClr val="accent1"/>
                </a:solidFill>
              </a:rPr>
              <a:t>Пользователь существует, не </a:t>
            </a:r>
            <a:r>
              <a:rPr lang="ru-RU" sz="1800" i="1" dirty="0" err="1" smtClean="0">
                <a:solidFill>
                  <a:schemeClr val="accent1"/>
                </a:solidFill>
              </a:rPr>
              <a:t>забанен</a:t>
            </a:r>
            <a:r>
              <a:rPr lang="ru-RU" sz="1800" i="1" dirty="0" smtClean="0">
                <a:solidFill>
                  <a:schemeClr val="accent1"/>
                </a:solidFill>
              </a:rPr>
              <a:t> и активен. </a:t>
            </a:r>
            <a:endParaRPr lang="en-US" sz="1800" i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endParaRPr lang="ru-RU" sz="1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C000"/>
                </a:solidFill>
              </a:rPr>
              <a:t>Для проверки, аутентифицирован ли пользователь в вашем приложении, можно использовать </a:t>
            </a:r>
            <a:r>
              <a:rPr lang="ru-RU" sz="1800" dirty="0" err="1" smtClean="0">
                <a:solidFill>
                  <a:srgbClr val="FFC000"/>
                </a:solidFill>
              </a:rPr>
              <a:t>методcheck</a:t>
            </a:r>
            <a:r>
              <a:rPr lang="ru-RU" sz="1800" dirty="0" smtClean="0">
                <a:solidFill>
                  <a:srgbClr val="FFC000"/>
                </a:solidFill>
              </a:rPr>
              <a:t>:</a:t>
            </a:r>
          </a:p>
          <a:p>
            <a:pPr>
              <a:buNone/>
            </a:pPr>
            <a:r>
              <a:rPr lang="ru-RU" sz="1800" dirty="0" err="1" smtClean="0">
                <a:solidFill>
                  <a:schemeClr val="accent1"/>
                </a:solidFill>
              </a:rPr>
              <a:t>if</a:t>
            </a:r>
            <a:r>
              <a:rPr lang="ru-RU" sz="1800" dirty="0" smtClean="0">
                <a:solidFill>
                  <a:schemeClr val="accent1"/>
                </a:solidFill>
              </a:rPr>
              <a:t> (</a:t>
            </a:r>
            <a:r>
              <a:rPr lang="ru-RU" sz="1800" dirty="0" err="1" smtClean="0">
                <a:solidFill>
                  <a:schemeClr val="accent1"/>
                </a:solidFill>
              </a:rPr>
              <a:t>Auth::check</a:t>
            </a:r>
            <a:r>
              <a:rPr lang="ru-RU" sz="1800" dirty="0" smtClean="0">
                <a:solidFill>
                  <a:schemeClr val="accent1"/>
                </a:solidFill>
              </a:rPr>
              <a:t>()) { </a:t>
            </a:r>
          </a:p>
          <a:p>
            <a:pPr>
              <a:buNone/>
            </a:pPr>
            <a:r>
              <a:rPr lang="ru-RU" sz="1800" i="1" dirty="0" smtClean="0">
                <a:solidFill>
                  <a:schemeClr val="accent1"/>
                </a:solidFill>
              </a:rPr>
              <a:t>	// Пользователь аутентифицирован...</a:t>
            </a:r>
            <a:r>
              <a:rPr lang="ru-RU" sz="1800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 (Auth::attempt(['email' =&gt; $email, 'password' =&gt; $password], $remember))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i="1" dirty="0" smtClean="0">
                <a:solidFill>
                  <a:schemeClr val="accent1"/>
                </a:solidFill>
              </a:rPr>
              <a:t>	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ru-RU" sz="1800" i="1" dirty="0" smtClean="0">
                <a:solidFill>
                  <a:schemeClr val="accent1"/>
                </a:solidFill>
              </a:rPr>
              <a:t>Пользователь будет «запомнен»...</a:t>
            </a:r>
            <a:r>
              <a:rPr lang="ru-RU" sz="1800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Аутентификация пользователя по </a:t>
            </a:r>
            <a:r>
              <a:rPr lang="en-US" sz="1800" b="1" dirty="0" smtClean="0">
                <a:solidFill>
                  <a:srgbClr val="FF0000"/>
                </a:solidFill>
              </a:rPr>
              <a:t>ID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Auth::</a:t>
            </a:r>
            <a:r>
              <a:rPr lang="en-US" sz="1800" dirty="0" err="1" smtClean="0">
                <a:solidFill>
                  <a:schemeClr val="accent1"/>
                </a:solidFill>
              </a:rPr>
              <a:t>loginUsingId</a:t>
            </a:r>
            <a:r>
              <a:rPr lang="en-US" sz="1800" dirty="0" smtClean="0">
                <a:solidFill>
                  <a:schemeClr val="accent1"/>
                </a:solidFill>
              </a:rPr>
              <a:t>(1);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Auth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Проверка прав пользователя без аутентификации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 (Auth::once($credentials))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i="1" dirty="0" smtClean="0">
                <a:solidFill>
                  <a:schemeClr val="accent1"/>
                </a:solidFill>
              </a:rPr>
              <a:t>	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Auth::logout();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Получение пользователя </a:t>
            </a:r>
            <a:r>
              <a:rPr lang="ru-RU" sz="1800" dirty="0" err="1" smtClean="0">
                <a:solidFill>
                  <a:srgbClr val="FF0000"/>
                </a:solidFill>
              </a:rPr>
              <a:t>залогиненного</a:t>
            </a: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Auth::user()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>
                <a:solidFill>
                  <a:srgbClr val="FF0000"/>
                </a:solidFill>
              </a:rPr>
              <a:t>используя метод </a:t>
            </a:r>
            <a:r>
              <a:rPr lang="en-US" sz="1800" dirty="0" smtClean="0">
                <a:solidFill>
                  <a:srgbClr val="FF0000"/>
                </a:solidFill>
              </a:rPr>
              <a:t>user </a:t>
            </a:r>
            <a:r>
              <a:rPr lang="ru-RU" sz="1800" dirty="0" smtClean="0">
                <a:solidFill>
                  <a:srgbClr val="FF0000"/>
                </a:solidFill>
              </a:rPr>
              <a:t>класса </a:t>
            </a:r>
            <a:r>
              <a:rPr lang="en-US" sz="1800" dirty="0" smtClean="0">
                <a:solidFill>
                  <a:srgbClr val="FF0000"/>
                </a:solidFill>
              </a:rPr>
              <a:t>Illuminate\Http\Request:</a:t>
            </a: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$request-&gt;user()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>
                <a:solidFill>
                  <a:srgbClr val="FF0000"/>
                </a:solidFill>
              </a:rPr>
              <a:t>указав в качестве аргумента в конструкторе или методе контракт </a:t>
            </a:r>
            <a:r>
              <a:rPr lang="ru-RU" sz="1800" dirty="0" err="1" smtClean="0">
                <a:solidFill>
                  <a:srgbClr val="FF0000"/>
                </a:solidFill>
              </a:rPr>
              <a:t>Illuminate\Contracts\Auth\Authenticatable</a:t>
            </a:r>
            <a:r>
              <a:rPr lang="ru-RU" sz="18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public function </a:t>
            </a:r>
            <a:r>
              <a:rPr lang="en-US" sz="1800" dirty="0" err="1" smtClean="0">
                <a:solidFill>
                  <a:schemeClr val="accent1"/>
                </a:solidFill>
              </a:rPr>
              <a:t>updateProfile</a:t>
            </a:r>
            <a:r>
              <a:rPr lang="en-US" sz="1800" dirty="0" smtClean="0">
                <a:solidFill>
                  <a:schemeClr val="accent1"/>
                </a:solidFill>
              </a:rPr>
              <a:t>(</a:t>
            </a:r>
            <a:r>
              <a:rPr lang="en-US" sz="1800" dirty="0" err="1" smtClean="0">
                <a:solidFill>
                  <a:schemeClr val="accent1"/>
                </a:solidFill>
              </a:rPr>
              <a:t>Authenticatable</a:t>
            </a:r>
            <a:r>
              <a:rPr lang="en-US" sz="1800" dirty="0" smtClean="0">
                <a:solidFill>
                  <a:schemeClr val="accent1"/>
                </a:solidFill>
              </a:rPr>
              <a:t> $user) {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i="1" dirty="0" smtClean="0">
                <a:solidFill>
                  <a:schemeClr val="accent1"/>
                </a:solidFill>
              </a:rPr>
              <a:t>// $user - </a:t>
            </a:r>
            <a:r>
              <a:rPr lang="ru-RU" sz="1800" i="1" dirty="0" smtClean="0">
                <a:solidFill>
                  <a:schemeClr val="accent1"/>
                </a:solidFill>
              </a:rPr>
              <a:t>это объект пользователя...</a:t>
            </a:r>
            <a:r>
              <a:rPr lang="ru-RU" sz="1800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}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Socialize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800" dirty="0" smtClean="0"/>
              <a:t>	</a:t>
            </a:r>
            <a:r>
              <a:rPr lang="ru-RU" sz="1800" dirty="0" smtClean="0">
                <a:solidFill>
                  <a:srgbClr val="FFC000"/>
                </a:solidFill>
              </a:rPr>
              <a:t>После этого нужно добавить два </a:t>
            </a:r>
            <a:r>
              <a:rPr lang="ru-RU" sz="1800" dirty="0" err="1" smtClean="0">
                <a:solidFill>
                  <a:srgbClr val="FFC000"/>
                </a:solidFill>
              </a:rPr>
              <a:t>роута</a:t>
            </a:r>
            <a:r>
              <a:rPr lang="ru-RU" sz="1800" dirty="0" smtClean="0">
                <a:solidFill>
                  <a:srgbClr val="FFC000"/>
                </a:solidFill>
              </a:rPr>
              <a:t>: один для перенаправления пользователя к провайдеру </a:t>
            </a:r>
            <a:r>
              <a:rPr lang="ru-RU" sz="1800" dirty="0" err="1" smtClean="0">
                <a:solidFill>
                  <a:srgbClr val="FFC000"/>
                </a:solidFill>
              </a:rPr>
              <a:t>OAuth</a:t>
            </a:r>
            <a:r>
              <a:rPr lang="ru-RU" sz="1800" dirty="0" smtClean="0">
                <a:solidFill>
                  <a:srgbClr val="FFC000"/>
                </a:solidFill>
              </a:rPr>
              <a:t>, второй для получения ответа от провайдера после аутентификации пользователя. Пример с использованием фасада </a:t>
            </a:r>
            <a:r>
              <a:rPr lang="ru-RU" sz="1800" dirty="0" err="1" smtClean="0">
                <a:solidFill>
                  <a:srgbClr val="FFC000"/>
                </a:solidFill>
              </a:rPr>
              <a:t>Socialize</a:t>
            </a:r>
            <a:r>
              <a:rPr lang="ru-RU" sz="1800" dirty="0" smtClean="0">
                <a:solidFill>
                  <a:srgbClr val="FFC000"/>
                </a:solidFill>
              </a:rPr>
              <a:t>:</a:t>
            </a: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public function </a:t>
            </a:r>
            <a:r>
              <a:rPr lang="en-US" sz="1800" dirty="0" err="1" smtClean="0">
                <a:solidFill>
                  <a:schemeClr val="accent1"/>
                </a:solidFill>
              </a:rPr>
              <a:t>redirectToProvider</a:t>
            </a:r>
            <a:r>
              <a:rPr lang="en-US" sz="1800" dirty="0" smtClean="0">
                <a:solidFill>
                  <a:schemeClr val="accent1"/>
                </a:solidFill>
              </a:rPr>
              <a:t>()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return Socialize::with('</a:t>
            </a:r>
            <a:r>
              <a:rPr lang="en-US" sz="1800" dirty="0" err="1" smtClean="0">
                <a:solidFill>
                  <a:schemeClr val="accent1"/>
                </a:solidFill>
              </a:rPr>
              <a:t>github</a:t>
            </a:r>
            <a:r>
              <a:rPr lang="en-US" sz="1800" dirty="0" smtClean="0">
                <a:solidFill>
                  <a:schemeClr val="accent1"/>
                </a:solidFill>
              </a:rPr>
              <a:t>')-&gt;redirect();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public function </a:t>
            </a:r>
            <a:r>
              <a:rPr lang="en-US" sz="1800" dirty="0" err="1" smtClean="0">
                <a:solidFill>
                  <a:schemeClr val="accent1"/>
                </a:solidFill>
              </a:rPr>
              <a:t>handleProviderCallback</a:t>
            </a:r>
            <a:r>
              <a:rPr lang="en-US" sz="1800" dirty="0" smtClean="0">
                <a:solidFill>
                  <a:schemeClr val="accent1"/>
                </a:solidFill>
              </a:rPr>
              <a:t>()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$user = Socialize::with('</a:t>
            </a:r>
            <a:r>
              <a:rPr lang="en-US" sz="1800" dirty="0" err="1" smtClean="0">
                <a:solidFill>
                  <a:schemeClr val="accent1"/>
                </a:solidFill>
              </a:rPr>
              <a:t>github</a:t>
            </a:r>
            <a:r>
              <a:rPr lang="en-US" sz="1800" dirty="0" smtClean="0">
                <a:solidFill>
                  <a:schemeClr val="accent1"/>
                </a:solidFill>
              </a:rPr>
              <a:t>')-&gt;user(); </a:t>
            </a:r>
            <a:r>
              <a:rPr lang="en-US" sz="1800" i="1" dirty="0" smtClean="0">
                <a:solidFill>
                  <a:schemeClr val="accent1"/>
                </a:solidFill>
              </a:rPr>
              <a:t>// $user-&gt;token;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Получение данных пользователя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 = Socialize::with('</a:t>
            </a:r>
            <a:r>
              <a:rPr lang="en-US" sz="1800" dirty="0" err="1" smtClean="0">
                <a:solidFill>
                  <a:schemeClr val="accent1"/>
                </a:solidFill>
              </a:rPr>
              <a:t>github</a:t>
            </a:r>
            <a:r>
              <a:rPr lang="en-US" sz="1800" dirty="0" smtClean="0">
                <a:solidFill>
                  <a:schemeClr val="accent1"/>
                </a:solidFill>
              </a:rPr>
              <a:t>')-&gt;user(); </a:t>
            </a:r>
            <a:r>
              <a:rPr lang="en-US" sz="1800" i="1" dirty="0" smtClean="0">
                <a:solidFill>
                  <a:srgbClr val="FFC000"/>
                </a:solidFill>
              </a:rPr>
              <a:t>// </a:t>
            </a:r>
            <a:r>
              <a:rPr lang="ru-RU" sz="1800" i="1" dirty="0" smtClean="0">
                <a:solidFill>
                  <a:srgbClr val="FFC000"/>
                </a:solidFill>
              </a:rPr>
              <a:t>Провайдеры, использующие </a:t>
            </a:r>
            <a:r>
              <a:rPr lang="en-US" sz="1800" i="1" dirty="0" err="1" smtClean="0">
                <a:solidFill>
                  <a:srgbClr val="FFC000"/>
                </a:solidFill>
              </a:rPr>
              <a:t>OAuth</a:t>
            </a:r>
            <a:r>
              <a:rPr lang="en-US" sz="1800" i="1" dirty="0" smtClean="0">
                <a:solidFill>
                  <a:srgbClr val="FFC000"/>
                </a:solidFill>
              </a:rPr>
              <a:t> v.2.0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$token = $user-&gt;token; </a:t>
            </a:r>
            <a:r>
              <a:rPr lang="en-US" sz="1800" i="1" dirty="0" smtClean="0">
                <a:solidFill>
                  <a:srgbClr val="FFC000"/>
                </a:solidFill>
              </a:rPr>
              <a:t>// </a:t>
            </a:r>
            <a:r>
              <a:rPr lang="ru-RU" sz="1800" i="1" dirty="0" smtClean="0">
                <a:solidFill>
                  <a:srgbClr val="FFC000"/>
                </a:solidFill>
              </a:rPr>
              <a:t>Провайдеры, использующие </a:t>
            </a:r>
            <a:r>
              <a:rPr lang="en-US" sz="1800" i="1" dirty="0" err="1" smtClean="0">
                <a:solidFill>
                  <a:srgbClr val="FFC000"/>
                </a:solidFill>
              </a:rPr>
              <a:t>OAuth</a:t>
            </a:r>
            <a:r>
              <a:rPr lang="en-US" sz="1800" i="1" dirty="0" smtClean="0">
                <a:solidFill>
                  <a:srgbClr val="FFC000"/>
                </a:solidFill>
              </a:rPr>
              <a:t> v.1.0</a:t>
            </a:r>
            <a:r>
              <a:rPr lang="en-US" sz="1800" dirty="0" smtClean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$token = $user-&gt;token;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 err="1" smtClean="0">
                <a:solidFill>
                  <a:schemeClr val="accent1"/>
                </a:solidFill>
              </a:rPr>
              <a:t>tokenSecret</a:t>
            </a:r>
            <a:r>
              <a:rPr lang="en-US" sz="1800" dirty="0" smtClean="0">
                <a:solidFill>
                  <a:schemeClr val="accent1"/>
                </a:solidFill>
              </a:rPr>
              <a:t> = $user-&gt;</a:t>
            </a:r>
            <a:r>
              <a:rPr lang="en-US" sz="1800" dirty="0" err="1" smtClean="0">
                <a:solidFill>
                  <a:schemeClr val="accent1"/>
                </a:solidFill>
              </a:rPr>
              <a:t>tokenSecret</a:t>
            </a:r>
            <a:r>
              <a:rPr lang="en-US" sz="1800" dirty="0" smtClean="0">
                <a:solidFill>
                  <a:schemeClr val="accent1"/>
                </a:solidFill>
              </a:rPr>
              <a:t>; </a:t>
            </a:r>
          </a:p>
          <a:p>
            <a:pPr>
              <a:buNone/>
            </a:pPr>
            <a:r>
              <a:rPr lang="en-US" sz="1800" i="1" dirty="0" smtClean="0">
                <a:solidFill>
                  <a:srgbClr val="FFC000"/>
                </a:solidFill>
              </a:rPr>
              <a:t>// </a:t>
            </a:r>
            <a:r>
              <a:rPr lang="ru-RU" sz="1800" i="1" dirty="0" smtClean="0">
                <a:solidFill>
                  <a:srgbClr val="FFC000"/>
                </a:solidFill>
              </a:rPr>
              <a:t>Все провайдеры</a:t>
            </a:r>
            <a:r>
              <a:rPr lang="ru-RU" sz="1800" dirty="0" smtClean="0">
                <a:solidFill>
                  <a:srgbClr val="FFC000"/>
                </a:solidFill>
              </a:rPr>
              <a:t> </a:t>
            </a: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 smtClean="0">
                <a:solidFill>
                  <a:schemeClr val="accent1"/>
                </a:solidFill>
              </a:rPr>
              <a:t>user-&gt;</a:t>
            </a:r>
            <a:r>
              <a:rPr lang="en-US" sz="1800" dirty="0" err="1" smtClean="0">
                <a:solidFill>
                  <a:schemeClr val="accent1"/>
                </a:solidFill>
              </a:rPr>
              <a:t>getNickname</a:t>
            </a:r>
            <a:r>
              <a:rPr lang="en-US" sz="1800" dirty="0" smtClean="0">
                <a:solidFill>
                  <a:schemeClr val="accent1"/>
                </a:solidFill>
              </a:rPr>
              <a:t>();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$user-&gt;</a:t>
            </a:r>
            <a:r>
              <a:rPr lang="en-US" sz="1800" dirty="0" err="1" smtClean="0">
                <a:solidFill>
                  <a:schemeClr val="accent1"/>
                </a:solidFill>
              </a:rPr>
              <a:t>getName</a:t>
            </a:r>
            <a:r>
              <a:rPr lang="en-US" sz="1800" dirty="0" smtClean="0">
                <a:solidFill>
                  <a:schemeClr val="accent1"/>
                </a:solidFill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$user-&gt;</a:t>
            </a:r>
            <a:r>
              <a:rPr lang="en-US" sz="1800" dirty="0" err="1" smtClean="0">
                <a:solidFill>
                  <a:schemeClr val="accent1"/>
                </a:solidFill>
              </a:rPr>
              <a:t>getEmail</a:t>
            </a:r>
            <a:r>
              <a:rPr lang="en-US" sz="1800" dirty="0" smtClean="0">
                <a:solidFill>
                  <a:schemeClr val="accent1"/>
                </a:solidFill>
              </a:rPr>
              <a:t>();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$user-&gt;</a:t>
            </a:r>
            <a:r>
              <a:rPr lang="en-US" sz="1800" dirty="0" err="1" smtClean="0">
                <a:solidFill>
                  <a:schemeClr val="accent1"/>
                </a:solidFill>
              </a:rPr>
              <a:t>getAvatar</a:t>
            </a:r>
            <a:r>
              <a:rPr lang="en-US" sz="1800" dirty="0" smtClean="0">
                <a:solidFill>
                  <a:schemeClr val="accent1"/>
                </a:solidFill>
              </a:rPr>
              <a:t>();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Auth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800" cap="all" dirty="0" smtClean="0">
                <a:solidFill>
                  <a:srgbClr val="FF0000"/>
                </a:solidFill>
              </a:rPr>
              <a:t>АУТЕНТИФИКАЦИЯ</a:t>
            </a:r>
            <a:r>
              <a:rPr lang="en-US" sz="1800" cap="all" dirty="0" smtClean="0">
                <a:solidFill>
                  <a:srgbClr val="FF0000"/>
                </a:solidFill>
              </a:rPr>
              <a:t> </a:t>
            </a:r>
            <a:r>
              <a:rPr lang="ru-RU" sz="1800" cap="all" dirty="0" smtClean="0">
                <a:solidFill>
                  <a:srgbClr val="FF0000"/>
                </a:solidFill>
              </a:rPr>
              <a:t>через социальные сети</a:t>
            </a:r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>
                <a:solidFill>
                  <a:srgbClr val="FFC000"/>
                </a:solidFill>
              </a:rPr>
              <a:t>Чтобы начать использовать </a:t>
            </a:r>
            <a:r>
              <a:rPr lang="ru-RU" sz="1800" dirty="0" err="1" smtClean="0">
                <a:solidFill>
                  <a:srgbClr val="FFC000"/>
                </a:solidFill>
              </a:rPr>
              <a:t>Socialite</a:t>
            </a:r>
            <a:r>
              <a:rPr lang="ru-RU" sz="1800" dirty="0" smtClean="0">
                <a:solidFill>
                  <a:srgbClr val="FFC000"/>
                </a:solidFill>
              </a:rPr>
              <a:t>, добавьте этот пакет в ваш файл </a:t>
            </a:r>
            <a:r>
              <a:rPr lang="ru-RU" sz="1800" dirty="0" err="1" smtClean="0">
                <a:solidFill>
                  <a:srgbClr val="FFC000"/>
                </a:solidFill>
              </a:rPr>
              <a:t>composer.json</a:t>
            </a:r>
            <a:r>
              <a:rPr lang="ru-RU" sz="1800" dirty="0" smtClean="0">
                <a:solidFill>
                  <a:srgbClr val="FFC000"/>
                </a:solidFill>
              </a:rPr>
              <a:t>:</a:t>
            </a:r>
          </a:p>
          <a:p>
            <a:pPr>
              <a:buNone/>
            </a:pP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/>
              <a:t>"</a:t>
            </a:r>
            <a:r>
              <a:rPr lang="en-US" sz="1800" dirty="0" err="1" smtClean="0">
                <a:solidFill>
                  <a:schemeClr val="accent1"/>
                </a:solidFill>
              </a:rPr>
              <a:t>laravel</a:t>
            </a:r>
            <a:r>
              <a:rPr lang="en-US" sz="1800" dirty="0" smtClean="0">
                <a:solidFill>
                  <a:schemeClr val="accent1"/>
                </a:solidFill>
              </a:rPr>
              <a:t>/socialite": "~2.0«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После, зарегистрируйте провайдер </a:t>
            </a:r>
            <a:r>
              <a:rPr lang="en-US" sz="1800" dirty="0" err="1" smtClean="0">
                <a:solidFill>
                  <a:schemeClr val="accent1"/>
                </a:solidFill>
              </a:rPr>
              <a:t>Laravel</a:t>
            </a:r>
            <a:r>
              <a:rPr lang="en-US" sz="1800" dirty="0" smtClean="0">
                <a:solidFill>
                  <a:schemeClr val="accent1"/>
                </a:solidFill>
              </a:rPr>
              <a:t>\Socialite\</a:t>
            </a:r>
            <a:r>
              <a:rPr lang="en-US" sz="1800" dirty="0" err="1" smtClean="0">
                <a:solidFill>
                  <a:schemeClr val="accent1"/>
                </a:solidFill>
              </a:rPr>
              <a:t>SocialiteServiceProvider</a:t>
            </a:r>
            <a:r>
              <a:rPr lang="en-US" sz="1800" dirty="0" smtClean="0">
                <a:solidFill>
                  <a:schemeClr val="accent1"/>
                </a:solidFill>
              </a:rPr>
              <a:t> </a:t>
            </a:r>
            <a:r>
              <a:rPr lang="ru-RU" sz="1800" dirty="0" smtClean="0">
                <a:solidFill>
                  <a:schemeClr val="accent1"/>
                </a:solidFill>
              </a:rPr>
              <a:t>в файле </a:t>
            </a:r>
            <a:r>
              <a:rPr lang="en-US" sz="1800" dirty="0" err="1" smtClean="0">
                <a:solidFill>
                  <a:schemeClr val="accent1"/>
                </a:solidFill>
              </a:rPr>
              <a:t>config</a:t>
            </a:r>
            <a:r>
              <a:rPr lang="en-US" sz="1800" dirty="0" smtClean="0">
                <a:solidFill>
                  <a:schemeClr val="accent1"/>
                </a:solidFill>
              </a:rPr>
              <a:t>/app.php. </a:t>
            </a:r>
            <a:r>
              <a:rPr lang="ru-RU" sz="1800" dirty="0" smtClean="0">
                <a:solidFill>
                  <a:schemeClr val="accent1"/>
                </a:solidFill>
              </a:rPr>
              <a:t>Вы так же можете зарегистрировать фасад </a:t>
            </a:r>
            <a:r>
              <a:rPr lang="en-US" sz="1800" dirty="0" smtClean="0">
                <a:solidFill>
                  <a:schemeClr val="accent1"/>
                </a:solidFill>
              </a:rPr>
              <a:t>Socialize: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Socialize' =&gt; '</a:t>
            </a:r>
            <a:r>
              <a:rPr lang="en-US" sz="1800" dirty="0" err="1" smtClean="0">
                <a:solidFill>
                  <a:schemeClr val="accent1"/>
                </a:solidFill>
              </a:rPr>
              <a:t>Laravel</a:t>
            </a:r>
            <a:r>
              <a:rPr lang="en-US" sz="1800" dirty="0" smtClean="0">
                <a:solidFill>
                  <a:schemeClr val="accent1"/>
                </a:solidFill>
              </a:rPr>
              <a:t>\Socialite\Facades\Socialite::class,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accent1"/>
                </a:solidFill>
              </a:rPr>
              <a:t>config</a:t>
            </a:r>
            <a:r>
              <a:rPr lang="en-US" sz="1800" dirty="0" smtClean="0">
                <a:solidFill>
                  <a:schemeClr val="accent1"/>
                </a:solidFill>
              </a:rPr>
              <a:t>/services.php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'</a:t>
            </a:r>
            <a:r>
              <a:rPr lang="en-US" sz="1800" dirty="0" err="1" smtClean="0">
                <a:solidFill>
                  <a:schemeClr val="accent1"/>
                </a:solidFill>
              </a:rPr>
              <a:t>github</a:t>
            </a:r>
            <a:r>
              <a:rPr lang="en-US" sz="1800" dirty="0" smtClean="0">
                <a:solidFill>
                  <a:schemeClr val="accent1"/>
                </a:solidFill>
              </a:rPr>
              <a:t>' =&gt; [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	 '</a:t>
            </a:r>
            <a:r>
              <a:rPr lang="en-US" sz="1800" dirty="0" err="1" smtClean="0">
                <a:solidFill>
                  <a:schemeClr val="accent1"/>
                </a:solidFill>
              </a:rPr>
              <a:t>client_id</a:t>
            </a:r>
            <a:r>
              <a:rPr lang="en-US" sz="1800" dirty="0" smtClean="0">
                <a:solidFill>
                  <a:schemeClr val="accent1"/>
                </a:solidFill>
              </a:rPr>
              <a:t>' =&gt; 'your-</a:t>
            </a:r>
            <a:r>
              <a:rPr lang="en-US" sz="1800" dirty="0" err="1" smtClean="0">
                <a:solidFill>
                  <a:schemeClr val="accent1"/>
                </a:solidFill>
              </a:rPr>
              <a:t>github</a:t>
            </a:r>
            <a:r>
              <a:rPr lang="en-US" sz="1800" dirty="0" smtClean="0">
                <a:solidFill>
                  <a:schemeClr val="accent1"/>
                </a:solidFill>
              </a:rPr>
              <a:t>-app-id',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		'</a:t>
            </a:r>
            <a:r>
              <a:rPr lang="en-US" sz="1800" dirty="0" err="1" smtClean="0">
                <a:solidFill>
                  <a:schemeClr val="accent1"/>
                </a:solidFill>
              </a:rPr>
              <a:t>client_secret</a:t>
            </a:r>
            <a:r>
              <a:rPr lang="en-US" sz="1800" dirty="0" smtClean="0">
                <a:solidFill>
                  <a:schemeClr val="accent1"/>
                </a:solidFill>
              </a:rPr>
              <a:t>' =&gt; 'your-</a:t>
            </a:r>
            <a:r>
              <a:rPr lang="en-US" sz="1800" dirty="0" err="1" smtClean="0">
                <a:solidFill>
                  <a:schemeClr val="accent1"/>
                </a:solidFill>
              </a:rPr>
              <a:t>github</a:t>
            </a:r>
            <a:r>
              <a:rPr lang="en-US" sz="1800" dirty="0" smtClean="0">
                <a:solidFill>
                  <a:schemeClr val="accent1"/>
                </a:solidFill>
              </a:rPr>
              <a:t>-app-secret', 'redirect' =&gt; 'http://your-callback-	</a:t>
            </a:r>
            <a:r>
              <a:rPr lang="en-US" sz="1800" dirty="0" err="1" smtClean="0">
                <a:solidFill>
                  <a:schemeClr val="accent1"/>
                </a:solidFill>
              </a:rPr>
              <a:t>url</a:t>
            </a:r>
            <a:r>
              <a:rPr lang="en-US" sz="1800" dirty="0" smtClean="0">
                <a:solidFill>
                  <a:schemeClr val="accent1"/>
                </a:solidFill>
              </a:rPr>
              <a:t>',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],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Middleware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Route::get('profile', ['middleware' =&gt; 'auth', 'uses' =&gt; '</a:t>
            </a:r>
            <a:r>
              <a:rPr lang="en-US" sz="1800" dirty="0" err="1" smtClean="0">
                <a:solidFill>
                  <a:schemeClr val="accent1"/>
                </a:solidFill>
              </a:rPr>
              <a:t>ProfileController@show</a:t>
            </a:r>
            <a:r>
              <a:rPr lang="en-US" sz="1800" dirty="0" smtClean="0">
                <a:solidFill>
                  <a:schemeClr val="accent1"/>
                </a:solidFill>
              </a:rPr>
              <a:t>']);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>
                <a:solidFill>
                  <a:srgbClr val="FF0000"/>
                </a:solidFill>
              </a:rPr>
              <a:t>Снова </a:t>
            </a:r>
            <a:r>
              <a:rPr lang="en-US" cap="all" dirty="0" smtClean="0">
                <a:solidFill>
                  <a:srgbClr val="FF0000"/>
                </a:solidFill>
              </a:rPr>
              <a:t>ELOQUENT ORM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Один к одному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hasOne</a:t>
            </a:r>
            <a:r>
              <a:rPr lang="en-US" sz="1800" dirty="0" smtClean="0">
                <a:solidFill>
                  <a:schemeClr val="accent1"/>
                </a:solidFill>
              </a:rPr>
              <a:t>('App\Phone');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$phone = User::find(1)-&gt;phone;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select * from users where id = 1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select * from phones where </a:t>
            </a:r>
            <a:r>
              <a:rPr lang="en-US" sz="1800" dirty="0" err="1" smtClean="0">
                <a:solidFill>
                  <a:schemeClr val="accent1"/>
                </a:solidFill>
              </a:rPr>
              <a:t>user_id</a:t>
            </a:r>
            <a:r>
              <a:rPr lang="en-US" sz="1800" dirty="0" smtClean="0">
                <a:solidFill>
                  <a:schemeClr val="accent1"/>
                </a:solidFill>
              </a:rPr>
              <a:t> = 1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/>
              <a:t> 	</a:t>
            </a:r>
            <a:r>
              <a:rPr lang="ru-RU" sz="1800" dirty="0" err="1" smtClean="0">
                <a:solidFill>
                  <a:srgbClr val="FFC000"/>
                </a:solidFill>
              </a:rPr>
              <a:t>Eloquent</a:t>
            </a:r>
            <a:r>
              <a:rPr lang="ru-RU" sz="1800" dirty="0" smtClean="0">
                <a:solidFill>
                  <a:srgbClr val="FFC000"/>
                </a:solidFill>
              </a:rPr>
              <a:t> считает, что внешнее поле (</a:t>
            </a:r>
            <a:r>
              <a:rPr lang="ru-RU" sz="1800" dirty="0" err="1" smtClean="0">
                <a:solidFill>
                  <a:srgbClr val="FFC000"/>
                </a:solidFill>
              </a:rPr>
              <a:t>foreign_key</a:t>
            </a:r>
            <a:r>
              <a:rPr lang="ru-RU" sz="1800" dirty="0" smtClean="0">
                <a:solidFill>
                  <a:srgbClr val="FFC000"/>
                </a:solidFill>
              </a:rPr>
              <a:t>) в связанной таблице называется по имени модели плюс </a:t>
            </a:r>
            <a:r>
              <a:rPr lang="ru-RU" sz="1800" dirty="0" err="1" smtClean="0">
                <a:solidFill>
                  <a:srgbClr val="FFC000"/>
                </a:solidFill>
              </a:rPr>
              <a:t>_id</a:t>
            </a:r>
            <a:r>
              <a:rPr lang="ru-RU" sz="1800" dirty="0" smtClean="0">
                <a:solidFill>
                  <a:srgbClr val="FFC000"/>
                </a:solidFill>
              </a:rPr>
              <a:t>. В данном случае предполагается, что это </a:t>
            </a:r>
            <a:r>
              <a:rPr lang="ru-RU" sz="1800" dirty="0" err="1" smtClean="0">
                <a:solidFill>
                  <a:srgbClr val="FFC000"/>
                </a:solidFill>
              </a:rPr>
              <a:t>user_id</a:t>
            </a:r>
            <a:r>
              <a:rPr lang="ru-RU" sz="1800" dirty="0" smtClean="0">
                <a:solidFill>
                  <a:srgbClr val="FFC000"/>
                </a:solidFill>
              </a:rPr>
              <a:t>. Если вы хотите перекрыть стандартное имя передайте второй параметр методу </a:t>
            </a:r>
            <a:r>
              <a:rPr lang="ru-RU" sz="1800" dirty="0" err="1" smtClean="0">
                <a:solidFill>
                  <a:srgbClr val="FFC000"/>
                </a:solidFill>
              </a:rPr>
              <a:t>hasOne</a:t>
            </a:r>
            <a:r>
              <a:rPr lang="ru-RU" sz="1800" dirty="0" smtClean="0">
                <a:solidFill>
                  <a:srgbClr val="FFC000"/>
                </a:solidFill>
              </a:rPr>
              <a:t>. Если же в модели, для которой вы строите отношение (в данном случае </a:t>
            </a:r>
            <a:r>
              <a:rPr lang="ru-RU" sz="1800" dirty="0" err="1" smtClean="0">
                <a:solidFill>
                  <a:srgbClr val="FFC000"/>
                </a:solidFill>
              </a:rPr>
              <a:t>User</a:t>
            </a:r>
            <a:r>
              <a:rPr lang="ru-RU" sz="1800" dirty="0" smtClean="0">
                <a:solidFill>
                  <a:srgbClr val="FFC000"/>
                </a:solidFill>
              </a:rPr>
              <a:t>) ключ находится не в столбце </a:t>
            </a:r>
            <a:r>
              <a:rPr lang="ru-RU" sz="1800" dirty="0" err="1" smtClean="0">
                <a:solidFill>
                  <a:srgbClr val="FFC000"/>
                </a:solidFill>
              </a:rPr>
              <a:t>id</a:t>
            </a:r>
            <a:r>
              <a:rPr lang="ru-RU" sz="1800" dirty="0" smtClean="0">
                <a:solidFill>
                  <a:srgbClr val="FFC000"/>
                </a:solidFill>
              </a:rPr>
              <a:t>, то вы можете указать его в </a:t>
            </a:r>
            <a:r>
              <a:rPr lang="ru-RU" sz="1800" dirty="0" err="1" smtClean="0">
                <a:solidFill>
                  <a:srgbClr val="FFC000"/>
                </a:solidFill>
              </a:rPr>
              <a:t>качесте</a:t>
            </a:r>
            <a:r>
              <a:rPr lang="ru-RU" sz="1800" dirty="0" smtClean="0">
                <a:solidFill>
                  <a:srgbClr val="FFC000"/>
                </a:solidFill>
              </a:rPr>
              <a:t> третьего аргумента:</a:t>
            </a:r>
          </a:p>
          <a:p>
            <a:pPr>
              <a:buNone/>
            </a:pPr>
            <a:endParaRPr lang="ru-RU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hasOne</a:t>
            </a:r>
            <a:r>
              <a:rPr lang="en-US" sz="1800" dirty="0" smtClean="0">
                <a:solidFill>
                  <a:schemeClr val="accent1"/>
                </a:solidFill>
              </a:rPr>
              <a:t>('App\Phone', '</a:t>
            </a:r>
            <a:r>
              <a:rPr lang="en-US" sz="1800" dirty="0" err="1" smtClean="0">
                <a:solidFill>
                  <a:schemeClr val="accent1"/>
                </a:solidFill>
              </a:rPr>
              <a:t>foreign_key</a:t>
            </a:r>
            <a:r>
              <a:rPr lang="en-US" sz="1800" dirty="0" smtClean="0">
                <a:solidFill>
                  <a:schemeClr val="accent1"/>
                </a:solidFill>
              </a:rPr>
              <a:t>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hasOne</a:t>
            </a:r>
            <a:r>
              <a:rPr lang="en-US" sz="1800" dirty="0" smtClean="0">
                <a:solidFill>
                  <a:schemeClr val="accent1"/>
                </a:solidFill>
              </a:rPr>
              <a:t>('App\Phone', '</a:t>
            </a:r>
            <a:r>
              <a:rPr lang="en-US" sz="1800" dirty="0" err="1" smtClean="0">
                <a:solidFill>
                  <a:schemeClr val="accent1"/>
                </a:solidFill>
              </a:rPr>
              <a:t>foreign_key</a:t>
            </a:r>
            <a:r>
              <a:rPr lang="en-US" sz="1800" dirty="0" smtClean="0">
                <a:solidFill>
                  <a:schemeClr val="accent1"/>
                </a:solidFill>
              </a:rPr>
              <a:t>', '</a:t>
            </a:r>
            <a:r>
              <a:rPr lang="en-US" sz="1800" dirty="0" err="1" smtClean="0">
                <a:solidFill>
                  <a:schemeClr val="accent1"/>
                </a:solidFill>
              </a:rPr>
              <a:t>local_key</a:t>
            </a:r>
            <a:r>
              <a:rPr lang="en-US" sz="1800" dirty="0" smtClean="0">
                <a:solidFill>
                  <a:schemeClr val="accent1"/>
                </a:solidFill>
              </a:rPr>
              <a:t>');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Создание обратного отношения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Phone extends Model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public function user()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	</a:t>
            </a: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belongsTo</a:t>
            </a:r>
            <a:r>
              <a:rPr lang="en-US" sz="1800" dirty="0" smtClean="0">
                <a:solidFill>
                  <a:schemeClr val="accent1"/>
                </a:solidFill>
              </a:rPr>
              <a:t>('App\User');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err="1" smtClean="0">
                <a:solidFill>
                  <a:srgbClr val="FFC000"/>
                </a:solidFill>
              </a:rPr>
              <a:t>Eloquent</a:t>
            </a:r>
            <a:r>
              <a:rPr lang="ru-RU" sz="1800" dirty="0" smtClean="0">
                <a:solidFill>
                  <a:srgbClr val="FFC000"/>
                </a:solidFill>
              </a:rPr>
              <a:t> будет искать поле </a:t>
            </a:r>
            <a:r>
              <a:rPr lang="ru-RU" sz="1800" dirty="0" err="1" smtClean="0">
                <a:solidFill>
                  <a:srgbClr val="FFC000"/>
                </a:solidFill>
              </a:rPr>
              <a:t>user_id</a:t>
            </a:r>
            <a:r>
              <a:rPr lang="ru-RU" sz="1800" dirty="0" smtClean="0">
                <a:solidFill>
                  <a:srgbClr val="FFC000"/>
                </a:solidFill>
              </a:rPr>
              <a:t> в таблице </a:t>
            </a:r>
            <a:r>
              <a:rPr lang="ru-RU" sz="1800" dirty="0" err="1" smtClean="0">
                <a:solidFill>
                  <a:srgbClr val="FFC000"/>
                </a:solidFill>
              </a:rPr>
              <a:t>phones</a:t>
            </a:r>
            <a:r>
              <a:rPr lang="ru-RU" sz="1800" dirty="0" smtClean="0">
                <a:solidFill>
                  <a:srgbClr val="FFC000"/>
                </a:solidFill>
              </a:rPr>
              <a:t>. Если вы хотите назвать этот ключ по-другому, передайте это имя вторым параметром к методу </a:t>
            </a:r>
            <a:r>
              <a:rPr lang="ru-RU" sz="1800" dirty="0" err="1" smtClean="0">
                <a:solidFill>
                  <a:srgbClr val="FFC000"/>
                </a:solidFill>
              </a:rPr>
              <a:t>belongsTo</a:t>
            </a:r>
            <a:r>
              <a:rPr lang="ru-RU" sz="1800" dirty="0" smtClean="0">
                <a:solidFill>
                  <a:srgbClr val="FFC000"/>
                </a:solidFill>
              </a:rPr>
              <a:t>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belongsTo</a:t>
            </a:r>
            <a:r>
              <a:rPr lang="en-US" sz="1800" dirty="0" smtClean="0">
                <a:solidFill>
                  <a:schemeClr val="accent1"/>
                </a:solidFill>
              </a:rPr>
              <a:t>('App\User', '</a:t>
            </a:r>
            <a:r>
              <a:rPr lang="en-US" sz="1800" dirty="0" err="1" smtClean="0">
                <a:solidFill>
                  <a:schemeClr val="accent1"/>
                </a:solidFill>
              </a:rPr>
              <a:t>local_key</a:t>
            </a:r>
            <a:r>
              <a:rPr lang="en-US" sz="1800" dirty="0" smtClean="0">
                <a:solidFill>
                  <a:schemeClr val="accent1"/>
                </a:solidFill>
              </a:rPr>
              <a:t>');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belongsTo</a:t>
            </a:r>
            <a:r>
              <a:rPr lang="en-US" sz="1800" dirty="0" smtClean="0">
                <a:solidFill>
                  <a:schemeClr val="accent1"/>
                </a:solidFill>
              </a:rPr>
              <a:t>('App\User', '</a:t>
            </a:r>
            <a:r>
              <a:rPr lang="en-US" sz="1800" dirty="0" err="1" smtClean="0">
                <a:solidFill>
                  <a:schemeClr val="accent1"/>
                </a:solidFill>
              </a:rPr>
              <a:t>local_key</a:t>
            </a:r>
            <a:r>
              <a:rPr lang="en-US" sz="1800" dirty="0" smtClean="0">
                <a:solidFill>
                  <a:schemeClr val="accent1"/>
                </a:solidFill>
              </a:rPr>
              <a:t>', '</a:t>
            </a:r>
            <a:r>
              <a:rPr lang="en-US" sz="1800" dirty="0" err="1" smtClean="0">
                <a:solidFill>
                  <a:schemeClr val="accent1"/>
                </a:solidFill>
              </a:rPr>
              <a:t>parent_key</a:t>
            </a:r>
            <a:r>
              <a:rPr lang="en-US" sz="1800" dirty="0" smtClean="0">
                <a:solidFill>
                  <a:schemeClr val="accent1"/>
                </a:solidFill>
              </a:rPr>
              <a:t>');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Один ко многим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Post extends Model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public function comments()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	</a:t>
            </a: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hasMany</a:t>
            </a:r>
            <a:r>
              <a:rPr lang="en-US" sz="1800" dirty="0" smtClean="0">
                <a:solidFill>
                  <a:schemeClr val="accent1"/>
                </a:solidFill>
              </a:rPr>
              <a:t>('App\Comment</a:t>
            </a:r>
            <a:r>
              <a:rPr lang="en-US" sz="1800" dirty="0" smtClean="0">
                <a:solidFill>
                  <a:schemeClr val="accent1"/>
                </a:solidFill>
              </a:rPr>
              <a:t>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$comments = Post::find(1)-&gt;comments;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>
                <a:solidFill>
                  <a:srgbClr val="FFC000"/>
                </a:solidFill>
              </a:rPr>
              <a:t>Если вам нужно добавить ограничения на получаемые комментарии, можно вызвать метод </a:t>
            </a:r>
            <a:r>
              <a:rPr lang="ru-RU" sz="1800" dirty="0" err="1" smtClean="0">
                <a:solidFill>
                  <a:srgbClr val="FFC000"/>
                </a:solidFill>
              </a:rPr>
              <a:t>comments</a:t>
            </a:r>
            <a:r>
              <a:rPr lang="ru-RU" sz="1800" dirty="0" smtClean="0">
                <a:solidFill>
                  <a:srgbClr val="FFC000"/>
                </a:solidFill>
              </a:rPr>
              <a:t> и продолжить добавлять условия: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$comments = Post::find(1)-&gt;comments()-&gt;where('title', '=', '</a:t>
            </a:r>
            <a:r>
              <a:rPr lang="en-US" sz="1800" dirty="0" err="1" smtClean="0">
                <a:solidFill>
                  <a:schemeClr val="accent1"/>
                </a:solidFill>
              </a:rPr>
              <a:t>foo</a:t>
            </a:r>
            <a:r>
              <a:rPr lang="en-US" sz="1800" dirty="0" smtClean="0">
                <a:solidFill>
                  <a:schemeClr val="accent1"/>
                </a:solidFill>
              </a:rPr>
              <a:t>')-&gt;first();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>
                <a:solidFill>
                  <a:srgbClr val="FFC000"/>
                </a:solidFill>
              </a:rPr>
              <a:t>Вы можете передать второй параметр к методу </a:t>
            </a:r>
            <a:r>
              <a:rPr lang="ru-RU" sz="1800" dirty="0" err="1" smtClean="0">
                <a:solidFill>
                  <a:srgbClr val="FFC000"/>
                </a:solidFill>
              </a:rPr>
              <a:t>hasMany</a:t>
            </a:r>
            <a:r>
              <a:rPr lang="ru-RU" sz="1800" dirty="0" smtClean="0">
                <a:solidFill>
                  <a:srgbClr val="FFC000"/>
                </a:solidFill>
              </a:rPr>
              <a:t> для перекрытия стандартного имени внешнего ключа в </a:t>
            </a:r>
            <a:r>
              <a:rPr lang="ru-RU" sz="1800" dirty="0" err="1" smtClean="0">
                <a:solidFill>
                  <a:srgbClr val="FFC000"/>
                </a:solidFill>
              </a:rPr>
              <a:t>Comment</a:t>
            </a:r>
            <a:r>
              <a:rPr lang="ru-RU" sz="1800" dirty="0" smtClean="0">
                <a:solidFill>
                  <a:srgbClr val="FFC000"/>
                </a:solidFill>
              </a:rPr>
              <a:t> (</a:t>
            </a:r>
            <a:r>
              <a:rPr lang="ru-RU" sz="1800" dirty="0" err="1" smtClean="0">
                <a:solidFill>
                  <a:srgbClr val="FFC000"/>
                </a:solidFill>
              </a:rPr>
              <a:t>в</a:t>
            </a:r>
            <a:r>
              <a:rPr lang="ru-RU" sz="1800" dirty="0" smtClean="0">
                <a:solidFill>
                  <a:srgbClr val="FFC000"/>
                </a:solidFill>
              </a:rPr>
              <a:t> данном случае по дефолту тут </a:t>
            </a:r>
            <a:r>
              <a:rPr lang="ru-RU" sz="1800" dirty="0" err="1" smtClean="0">
                <a:solidFill>
                  <a:srgbClr val="FFC000"/>
                </a:solidFill>
              </a:rPr>
              <a:t>post_id</a:t>
            </a:r>
            <a:r>
              <a:rPr lang="ru-RU" sz="1800" dirty="0" smtClean="0">
                <a:solidFill>
                  <a:srgbClr val="FFC000"/>
                </a:solidFill>
              </a:rPr>
              <a:t>) и третий параметр для перекрытия </a:t>
            </a:r>
            <a:r>
              <a:rPr lang="ru-RU" sz="1800" dirty="0" err="1" smtClean="0">
                <a:solidFill>
                  <a:srgbClr val="FFC000"/>
                </a:solidFill>
              </a:rPr>
              <a:t>стандатного</a:t>
            </a:r>
            <a:r>
              <a:rPr lang="ru-RU" sz="1800" dirty="0" smtClean="0">
                <a:solidFill>
                  <a:srgbClr val="FFC000"/>
                </a:solidFill>
              </a:rPr>
              <a:t> имени местного ключа ('</a:t>
            </a:r>
            <a:r>
              <a:rPr lang="ru-RU" sz="1800" dirty="0" err="1" smtClean="0">
                <a:solidFill>
                  <a:srgbClr val="FFC000"/>
                </a:solidFill>
              </a:rPr>
              <a:t>id</a:t>
            </a:r>
            <a:r>
              <a:rPr lang="ru-RU" sz="1800" dirty="0" smtClean="0">
                <a:solidFill>
                  <a:srgbClr val="FFC000"/>
                </a:solidFill>
              </a:rPr>
              <a:t>' по умолчанию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hasMany</a:t>
            </a:r>
            <a:r>
              <a:rPr lang="en-US" sz="1800" dirty="0" smtClean="0">
                <a:solidFill>
                  <a:schemeClr val="accent1"/>
                </a:solidFill>
              </a:rPr>
              <a:t>('Comment', '</a:t>
            </a:r>
            <a:r>
              <a:rPr lang="en-US" sz="1800" dirty="0" err="1" smtClean="0">
                <a:solidFill>
                  <a:schemeClr val="accent1"/>
                </a:solidFill>
              </a:rPr>
              <a:t>foreign_key</a:t>
            </a:r>
            <a:r>
              <a:rPr lang="en-US" sz="1800" dirty="0" smtClean="0">
                <a:solidFill>
                  <a:schemeClr val="accent1"/>
                </a:solidFill>
              </a:rPr>
              <a:t>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hasMany</a:t>
            </a:r>
            <a:r>
              <a:rPr lang="en-US" sz="1800" dirty="0" smtClean="0">
                <a:solidFill>
                  <a:schemeClr val="accent1"/>
                </a:solidFill>
              </a:rPr>
              <a:t>('Comment', '</a:t>
            </a:r>
            <a:r>
              <a:rPr lang="en-US" sz="1800" dirty="0" err="1" smtClean="0">
                <a:solidFill>
                  <a:schemeClr val="accent1"/>
                </a:solidFill>
              </a:rPr>
              <a:t>foreign_key</a:t>
            </a:r>
            <a:r>
              <a:rPr lang="en-US" sz="1800" dirty="0" smtClean="0">
                <a:solidFill>
                  <a:schemeClr val="accent1"/>
                </a:solidFill>
              </a:rPr>
              <a:t>', '</a:t>
            </a:r>
            <a:r>
              <a:rPr lang="en-US" sz="1800" dirty="0" err="1" smtClean="0">
                <a:solidFill>
                  <a:schemeClr val="accent1"/>
                </a:solidFill>
              </a:rPr>
              <a:t>local_key</a:t>
            </a:r>
            <a:r>
              <a:rPr lang="en-US" sz="1800" dirty="0" smtClean="0">
                <a:solidFill>
                  <a:schemeClr val="accent1"/>
                </a:solidFill>
              </a:rPr>
              <a:t>');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Определение обратного отношения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Comment extends Model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public function post()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	</a:t>
            </a: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belongsTo</a:t>
            </a:r>
            <a:r>
              <a:rPr lang="en-US" sz="1800" dirty="0" smtClean="0">
                <a:solidFill>
                  <a:schemeClr val="accent1"/>
                </a:solidFill>
              </a:rPr>
              <a:t>('App\Post');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  <a:endParaRPr lang="ru-RU" sz="18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Многие ко многим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800" dirty="0" smtClean="0"/>
              <a:t>	</a:t>
            </a:r>
            <a:r>
              <a:rPr lang="ru-RU" sz="1400" dirty="0" smtClean="0">
                <a:solidFill>
                  <a:srgbClr val="FFC000"/>
                </a:solidFill>
              </a:rPr>
              <a:t>Отношения типа «многие ко многим» - более сложные, чем остальные виды отношений. Примером может служить пользователь, имеющий много ролей, где роли также относятся ко многим пользователям. Например, один пользователь может иметь роль «</a:t>
            </a:r>
            <a:r>
              <a:rPr lang="ru-RU" sz="1400" dirty="0" err="1" smtClean="0">
                <a:solidFill>
                  <a:srgbClr val="FFC000"/>
                </a:solidFill>
              </a:rPr>
              <a:t>Admin</a:t>
            </a:r>
            <a:r>
              <a:rPr lang="ru-RU" sz="1400" dirty="0" smtClean="0">
                <a:solidFill>
                  <a:srgbClr val="FFC000"/>
                </a:solidFill>
              </a:rPr>
              <a:t>». Нужны три таблицы для этой связи: </a:t>
            </a:r>
            <a:r>
              <a:rPr lang="ru-RU" sz="1400" dirty="0" err="1" smtClean="0">
                <a:solidFill>
                  <a:srgbClr val="FFC000"/>
                </a:solidFill>
              </a:rPr>
              <a:t>users,roles</a:t>
            </a:r>
            <a:r>
              <a:rPr lang="ru-RU" sz="1400" dirty="0" smtClean="0">
                <a:solidFill>
                  <a:srgbClr val="FFC000"/>
                </a:solidFill>
              </a:rPr>
              <a:t> и </a:t>
            </a:r>
            <a:r>
              <a:rPr lang="ru-RU" sz="1400" dirty="0" err="1" smtClean="0">
                <a:solidFill>
                  <a:srgbClr val="FFC000"/>
                </a:solidFill>
              </a:rPr>
              <a:t>role_user</a:t>
            </a:r>
            <a:r>
              <a:rPr lang="ru-RU" sz="1400" dirty="0" smtClean="0">
                <a:solidFill>
                  <a:srgbClr val="FFC000"/>
                </a:solidFill>
              </a:rPr>
              <a:t>. Название таблицы </a:t>
            </a:r>
            <a:r>
              <a:rPr lang="ru-RU" sz="1400" dirty="0" err="1" smtClean="0">
                <a:solidFill>
                  <a:srgbClr val="FFC000"/>
                </a:solidFill>
              </a:rPr>
              <a:t>role_user</a:t>
            </a:r>
            <a:r>
              <a:rPr lang="ru-RU" sz="1400" dirty="0" smtClean="0">
                <a:solidFill>
                  <a:srgbClr val="FFC000"/>
                </a:solidFill>
              </a:rPr>
              <a:t> происходит от </a:t>
            </a:r>
            <a:r>
              <a:rPr lang="ru-RU" sz="1400" b="1" dirty="0" smtClean="0">
                <a:solidFill>
                  <a:srgbClr val="FFC000"/>
                </a:solidFill>
              </a:rPr>
              <a:t>упорядоченного по алфавиту</a:t>
            </a:r>
            <a:r>
              <a:rPr lang="ru-RU" sz="1400" dirty="0" smtClean="0">
                <a:solidFill>
                  <a:srgbClr val="FFC000"/>
                </a:solidFill>
              </a:rPr>
              <a:t> имён связанных моделей и должна иметь поля </a:t>
            </a:r>
            <a:r>
              <a:rPr lang="ru-RU" sz="1400" dirty="0" err="1" smtClean="0">
                <a:solidFill>
                  <a:srgbClr val="FFC000"/>
                </a:solidFill>
              </a:rPr>
              <a:t>user_id</a:t>
            </a:r>
            <a:r>
              <a:rPr lang="ru-RU" sz="1400" dirty="0" smtClean="0">
                <a:solidFill>
                  <a:srgbClr val="FFC000"/>
                </a:solidFill>
              </a:rPr>
              <a:t> и </a:t>
            </a:r>
            <a:r>
              <a:rPr lang="ru-RU" sz="1400" dirty="0" err="1" smtClean="0">
                <a:solidFill>
                  <a:srgbClr val="FFC000"/>
                </a:solidFill>
              </a:rPr>
              <a:t>role_id</a:t>
            </a:r>
            <a:r>
              <a:rPr lang="ru-RU" sz="1400" dirty="0" smtClean="0">
                <a:solidFill>
                  <a:srgbClr val="FFC000"/>
                </a:solidFill>
              </a:rPr>
              <a:t>.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class User extends Model { 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400" dirty="0" smtClean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public function roles() { 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400" dirty="0" smtClean="0">
                <a:solidFill>
                  <a:schemeClr val="accent1"/>
                </a:solidFill>
              </a:rPr>
              <a:t>		</a:t>
            </a:r>
            <a:r>
              <a:rPr lang="en-US" sz="1400" dirty="0" smtClean="0">
                <a:solidFill>
                  <a:schemeClr val="accent1"/>
                </a:solidFill>
              </a:rPr>
              <a:t>return $this-&gt;</a:t>
            </a:r>
            <a:r>
              <a:rPr lang="en-US" sz="1400" dirty="0" err="1" smtClean="0">
                <a:solidFill>
                  <a:schemeClr val="accent1"/>
                </a:solidFill>
              </a:rPr>
              <a:t>belongsToMany</a:t>
            </a:r>
            <a:r>
              <a:rPr lang="en-US" sz="1400" dirty="0" smtClean="0">
                <a:solidFill>
                  <a:schemeClr val="accent1"/>
                </a:solidFill>
              </a:rPr>
              <a:t>('App\Role'); 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400" dirty="0" smtClean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} 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}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$roles = User::find(1)-&gt;roles;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400" dirty="0" smtClean="0"/>
              <a:t>	</a:t>
            </a:r>
            <a:r>
              <a:rPr lang="ru-RU" sz="1400" dirty="0" smtClean="0">
                <a:solidFill>
                  <a:srgbClr val="FFC000"/>
                </a:solidFill>
              </a:rPr>
              <a:t>Вы можете передать второй параметр к методу </a:t>
            </a:r>
            <a:r>
              <a:rPr lang="ru-RU" sz="1400" dirty="0" err="1" smtClean="0">
                <a:solidFill>
                  <a:srgbClr val="FFC000"/>
                </a:solidFill>
              </a:rPr>
              <a:t>belongsToMany</a:t>
            </a:r>
            <a:r>
              <a:rPr lang="ru-RU" sz="1400" dirty="0" smtClean="0">
                <a:solidFill>
                  <a:srgbClr val="FFC000"/>
                </a:solidFill>
              </a:rPr>
              <a:t> с указанием имени связующей (</a:t>
            </a:r>
            <a:r>
              <a:rPr lang="ru-RU" sz="1400" dirty="0" err="1" smtClean="0">
                <a:solidFill>
                  <a:srgbClr val="FFC000"/>
                </a:solidFill>
              </a:rPr>
              <a:t>pivot</a:t>
            </a:r>
            <a:r>
              <a:rPr lang="ru-RU" sz="1400" dirty="0" smtClean="0">
                <a:solidFill>
                  <a:srgbClr val="FFC000"/>
                </a:solidFill>
              </a:rPr>
              <a:t>) таблицы вместо стандартной: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return $this-&gt;</a:t>
            </a:r>
            <a:r>
              <a:rPr lang="en-US" sz="1400" dirty="0" err="1" smtClean="0">
                <a:solidFill>
                  <a:schemeClr val="accent1"/>
                </a:solidFill>
              </a:rPr>
              <a:t>belongsToMany</a:t>
            </a:r>
            <a:r>
              <a:rPr lang="en-US" sz="1400" dirty="0" smtClean="0">
                <a:solidFill>
                  <a:schemeClr val="accent1"/>
                </a:solidFill>
              </a:rPr>
              <a:t>('App\Role', '</a:t>
            </a:r>
            <a:r>
              <a:rPr lang="en-US" sz="1400" dirty="0" err="1" smtClean="0">
                <a:solidFill>
                  <a:schemeClr val="accent1"/>
                </a:solidFill>
              </a:rPr>
              <a:t>user_roles</a:t>
            </a:r>
            <a:r>
              <a:rPr lang="en-US" sz="1400" dirty="0" smtClean="0">
                <a:solidFill>
                  <a:schemeClr val="accent1"/>
                </a:solidFill>
              </a:rPr>
              <a:t>');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return $this-&gt;</a:t>
            </a:r>
            <a:r>
              <a:rPr lang="en-US" sz="1400" dirty="0" err="1" smtClean="0">
                <a:solidFill>
                  <a:schemeClr val="accent1"/>
                </a:solidFill>
              </a:rPr>
              <a:t>belongsToMany</a:t>
            </a:r>
            <a:r>
              <a:rPr lang="en-US" sz="1400" dirty="0" smtClean="0">
                <a:solidFill>
                  <a:schemeClr val="accent1"/>
                </a:solidFill>
              </a:rPr>
              <a:t>('App\Role', '</a:t>
            </a:r>
            <a:r>
              <a:rPr lang="en-US" sz="1400" dirty="0" err="1" smtClean="0">
                <a:solidFill>
                  <a:schemeClr val="accent1"/>
                </a:solidFill>
              </a:rPr>
              <a:t>user_roles</a:t>
            </a:r>
            <a:r>
              <a:rPr lang="en-US" sz="1400" dirty="0" smtClean="0">
                <a:solidFill>
                  <a:schemeClr val="accent1"/>
                </a:solidFill>
              </a:rPr>
              <a:t>', '</a:t>
            </a:r>
            <a:r>
              <a:rPr lang="en-US" sz="1400" dirty="0" err="1" smtClean="0">
                <a:solidFill>
                  <a:schemeClr val="accent1"/>
                </a:solidFill>
              </a:rPr>
              <a:t>user_id</a:t>
            </a:r>
            <a:r>
              <a:rPr lang="en-US" sz="1400" dirty="0" smtClean="0">
                <a:solidFill>
                  <a:schemeClr val="accent1"/>
                </a:solidFill>
              </a:rPr>
              <a:t>', '</a:t>
            </a:r>
            <a:r>
              <a:rPr lang="en-US" sz="1400" dirty="0" err="1" smtClean="0">
                <a:solidFill>
                  <a:schemeClr val="accent1"/>
                </a:solidFill>
              </a:rPr>
              <a:t>foo_id</a:t>
            </a:r>
            <a:r>
              <a:rPr lang="en-US" sz="1400" dirty="0" smtClean="0">
                <a:solidFill>
                  <a:schemeClr val="accent1"/>
                </a:solidFill>
              </a:rPr>
              <a:t>');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class Role extends Model { 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400" dirty="0" smtClean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public function users() { 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400" dirty="0" smtClean="0">
                <a:solidFill>
                  <a:schemeClr val="accent1"/>
                </a:solidFill>
              </a:rPr>
              <a:t>		</a:t>
            </a:r>
            <a:r>
              <a:rPr lang="en-US" sz="1400" dirty="0" smtClean="0">
                <a:solidFill>
                  <a:schemeClr val="accent1"/>
                </a:solidFill>
              </a:rPr>
              <a:t>return $this-&gt;</a:t>
            </a:r>
            <a:r>
              <a:rPr lang="en-US" sz="1400" dirty="0" err="1" smtClean="0">
                <a:solidFill>
                  <a:schemeClr val="accent1"/>
                </a:solidFill>
              </a:rPr>
              <a:t>belongsToMany</a:t>
            </a:r>
            <a:r>
              <a:rPr lang="en-US" sz="1400" dirty="0" smtClean="0">
                <a:solidFill>
                  <a:schemeClr val="accent1"/>
                </a:solidFill>
              </a:rPr>
              <a:t>('App\User'); 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400" dirty="0" smtClean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}</a:t>
            </a:r>
            <a:endParaRPr lang="ru-RU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 }</a:t>
            </a:r>
            <a:endParaRPr lang="ru-RU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Has Many Through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	</a:t>
            </a:r>
            <a:r>
              <a:rPr lang="ru-RU" sz="1800" dirty="0" smtClean="0">
                <a:solidFill>
                  <a:srgbClr val="FFC000"/>
                </a:solidFill>
              </a:rPr>
              <a:t>Отношение «</a:t>
            </a:r>
            <a:r>
              <a:rPr lang="ru-RU" sz="1800" dirty="0" err="1" smtClean="0">
                <a:solidFill>
                  <a:srgbClr val="FFC000"/>
                </a:solidFill>
              </a:rPr>
              <a:t>has</a:t>
            </a:r>
            <a:r>
              <a:rPr lang="ru-RU" sz="1800" dirty="0" smtClean="0">
                <a:solidFill>
                  <a:srgbClr val="FFC000"/>
                </a:solidFill>
              </a:rPr>
              <a:t> </a:t>
            </a:r>
            <a:r>
              <a:rPr lang="ru-RU" sz="1800" dirty="0" err="1" smtClean="0">
                <a:solidFill>
                  <a:srgbClr val="FFC000"/>
                </a:solidFill>
              </a:rPr>
              <a:t>many</a:t>
            </a:r>
            <a:r>
              <a:rPr lang="ru-RU" sz="1800" dirty="0" smtClean="0">
                <a:solidFill>
                  <a:srgbClr val="FFC000"/>
                </a:solidFill>
              </a:rPr>
              <a:t> </a:t>
            </a:r>
            <a:r>
              <a:rPr lang="ru-RU" sz="1800" dirty="0" err="1" smtClean="0">
                <a:solidFill>
                  <a:srgbClr val="FFC000"/>
                </a:solidFill>
              </a:rPr>
              <a:t>through</a:t>
            </a:r>
            <a:r>
              <a:rPr lang="ru-RU" sz="1800" dirty="0" smtClean="0">
                <a:solidFill>
                  <a:srgbClr val="FFC000"/>
                </a:solidFill>
              </a:rPr>
              <a:t>» обеспечивает удобный короткий путь для доступа к удаленным отношениям через промежуточные отношения. Например, сделаем так, чтобы модель </a:t>
            </a:r>
            <a:r>
              <a:rPr lang="ru-RU" sz="1800" dirty="0" err="1" smtClean="0">
                <a:solidFill>
                  <a:srgbClr val="FFC000"/>
                </a:solidFill>
              </a:rPr>
              <a:t>Country</a:t>
            </a:r>
            <a:r>
              <a:rPr lang="ru-RU" sz="1800" dirty="0" smtClean="0">
                <a:solidFill>
                  <a:srgbClr val="FFC000"/>
                </a:solidFill>
              </a:rPr>
              <a:t> могла иметь много </a:t>
            </a:r>
            <a:r>
              <a:rPr lang="ru-RU" sz="1800" dirty="0" err="1" smtClean="0">
                <a:solidFill>
                  <a:srgbClr val="FFC000"/>
                </a:solidFill>
              </a:rPr>
              <a:t>Post</a:t>
            </a:r>
            <a:r>
              <a:rPr lang="ru-RU" sz="1800" dirty="0" smtClean="0">
                <a:solidFill>
                  <a:srgbClr val="FFC000"/>
                </a:solidFill>
              </a:rPr>
              <a:t> </a:t>
            </a:r>
            <a:r>
              <a:rPr lang="ru-RU" sz="1800" b="1" dirty="0" smtClean="0">
                <a:solidFill>
                  <a:srgbClr val="FFC000"/>
                </a:solidFill>
              </a:rPr>
              <a:t>через</a:t>
            </a:r>
            <a:r>
              <a:rPr lang="ru-RU" sz="1800" dirty="0" smtClean="0">
                <a:solidFill>
                  <a:srgbClr val="FFC000"/>
                </a:solidFill>
              </a:rPr>
              <a:t> модель </a:t>
            </a:r>
            <a:r>
              <a:rPr lang="ru-RU" sz="1800" dirty="0" err="1" smtClean="0">
                <a:solidFill>
                  <a:srgbClr val="FFC000"/>
                </a:solidFill>
              </a:rPr>
              <a:t>User</a:t>
            </a:r>
            <a:r>
              <a:rPr lang="ru-RU" sz="1800" dirty="0" smtClean="0">
                <a:solidFill>
                  <a:srgbClr val="FFC000"/>
                </a:solidFill>
              </a:rPr>
              <a:t>. Структура таблиц такая:</a:t>
            </a:r>
            <a:endParaRPr lang="en-US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2"/>
                </a:solidFill>
              </a:rPr>
              <a:t>Структура Таблиц</a:t>
            </a:r>
            <a:r>
              <a:rPr lang="en-US" sz="1800" dirty="0" smtClean="0">
                <a:solidFill>
                  <a:schemeClr val="accent2"/>
                </a:solidFill>
              </a:rPr>
              <a:t>:</a:t>
            </a:r>
            <a:endParaRPr lang="ru-RU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2"/>
                </a:solidFill>
              </a:rPr>
              <a:t>=================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countries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	id - integer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	name - string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person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	id - integer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 err="1" smtClean="0">
                <a:solidFill>
                  <a:schemeClr val="accent2"/>
                </a:solidFill>
              </a:rPr>
              <a:t>country_id</a:t>
            </a:r>
            <a:r>
              <a:rPr lang="en-US" sz="1800" dirty="0" smtClean="0">
                <a:solidFill>
                  <a:schemeClr val="accent2"/>
                </a:solidFill>
              </a:rPr>
              <a:t> - integer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	name - string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posts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	id - integer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 err="1" smtClean="0">
                <a:solidFill>
                  <a:schemeClr val="accent2"/>
                </a:solidFill>
              </a:rPr>
              <a:t>person_id</a:t>
            </a:r>
            <a:r>
              <a:rPr lang="en-US" sz="1800" dirty="0" smtClean="0">
                <a:solidFill>
                  <a:schemeClr val="accent2"/>
                </a:solidFill>
              </a:rPr>
              <a:t> - integer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	title - string</a:t>
            </a:r>
            <a:endParaRPr lang="ru-RU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Routing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Простейший </a:t>
            </a:r>
            <a:r>
              <a:rPr lang="ru-RU" sz="1800" b="1" dirty="0" err="1" smtClean="0">
                <a:solidFill>
                  <a:srgbClr val="FF0000"/>
                </a:solidFill>
              </a:rPr>
              <a:t>роуты</a:t>
            </a:r>
            <a:r>
              <a:rPr lang="ru-RU" sz="1800" b="1" dirty="0" smtClean="0">
                <a:solidFill>
                  <a:srgbClr val="FF0000"/>
                </a:solidFill>
              </a:rPr>
              <a:t> различных типов HTTP-запросов: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Route::post('</a:t>
            </a:r>
            <a:r>
              <a:rPr lang="en-US" dirty="0" err="1" smtClean="0">
                <a:solidFill>
                  <a:schemeClr val="accent1"/>
                </a:solidFill>
              </a:rPr>
              <a:t>foo</a:t>
            </a:r>
            <a:r>
              <a:rPr lang="en-US" dirty="0" smtClean="0">
                <a:solidFill>
                  <a:schemeClr val="accent1"/>
                </a:solidFill>
              </a:rPr>
              <a:t>/bar', function() {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return 'Hello World';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}); </a:t>
            </a: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Route::put('</a:t>
            </a:r>
            <a:r>
              <a:rPr lang="en-US" dirty="0" err="1" smtClean="0">
                <a:solidFill>
                  <a:schemeClr val="accent1"/>
                </a:solidFill>
              </a:rPr>
              <a:t>foo</a:t>
            </a:r>
            <a:r>
              <a:rPr lang="en-US" dirty="0" smtClean="0">
                <a:solidFill>
                  <a:schemeClr val="accent1"/>
                </a:solidFill>
              </a:rPr>
              <a:t>/bar', function() { </a:t>
            </a:r>
          </a:p>
          <a:p>
            <a:pPr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	// code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});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Route::delete('</a:t>
            </a:r>
            <a:r>
              <a:rPr lang="en-US" dirty="0" err="1" smtClean="0">
                <a:solidFill>
                  <a:schemeClr val="accent1"/>
                </a:solidFill>
              </a:rPr>
              <a:t>foo</a:t>
            </a:r>
            <a:r>
              <a:rPr lang="en-US" dirty="0" smtClean="0">
                <a:solidFill>
                  <a:schemeClr val="accent1"/>
                </a:solidFill>
              </a:rPr>
              <a:t>/bar', function() {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 </a:t>
            </a:r>
            <a:r>
              <a:rPr lang="en-US" i="1" dirty="0" smtClean="0">
                <a:solidFill>
                  <a:schemeClr val="accent1"/>
                </a:solidFill>
              </a:rPr>
              <a:t>//</a:t>
            </a:r>
            <a:r>
              <a:rPr lang="en-US" dirty="0" smtClean="0">
                <a:solidFill>
                  <a:schemeClr val="accent1"/>
                </a:solidFill>
              </a:rPr>
              <a:t>  code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});</a:t>
            </a:r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Has Many Through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class Country extends Model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public function posts()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	</a:t>
            </a:r>
            <a:r>
              <a:rPr lang="en-US" sz="1800" dirty="0" smtClean="0">
                <a:solidFill>
                  <a:schemeClr val="accent1"/>
                </a:solidFill>
              </a:rPr>
              <a:t>return $this-&gt;</a:t>
            </a:r>
            <a:r>
              <a:rPr lang="en-US" sz="1800" dirty="0" err="1" smtClean="0">
                <a:solidFill>
                  <a:schemeClr val="accent1"/>
                </a:solidFill>
              </a:rPr>
              <a:t>hasManyThrough</a:t>
            </a:r>
            <a:r>
              <a:rPr lang="en-US" sz="1800" dirty="0" smtClean="0">
                <a:solidFill>
                  <a:schemeClr val="accent1"/>
                </a:solidFill>
              </a:rPr>
              <a:t>('App\Post', 'App\User');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	</a:t>
            </a:r>
            <a:r>
              <a:rPr lang="en-US" sz="1600" dirty="0" smtClean="0">
                <a:solidFill>
                  <a:srgbClr val="FFC000"/>
                </a:solidFill>
              </a:rPr>
              <a:t>// return $this-&gt;</a:t>
            </a:r>
            <a:r>
              <a:rPr lang="en-US" sz="1600" dirty="0" err="1" smtClean="0">
                <a:solidFill>
                  <a:srgbClr val="FFC000"/>
                </a:solidFill>
              </a:rPr>
              <a:t>hasManyThrough</a:t>
            </a:r>
            <a:r>
              <a:rPr lang="en-US" sz="1600" dirty="0" smtClean="0">
                <a:solidFill>
                  <a:srgbClr val="FFC000"/>
                </a:solidFill>
              </a:rPr>
              <a:t>('App\Post', 'App\User', '</a:t>
            </a:r>
            <a:r>
              <a:rPr lang="en-US" sz="1600" dirty="0" err="1" smtClean="0">
                <a:solidFill>
                  <a:srgbClr val="FFC000"/>
                </a:solidFill>
              </a:rPr>
              <a:t>country_id</a:t>
            </a:r>
            <a:r>
              <a:rPr lang="en-US" sz="1600" dirty="0" smtClean="0">
                <a:solidFill>
                  <a:srgbClr val="FFC000"/>
                </a:solidFill>
              </a:rPr>
              <a:t>', '</a:t>
            </a:r>
            <a:r>
              <a:rPr lang="en-US" sz="1600" dirty="0" err="1" smtClean="0">
                <a:solidFill>
                  <a:srgbClr val="FFC000"/>
                </a:solidFill>
              </a:rPr>
              <a:t>user_id</a:t>
            </a:r>
            <a:r>
              <a:rPr lang="en-US" sz="1600" dirty="0" smtClean="0">
                <a:solidFill>
                  <a:srgbClr val="FFC000"/>
                </a:solidFill>
              </a:rPr>
              <a:t>');</a:t>
            </a:r>
            <a:endParaRPr lang="ru-RU" sz="1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}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$model = \App\</a:t>
            </a:r>
            <a:r>
              <a:rPr lang="en-US" sz="1800" dirty="0" err="1" smtClean="0">
                <a:solidFill>
                  <a:schemeClr val="accent1"/>
                </a:solidFill>
              </a:rPr>
              <a:t>Countrie</a:t>
            </a:r>
            <a:r>
              <a:rPr lang="en-US" sz="1800" dirty="0" smtClean="0">
                <a:solidFill>
                  <a:schemeClr val="accent1"/>
                </a:solidFill>
              </a:rPr>
              <a:t>::first();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accent1"/>
                </a:solidFill>
              </a:rPr>
              <a:t>dd</a:t>
            </a:r>
            <a:r>
              <a:rPr lang="en-US" sz="1800" dirty="0" smtClean="0">
                <a:solidFill>
                  <a:schemeClr val="accent1"/>
                </a:solidFill>
              </a:rPr>
              <a:t>($model-&gt;article);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Routing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Регистрация </a:t>
            </a:r>
            <a:r>
              <a:rPr lang="ru-RU" sz="1800" b="1" dirty="0" err="1" smtClean="0">
                <a:solidFill>
                  <a:srgbClr val="FF0000"/>
                </a:solidFill>
              </a:rPr>
              <a:t>роута</a:t>
            </a:r>
            <a:r>
              <a:rPr lang="ru-RU" sz="1800" b="1" dirty="0" smtClean="0">
                <a:solidFill>
                  <a:srgbClr val="FF0000"/>
                </a:solidFill>
              </a:rPr>
              <a:t> для нескольких типов HTTP-запросов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Route::match(['get', 'post'], '/', function()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return 'Hello World';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Регистрация </a:t>
            </a:r>
            <a:r>
              <a:rPr lang="ru-RU" sz="1800" b="1" dirty="0" err="1" smtClean="0">
                <a:solidFill>
                  <a:srgbClr val="FF0000"/>
                </a:solidFill>
              </a:rPr>
              <a:t>роута</a:t>
            </a:r>
            <a:r>
              <a:rPr lang="ru-RU" sz="1800" b="1" dirty="0" smtClean="0">
                <a:solidFill>
                  <a:srgbClr val="FF0000"/>
                </a:solidFill>
              </a:rPr>
              <a:t> для любого типа HTTP-запроса: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Route::any('</a:t>
            </a:r>
            <a:r>
              <a:rPr lang="en-US" sz="1800" dirty="0" err="1" smtClean="0">
                <a:solidFill>
                  <a:schemeClr val="accent1"/>
                </a:solidFill>
              </a:rPr>
              <a:t>foo</a:t>
            </a:r>
            <a:r>
              <a:rPr lang="en-US" sz="1800" dirty="0" smtClean="0">
                <a:solidFill>
                  <a:schemeClr val="accent1"/>
                </a:solidFill>
              </a:rPr>
              <a:t>', function()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return 'Hello World';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Регистрация </a:t>
            </a:r>
            <a:r>
              <a:rPr lang="ru-RU" sz="1800" b="1" dirty="0" err="1" smtClean="0">
                <a:solidFill>
                  <a:srgbClr val="FF0000"/>
                </a:solidFill>
              </a:rPr>
              <a:t>роута</a:t>
            </a:r>
            <a:r>
              <a:rPr lang="ru-RU" sz="1800" b="1" dirty="0" smtClean="0">
                <a:solidFill>
                  <a:srgbClr val="FF0000"/>
                </a:solidFill>
              </a:rPr>
              <a:t>, всегда работающего через HTTPS: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Route::get('</a:t>
            </a:r>
            <a:r>
              <a:rPr lang="en-US" sz="1800" dirty="0" err="1" smtClean="0">
                <a:solidFill>
                  <a:schemeClr val="accent1"/>
                </a:solidFill>
              </a:rPr>
              <a:t>foo</a:t>
            </a:r>
            <a:r>
              <a:rPr lang="en-US" sz="1800" dirty="0" smtClean="0">
                <a:solidFill>
                  <a:schemeClr val="accent1"/>
                </a:solidFill>
              </a:rPr>
              <a:t>', array('https', function() {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return 'Must be over HTTPS'; 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}));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Собрать </a:t>
            </a:r>
            <a:r>
              <a:rPr lang="en-US" sz="1800" dirty="0" err="1" smtClean="0">
                <a:solidFill>
                  <a:srgbClr val="FF0000"/>
                </a:solidFill>
              </a:rPr>
              <a:t>url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ru-RU" sz="1800" dirty="0" smtClean="0">
                <a:solidFill>
                  <a:srgbClr val="FF0000"/>
                </a:solidFill>
              </a:rPr>
              <a:t>можно с помощью функции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$</a:t>
            </a:r>
            <a:r>
              <a:rPr lang="en-US" sz="1800" dirty="0" err="1" smtClean="0">
                <a:solidFill>
                  <a:schemeClr val="accent1"/>
                </a:solidFill>
              </a:rPr>
              <a:t>url</a:t>
            </a:r>
            <a:r>
              <a:rPr lang="en-US" sz="1800" dirty="0" smtClean="0">
                <a:solidFill>
                  <a:schemeClr val="accent1"/>
                </a:solidFill>
              </a:rPr>
              <a:t> = </a:t>
            </a:r>
            <a:r>
              <a:rPr lang="en-US" sz="1800" dirty="0" err="1" smtClean="0">
                <a:solidFill>
                  <a:schemeClr val="accent1"/>
                </a:solidFill>
              </a:rPr>
              <a:t>url</a:t>
            </a:r>
            <a:r>
              <a:rPr lang="en-US" sz="1800" dirty="0" smtClean="0">
                <a:solidFill>
                  <a:schemeClr val="accent1"/>
                </a:solidFill>
              </a:rPr>
              <a:t>('</a:t>
            </a:r>
            <a:r>
              <a:rPr lang="en-US" sz="1800" dirty="0" err="1" smtClean="0">
                <a:solidFill>
                  <a:schemeClr val="accent1"/>
                </a:solidFill>
              </a:rPr>
              <a:t>foo</a:t>
            </a:r>
            <a:r>
              <a:rPr lang="en-US" sz="1800" dirty="0" smtClean="0">
                <a:solidFill>
                  <a:schemeClr val="accent1"/>
                </a:solidFill>
              </a:rPr>
              <a:t>');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3009</Words>
  <Application>Microsoft Office PowerPoint</Application>
  <PresentationFormat>Экран (4:3)</PresentationFormat>
  <Paragraphs>1104</Paragraphs>
  <Slides>80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80</vt:i4>
      </vt:variant>
    </vt:vector>
  </HeadingPairs>
  <TitlesOfParts>
    <vt:vector size="81" baseType="lpstr">
      <vt:lpstr>Тема Office</vt:lpstr>
      <vt:lpstr>Слайд 1</vt:lpstr>
      <vt:lpstr>Установка при помощи Composer</vt:lpstr>
      <vt:lpstr>Что имеем</vt:lpstr>
      <vt:lpstr>Настройка</vt:lpstr>
      <vt:lpstr>Красивые url</vt:lpstr>
      <vt:lpstr>.htaccess на продакш</vt:lpstr>
      <vt:lpstr>Дальнейшее конфигурирование приложения</vt:lpstr>
      <vt:lpstr>Routing</vt:lpstr>
      <vt:lpstr>Routing</vt:lpstr>
      <vt:lpstr>Параметры роутов</vt:lpstr>
      <vt:lpstr>Именованные роуты</vt:lpstr>
      <vt:lpstr>Контроллеры</vt:lpstr>
      <vt:lpstr>View</vt:lpstr>
      <vt:lpstr>Blade</vt:lpstr>
      <vt:lpstr>Деректива if</vt:lpstr>
      <vt:lpstr>циклы</vt:lpstr>
      <vt:lpstr>Подшаблоны</vt:lpstr>
      <vt:lpstr>Формы</vt:lpstr>
      <vt:lpstr>Миграции</vt:lpstr>
      <vt:lpstr>Laravel Debugbar</vt:lpstr>
      <vt:lpstr>Конструкотор таблиц</vt:lpstr>
      <vt:lpstr>Конструктор таблиц</vt:lpstr>
      <vt:lpstr>Конструктор таблиц</vt:lpstr>
      <vt:lpstr>Конструктор таблиц</vt:lpstr>
      <vt:lpstr>Конструктор таблиц</vt:lpstr>
      <vt:lpstr>Конструктор запросов</vt:lpstr>
      <vt:lpstr>Конструктор запросов</vt:lpstr>
      <vt:lpstr>Конструктор запросов</vt:lpstr>
      <vt:lpstr>Конструктор таблиц</vt:lpstr>
      <vt:lpstr>Конструктор запросов</vt:lpstr>
      <vt:lpstr>Конструктор запросов</vt:lpstr>
      <vt:lpstr>Конструктор запросов</vt:lpstr>
      <vt:lpstr>Конструктор запросов</vt:lpstr>
      <vt:lpstr>Конструктор запросов</vt:lpstr>
      <vt:lpstr>Конструктор запросов</vt:lpstr>
      <vt:lpstr>Конструктор запросов</vt:lpstr>
      <vt:lpstr>Конструктор запросов (insert)</vt:lpstr>
      <vt:lpstr>Конструктор запросов (update)</vt:lpstr>
      <vt:lpstr>Конструктор запросов (delete)</vt:lpstr>
      <vt:lpstr>Конструктор запросов</vt:lpstr>
      <vt:lpstr>Seeding</vt:lpstr>
      <vt:lpstr>ELOQUENT ORM</vt:lpstr>
      <vt:lpstr>Использование ELOQUENT ORM</vt:lpstr>
      <vt:lpstr>Построение запросов в моделях Eloquent</vt:lpstr>
      <vt:lpstr>ELOQUENT ORM</vt:lpstr>
      <vt:lpstr>ELOQUENT ORM</vt:lpstr>
      <vt:lpstr>ELOQUENT ORM</vt:lpstr>
      <vt:lpstr>Псевдоудаление (softdelete)</vt:lpstr>
      <vt:lpstr>softdelete</vt:lpstr>
      <vt:lpstr>ELOQUENT ORM (date and time)</vt:lpstr>
      <vt:lpstr>Заготовки запросов (query scopes)</vt:lpstr>
      <vt:lpstr>HTTP-ЗАПРОСЫ</vt:lpstr>
      <vt:lpstr>HTTP-ЗАПРОСЫ(продолжение)</vt:lpstr>
      <vt:lpstr>HTTP-ЗАПРОСЫ(продолжение)</vt:lpstr>
      <vt:lpstr>HTTP-ЗАПРОСЫ(продолжение)</vt:lpstr>
      <vt:lpstr>Слайд 56</vt:lpstr>
      <vt:lpstr>Валидация</vt:lpstr>
      <vt:lpstr>Валидация</vt:lpstr>
      <vt:lpstr>Валидация</vt:lpstr>
      <vt:lpstr>Валидация в контроллерах</vt:lpstr>
      <vt:lpstr>Изменения формата ошибок</vt:lpstr>
      <vt:lpstr>Валидация Запросов</vt:lpstr>
      <vt:lpstr>Валидация Запросов</vt:lpstr>
      <vt:lpstr>Работа с сообщениями об ошибках</vt:lpstr>
      <vt:lpstr>Ошибки и шаблоны</vt:lpstr>
      <vt:lpstr>Ошибки и шаблоны</vt:lpstr>
      <vt:lpstr>Правила проверки</vt:lpstr>
      <vt:lpstr>Примеры правил</vt:lpstr>
      <vt:lpstr>собственные сообщения в ошибках</vt:lpstr>
      <vt:lpstr>Auth</vt:lpstr>
      <vt:lpstr>Auth</vt:lpstr>
      <vt:lpstr>Socialize</vt:lpstr>
      <vt:lpstr>Auth</vt:lpstr>
      <vt:lpstr>Middleware</vt:lpstr>
      <vt:lpstr>Снова ELOQUENT ORM</vt:lpstr>
      <vt:lpstr>Создание обратного отношения</vt:lpstr>
      <vt:lpstr>Один ко многим</vt:lpstr>
      <vt:lpstr>Многие ко многим</vt:lpstr>
      <vt:lpstr>Has Many Through</vt:lpstr>
      <vt:lpstr>Has Many Through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Administrator</dc:creator>
  <cp:lastModifiedBy>teacher</cp:lastModifiedBy>
  <cp:revision>175</cp:revision>
  <dcterms:created xsi:type="dcterms:W3CDTF">2015-05-31T18:40:54Z</dcterms:created>
  <dcterms:modified xsi:type="dcterms:W3CDTF">2015-06-17T20:06:17Z</dcterms:modified>
</cp:coreProperties>
</file>