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8"/>
  </p:normalViewPr>
  <p:slideViewPr>
    <p:cSldViewPr snapToGrid="0">
      <p:cViewPr varScale="1">
        <p:scale>
          <a:sx n="90" d="100"/>
          <a:sy n="90" d="100"/>
        </p:scale>
        <p:origin x="23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5F2B1-ED18-4B5A-BC12-ED8B1B7AA64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AECD7A2-91AF-44E8-BEAF-B61A76CD92CD}">
      <dgm:prSet/>
      <dgm:spPr/>
      <dgm:t>
        <a:bodyPr/>
        <a:lstStyle/>
        <a:p>
          <a:r>
            <a:rPr lang="es-MX"/>
            <a:t>Tener indicadores del ambiente y la zona que pueden propiciar un accidente. Con la tecnología actual se pueden aplicar en opciones de navegación por gps y en automoviles autónomos. </a:t>
          </a:r>
          <a:endParaRPr lang="en-US"/>
        </a:p>
      </dgm:t>
    </dgm:pt>
    <dgm:pt modelId="{E0A17F85-A0BF-49A9-AADE-5459AFC0ABB9}" type="parTrans" cxnId="{B2865224-8921-4A98-9F45-579778B2B96E}">
      <dgm:prSet/>
      <dgm:spPr/>
      <dgm:t>
        <a:bodyPr/>
        <a:lstStyle/>
        <a:p>
          <a:endParaRPr lang="en-US"/>
        </a:p>
      </dgm:t>
    </dgm:pt>
    <dgm:pt modelId="{3EAC9229-1055-49DC-B0CC-C81A108A0290}" type="sibTrans" cxnId="{B2865224-8921-4A98-9F45-579778B2B96E}">
      <dgm:prSet/>
      <dgm:spPr/>
      <dgm:t>
        <a:bodyPr/>
        <a:lstStyle/>
        <a:p>
          <a:endParaRPr lang="en-US"/>
        </a:p>
      </dgm:t>
    </dgm:pt>
    <dgm:pt modelId="{55DA58F5-81E8-4474-AC52-815CA3141493}">
      <dgm:prSet/>
      <dgm:spPr/>
      <dgm:t>
        <a:bodyPr/>
        <a:lstStyle/>
        <a:p>
          <a:r>
            <a:rPr lang="es-MX"/>
            <a:t>La información es una base de datos de accidentes en Estados Unidos entre los años del 2016 al 2021.</a:t>
          </a:r>
          <a:endParaRPr lang="en-US"/>
        </a:p>
      </dgm:t>
    </dgm:pt>
    <dgm:pt modelId="{3AB3821A-02C5-43E6-BCA4-E8A5DA19B8EE}" type="parTrans" cxnId="{36C29D41-F270-44D9-BEC5-970416CB1CB2}">
      <dgm:prSet/>
      <dgm:spPr/>
      <dgm:t>
        <a:bodyPr/>
        <a:lstStyle/>
        <a:p>
          <a:endParaRPr lang="en-US"/>
        </a:p>
      </dgm:t>
    </dgm:pt>
    <dgm:pt modelId="{25E80307-BA04-437D-BE38-3B0ACF495168}" type="sibTrans" cxnId="{36C29D41-F270-44D9-BEC5-970416CB1CB2}">
      <dgm:prSet/>
      <dgm:spPr/>
      <dgm:t>
        <a:bodyPr/>
        <a:lstStyle/>
        <a:p>
          <a:endParaRPr lang="en-US"/>
        </a:p>
      </dgm:t>
    </dgm:pt>
    <dgm:pt modelId="{B56DA962-E05B-8749-8B80-C4D18390FF3B}" type="pres">
      <dgm:prSet presAssocID="{AAE5F2B1-ED18-4B5A-BC12-ED8B1B7AA648}" presName="hierChild1" presStyleCnt="0">
        <dgm:presLayoutVars>
          <dgm:chPref val="1"/>
          <dgm:dir/>
          <dgm:animOne val="branch"/>
          <dgm:animLvl val="lvl"/>
          <dgm:resizeHandles/>
        </dgm:presLayoutVars>
      </dgm:prSet>
      <dgm:spPr/>
    </dgm:pt>
    <dgm:pt modelId="{E0BE0A30-FCC6-904C-AB05-A38AC1522FC6}" type="pres">
      <dgm:prSet presAssocID="{3AECD7A2-91AF-44E8-BEAF-B61A76CD92CD}" presName="hierRoot1" presStyleCnt="0"/>
      <dgm:spPr/>
    </dgm:pt>
    <dgm:pt modelId="{2BC6D767-8A50-1843-9B14-6203E21DE9B1}" type="pres">
      <dgm:prSet presAssocID="{3AECD7A2-91AF-44E8-BEAF-B61A76CD92CD}" presName="composite" presStyleCnt="0"/>
      <dgm:spPr/>
    </dgm:pt>
    <dgm:pt modelId="{ADDA6158-68C6-7746-A4ED-67A17F32525E}" type="pres">
      <dgm:prSet presAssocID="{3AECD7A2-91AF-44E8-BEAF-B61A76CD92CD}" presName="background" presStyleLbl="node0" presStyleIdx="0" presStyleCnt="2"/>
      <dgm:spPr/>
    </dgm:pt>
    <dgm:pt modelId="{147AB79A-F896-1A41-91FD-7450F3C85D55}" type="pres">
      <dgm:prSet presAssocID="{3AECD7A2-91AF-44E8-BEAF-B61A76CD92CD}" presName="text" presStyleLbl="fgAcc0" presStyleIdx="0" presStyleCnt="2">
        <dgm:presLayoutVars>
          <dgm:chPref val="3"/>
        </dgm:presLayoutVars>
      </dgm:prSet>
      <dgm:spPr/>
    </dgm:pt>
    <dgm:pt modelId="{4F3C26FF-59CF-D845-8E23-1B20E7BEEEA7}" type="pres">
      <dgm:prSet presAssocID="{3AECD7A2-91AF-44E8-BEAF-B61A76CD92CD}" presName="hierChild2" presStyleCnt="0"/>
      <dgm:spPr/>
    </dgm:pt>
    <dgm:pt modelId="{9FF0ACB2-3C32-7A48-BF88-6A5591CDA09C}" type="pres">
      <dgm:prSet presAssocID="{55DA58F5-81E8-4474-AC52-815CA3141493}" presName="hierRoot1" presStyleCnt="0"/>
      <dgm:spPr/>
    </dgm:pt>
    <dgm:pt modelId="{13EE70AD-06A6-974C-AF9A-65C3188E657C}" type="pres">
      <dgm:prSet presAssocID="{55DA58F5-81E8-4474-AC52-815CA3141493}" presName="composite" presStyleCnt="0"/>
      <dgm:spPr/>
    </dgm:pt>
    <dgm:pt modelId="{4FF12CEB-4C67-224A-A340-B517B0D6519F}" type="pres">
      <dgm:prSet presAssocID="{55DA58F5-81E8-4474-AC52-815CA3141493}" presName="background" presStyleLbl="node0" presStyleIdx="1" presStyleCnt="2"/>
      <dgm:spPr/>
    </dgm:pt>
    <dgm:pt modelId="{3A6E25B8-0E33-C043-A393-8FD553E6D1AB}" type="pres">
      <dgm:prSet presAssocID="{55DA58F5-81E8-4474-AC52-815CA3141493}" presName="text" presStyleLbl="fgAcc0" presStyleIdx="1" presStyleCnt="2">
        <dgm:presLayoutVars>
          <dgm:chPref val="3"/>
        </dgm:presLayoutVars>
      </dgm:prSet>
      <dgm:spPr/>
    </dgm:pt>
    <dgm:pt modelId="{48DE8795-D5EF-9D4A-88F2-B65F6B300B49}" type="pres">
      <dgm:prSet presAssocID="{55DA58F5-81E8-4474-AC52-815CA3141493}" presName="hierChild2" presStyleCnt="0"/>
      <dgm:spPr/>
    </dgm:pt>
  </dgm:ptLst>
  <dgm:cxnLst>
    <dgm:cxn modelId="{6DA6C801-B7EA-154E-B35C-FA0BF5FFA860}" type="presOf" srcId="{AAE5F2B1-ED18-4B5A-BC12-ED8B1B7AA648}" destId="{B56DA962-E05B-8749-8B80-C4D18390FF3B}" srcOrd="0" destOrd="0" presId="urn:microsoft.com/office/officeart/2005/8/layout/hierarchy1"/>
    <dgm:cxn modelId="{B2865224-8921-4A98-9F45-579778B2B96E}" srcId="{AAE5F2B1-ED18-4B5A-BC12-ED8B1B7AA648}" destId="{3AECD7A2-91AF-44E8-BEAF-B61A76CD92CD}" srcOrd="0" destOrd="0" parTransId="{E0A17F85-A0BF-49A9-AADE-5459AFC0ABB9}" sibTransId="{3EAC9229-1055-49DC-B0CC-C81A108A0290}"/>
    <dgm:cxn modelId="{36C29D41-F270-44D9-BEC5-970416CB1CB2}" srcId="{AAE5F2B1-ED18-4B5A-BC12-ED8B1B7AA648}" destId="{55DA58F5-81E8-4474-AC52-815CA3141493}" srcOrd="1" destOrd="0" parTransId="{3AB3821A-02C5-43E6-BCA4-E8A5DA19B8EE}" sibTransId="{25E80307-BA04-437D-BE38-3B0ACF495168}"/>
    <dgm:cxn modelId="{EA31054C-7659-F045-856D-AA13BAAB33A9}" type="presOf" srcId="{55DA58F5-81E8-4474-AC52-815CA3141493}" destId="{3A6E25B8-0E33-C043-A393-8FD553E6D1AB}" srcOrd="0" destOrd="0" presId="urn:microsoft.com/office/officeart/2005/8/layout/hierarchy1"/>
    <dgm:cxn modelId="{4BAA12E7-D867-3A40-AD9E-5584B64B300E}" type="presOf" srcId="{3AECD7A2-91AF-44E8-BEAF-B61A76CD92CD}" destId="{147AB79A-F896-1A41-91FD-7450F3C85D55}" srcOrd="0" destOrd="0" presId="urn:microsoft.com/office/officeart/2005/8/layout/hierarchy1"/>
    <dgm:cxn modelId="{E7AD9D56-C019-4640-8FC2-1FD2112F2F25}" type="presParOf" srcId="{B56DA962-E05B-8749-8B80-C4D18390FF3B}" destId="{E0BE0A30-FCC6-904C-AB05-A38AC1522FC6}" srcOrd="0" destOrd="0" presId="urn:microsoft.com/office/officeart/2005/8/layout/hierarchy1"/>
    <dgm:cxn modelId="{76D149C3-4DF2-534B-B105-182225917F4E}" type="presParOf" srcId="{E0BE0A30-FCC6-904C-AB05-A38AC1522FC6}" destId="{2BC6D767-8A50-1843-9B14-6203E21DE9B1}" srcOrd="0" destOrd="0" presId="urn:microsoft.com/office/officeart/2005/8/layout/hierarchy1"/>
    <dgm:cxn modelId="{8869CD92-C91B-CC42-BF0F-69BC929454D6}" type="presParOf" srcId="{2BC6D767-8A50-1843-9B14-6203E21DE9B1}" destId="{ADDA6158-68C6-7746-A4ED-67A17F32525E}" srcOrd="0" destOrd="0" presId="urn:microsoft.com/office/officeart/2005/8/layout/hierarchy1"/>
    <dgm:cxn modelId="{FB994D89-A085-6043-9A4F-34669EFA0FB8}" type="presParOf" srcId="{2BC6D767-8A50-1843-9B14-6203E21DE9B1}" destId="{147AB79A-F896-1A41-91FD-7450F3C85D55}" srcOrd="1" destOrd="0" presId="urn:microsoft.com/office/officeart/2005/8/layout/hierarchy1"/>
    <dgm:cxn modelId="{7B272682-18CC-4A4B-B7B5-4DC8BE7FB6D9}" type="presParOf" srcId="{E0BE0A30-FCC6-904C-AB05-A38AC1522FC6}" destId="{4F3C26FF-59CF-D845-8E23-1B20E7BEEEA7}" srcOrd="1" destOrd="0" presId="urn:microsoft.com/office/officeart/2005/8/layout/hierarchy1"/>
    <dgm:cxn modelId="{452E2B0D-1183-4948-BE7D-5B8F2E83B0F7}" type="presParOf" srcId="{B56DA962-E05B-8749-8B80-C4D18390FF3B}" destId="{9FF0ACB2-3C32-7A48-BF88-6A5591CDA09C}" srcOrd="1" destOrd="0" presId="urn:microsoft.com/office/officeart/2005/8/layout/hierarchy1"/>
    <dgm:cxn modelId="{7954D7DB-B97E-6E4B-AB11-A9B872C7744C}" type="presParOf" srcId="{9FF0ACB2-3C32-7A48-BF88-6A5591CDA09C}" destId="{13EE70AD-06A6-974C-AF9A-65C3188E657C}" srcOrd="0" destOrd="0" presId="urn:microsoft.com/office/officeart/2005/8/layout/hierarchy1"/>
    <dgm:cxn modelId="{C872DAE8-8A94-424F-9587-591BF78A6953}" type="presParOf" srcId="{13EE70AD-06A6-974C-AF9A-65C3188E657C}" destId="{4FF12CEB-4C67-224A-A340-B517B0D6519F}" srcOrd="0" destOrd="0" presId="urn:microsoft.com/office/officeart/2005/8/layout/hierarchy1"/>
    <dgm:cxn modelId="{7463A339-B144-824E-A9B5-400AA2B2E66F}" type="presParOf" srcId="{13EE70AD-06A6-974C-AF9A-65C3188E657C}" destId="{3A6E25B8-0E33-C043-A393-8FD553E6D1AB}" srcOrd="1" destOrd="0" presId="urn:microsoft.com/office/officeart/2005/8/layout/hierarchy1"/>
    <dgm:cxn modelId="{9D0E7DA0-D7D5-6A4C-99C9-F5861BB7E115}" type="presParOf" srcId="{9FF0ACB2-3C32-7A48-BF88-6A5591CDA09C}" destId="{48DE8795-D5EF-9D4A-88F2-B65F6B300B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A6158-68C6-7746-A4ED-67A17F32525E}">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7AB79A-F896-1A41-91FD-7450F3C85D55}">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a:t>Tener indicadores del ambiente y la zona que pueden propiciar un accidente. Con la tecnología actual se pueden aplicar en opciones de navegación por gps y en automoviles autónomos. </a:t>
          </a:r>
          <a:endParaRPr lang="en-US" sz="2400" kern="1200"/>
        </a:p>
      </dsp:txBody>
      <dsp:txXfrm>
        <a:off x="781980" y="521673"/>
        <a:ext cx="4037829" cy="2507082"/>
      </dsp:txXfrm>
    </dsp:sp>
    <dsp:sp modelId="{4FF12CEB-4C67-224A-A340-B517B0D6519F}">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E25B8-0E33-C043-A393-8FD553E6D1AB}">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a:t>La información es una base de datos de accidentes en Estados Unidos entre los años del 2016 al 2021.</a:t>
          </a:r>
          <a:endParaRPr lang="en-US" sz="2400" kern="1200"/>
        </a:p>
      </dsp:txBody>
      <dsp:txXfrm>
        <a:off x="5907770" y="521673"/>
        <a:ext cx="4037829" cy="25070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2/3/23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179254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952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2/3/23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330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2/3/23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0052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3E5059C3-6A89-4494-99FF-5A4D6FFD50EB}" type="datetimeFigureOut">
              <a:rPr lang="en-US" smtClean="0"/>
              <a:t>2/3/23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216087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2/3/23</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1680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3CBC1C18-307B-4F68-A007-B5B542270E8D}" type="datetimeFigureOut">
              <a:rPr lang="en-US" smtClean="0"/>
              <a:t>2/3/23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39368860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2/3/23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5309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2/3/23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433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9" name="Date Placeholder 8"/>
          <p:cNvSpPr>
            <a:spLocks noGrp="1"/>
          </p:cNvSpPr>
          <p:nvPr>
            <p:ph type="dt" sz="half" idx="10"/>
          </p:nvPr>
        </p:nvSpPr>
        <p:spPr/>
        <p:txBody>
          <a:bodyPr/>
          <a:lstStyle/>
          <a:p>
            <a:fld id="{37D525BB-DA17-4BA0-B3C8-3AC3ABC827E6}" type="datetimeFigureOut">
              <a:rPr lang="en-US" smtClean="0"/>
              <a:t>2/3/23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2954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2/3/23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2462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2/3/23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1714473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DF58C-D037-2478-3968-3DFB5D13508B}"/>
              </a:ext>
            </a:extLst>
          </p:cNvPr>
          <p:cNvSpPr>
            <a:spLocks noGrp="1"/>
          </p:cNvSpPr>
          <p:nvPr>
            <p:ph type="ctrTitle"/>
          </p:nvPr>
        </p:nvSpPr>
        <p:spPr>
          <a:xfrm>
            <a:off x="804672" y="2386744"/>
            <a:ext cx="5928358" cy="1645920"/>
          </a:xfrm>
        </p:spPr>
        <p:txBody>
          <a:bodyPr>
            <a:normAutofit/>
          </a:bodyPr>
          <a:lstStyle/>
          <a:p>
            <a:r>
              <a:rPr lang="es-MX" dirty="0"/>
              <a:t>Prevención de accidentes.</a:t>
            </a:r>
          </a:p>
        </p:txBody>
      </p:sp>
      <p:sp>
        <p:nvSpPr>
          <p:cNvPr id="3" name="Subtítulo 2">
            <a:extLst>
              <a:ext uri="{FF2B5EF4-FFF2-40B4-BE49-F238E27FC236}">
                <a16:creationId xmlns:a16="http://schemas.microsoft.com/office/drawing/2014/main" id="{3DCFA8F9-4C1F-B645-3EAB-49D5F2B08163}"/>
              </a:ext>
            </a:extLst>
          </p:cNvPr>
          <p:cNvSpPr>
            <a:spLocks noGrp="1"/>
          </p:cNvSpPr>
          <p:nvPr>
            <p:ph type="subTitle" idx="1"/>
          </p:nvPr>
        </p:nvSpPr>
        <p:spPr>
          <a:xfrm>
            <a:off x="804672" y="4352544"/>
            <a:ext cx="5928358" cy="1239894"/>
          </a:xfrm>
        </p:spPr>
        <p:txBody>
          <a:bodyPr>
            <a:normAutofit/>
          </a:bodyPr>
          <a:lstStyle/>
          <a:p>
            <a:r>
              <a:rPr lang="es-MX" dirty="0"/>
              <a:t>Alexei Cambray Servin</a:t>
            </a:r>
          </a:p>
        </p:txBody>
      </p:sp>
      <p:pic>
        <p:nvPicPr>
          <p:cNvPr id="5" name="Picture 4" descr="Automóviles de juguete en línea en el suelo">
            <a:extLst>
              <a:ext uri="{FF2B5EF4-FFF2-40B4-BE49-F238E27FC236}">
                <a16:creationId xmlns:a16="http://schemas.microsoft.com/office/drawing/2014/main" id="{B9458DB2-B53B-706F-BC68-E22848F47606}"/>
              </a:ext>
            </a:extLst>
          </p:cNvPr>
          <p:cNvPicPr>
            <a:picLocks noChangeAspect="1"/>
          </p:cNvPicPr>
          <p:nvPr/>
        </p:nvPicPr>
        <p:blipFill rotWithShape="1">
          <a:blip r:embed="rId2"/>
          <a:srcRect l="28926" r="25943"/>
          <a:stretch/>
        </p:blipFill>
        <p:spPr>
          <a:xfrm>
            <a:off x="7537702" y="10"/>
            <a:ext cx="4654297" cy="6857990"/>
          </a:xfrm>
          <a:prstGeom prst="rect">
            <a:avLst/>
          </a:prstGeom>
        </p:spPr>
      </p:pic>
    </p:spTree>
    <p:extLst>
      <p:ext uri="{BB962C8B-B14F-4D97-AF65-F5344CB8AC3E}">
        <p14:creationId xmlns:p14="http://schemas.microsoft.com/office/powerpoint/2010/main" val="152838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D289C3-03B0-9590-227F-C22209A0A285}"/>
              </a:ext>
            </a:extLst>
          </p:cNvPr>
          <p:cNvSpPr>
            <a:spLocks noGrp="1"/>
          </p:cNvSpPr>
          <p:nvPr>
            <p:ph type="title"/>
          </p:nvPr>
        </p:nvSpPr>
        <p:spPr>
          <a:xfrm>
            <a:off x="2231136" y="964692"/>
            <a:ext cx="7729728" cy="1188720"/>
          </a:xfrm>
        </p:spPr>
        <p:txBody>
          <a:bodyPr>
            <a:normAutofit/>
          </a:bodyPr>
          <a:lstStyle/>
          <a:p>
            <a:r>
              <a:rPr lang="es-MX" dirty="0"/>
              <a:t>Justificación</a:t>
            </a:r>
          </a:p>
        </p:txBody>
      </p:sp>
      <p:graphicFrame>
        <p:nvGraphicFramePr>
          <p:cNvPr id="5" name="Marcador de contenido 2">
            <a:extLst>
              <a:ext uri="{FF2B5EF4-FFF2-40B4-BE49-F238E27FC236}">
                <a16:creationId xmlns:a16="http://schemas.microsoft.com/office/drawing/2014/main" id="{D5CB972F-6EC7-3F58-3EFA-0AFBAF84073C}"/>
              </a:ext>
            </a:extLst>
          </p:cNvPr>
          <p:cNvGraphicFramePr>
            <a:graphicFrameLocks noGrp="1"/>
          </p:cNvGraphicFramePr>
          <p:nvPr>
            <p:ph idx="1"/>
            <p:extLst>
              <p:ext uri="{D42A27DB-BD31-4B8C-83A1-F6EECF244321}">
                <p14:modId xmlns:p14="http://schemas.microsoft.com/office/powerpoint/2010/main" val="2095648866"/>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00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BC176C-BB22-5016-567B-8DA8B194FA22}"/>
              </a:ext>
            </a:extLst>
          </p:cNvPr>
          <p:cNvSpPr>
            <a:spLocks noGrp="1"/>
          </p:cNvSpPr>
          <p:nvPr>
            <p:ph type="title"/>
          </p:nvPr>
        </p:nvSpPr>
        <p:spPr>
          <a:xfrm>
            <a:off x="2231136" y="467418"/>
            <a:ext cx="7729728" cy="1188720"/>
          </a:xfrm>
          <a:solidFill>
            <a:srgbClr val="FFFFFF"/>
          </a:solidFill>
        </p:spPr>
        <p:txBody>
          <a:bodyPr>
            <a:normAutofit/>
          </a:bodyPr>
          <a:lstStyle/>
          <a:p>
            <a:r>
              <a:rPr lang="es-MX" dirty="0"/>
              <a:t>Descripción de uso</a:t>
            </a:r>
            <a:br>
              <a:rPr lang="es-MX" dirty="0"/>
            </a:br>
            <a:endParaRPr lang="es-MX" dirty="0"/>
          </a:p>
        </p:txBody>
      </p:sp>
      <p:sp>
        <p:nvSpPr>
          <p:cNvPr id="3" name="Marcador de contenido 2">
            <a:extLst>
              <a:ext uri="{FF2B5EF4-FFF2-40B4-BE49-F238E27FC236}">
                <a16:creationId xmlns:a16="http://schemas.microsoft.com/office/drawing/2014/main" id="{D716EB95-F0C2-0A3F-1495-9C16F07F720A}"/>
              </a:ext>
            </a:extLst>
          </p:cNvPr>
          <p:cNvSpPr>
            <a:spLocks noGrp="1"/>
          </p:cNvSpPr>
          <p:nvPr>
            <p:ph idx="1"/>
          </p:nvPr>
        </p:nvSpPr>
        <p:spPr>
          <a:xfrm>
            <a:off x="1657350" y="1843590"/>
            <a:ext cx="8828224" cy="3326928"/>
          </a:xfrm>
        </p:spPr>
        <p:txBody>
          <a:bodyPr>
            <a:normAutofit/>
          </a:bodyPr>
          <a:lstStyle/>
          <a:p>
            <a:pPr marL="0" indent="0">
              <a:lnSpc>
                <a:spcPct val="90000"/>
              </a:lnSpc>
              <a:buNone/>
            </a:pPr>
            <a:r>
              <a:rPr lang="es-MX" sz="1100" dirty="0">
                <a:solidFill>
                  <a:srgbClr val="404040"/>
                </a:solidFill>
              </a:rPr>
              <a:t>Tengamos claro que nuestro valor a predecir (objetivo) es la gravedad de los accidentes ocurridos, siendo 1 un accidente grave, 0 un accidente no grave.</a:t>
            </a:r>
          </a:p>
          <a:p>
            <a:pPr marL="0" indent="0">
              <a:lnSpc>
                <a:spcPct val="90000"/>
              </a:lnSpc>
              <a:buNone/>
            </a:pPr>
            <a:r>
              <a:rPr lang="es-MX" sz="1100" dirty="0">
                <a:solidFill>
                  <a:srgbClr val="404040"/>
                </a:solidFill>
              </a:rPr>
              <a:t>Lo que vemos que influeye más para poder hacer la predicción:</a:t>
            </a:r>
          </a:p>
          <a:p>
            <a:pPr marL="0" indent="0">
              <a:lnSpc>
                <a:spcPct val="90000"/>
              </a:lnSpc>
              <a:buNone/>
            </a:pPr>
            <a:r>
              <a:rPr lang="es-MX" sz="1100" dirty="0">
                <a:solidFill>
                  <a:srgbClr val="404040"/>
                </a:solidFill>
              </a:rPr>
              <a:t>Indicadores climáticos:</a:t>
            </a:r>
          </a:p>
          <a:p>
            <a:pPr lvl="1">
              <a:lnSpc>
                <a:spcPct val="90000"/>
              </a:lnSpc>
            </a:pPr>
            <a:r>
              <a:rPr lang="es-MX" sz="1100" dirty="0">
                <a:solidFill>
                  <a:srgbClr val="404040"/>
                </a:solidFill>
              </a:rPr>
              <a:t>Dirección del viento</a:t>
            </a:r>
          </a:p>
          <a:p>
            <a:pPr lvl="1">
              <a:lnSpc>
                <a:spcPct val="90000"/>
              </a:lnSpc>
            </a:pPr>
            <a:r>
              <a:rPr lang="es-MX" sz="1100" dirty="0">
                <a:solidFill>
                  <a:srgbClr val="404040"/>
                </a:solidFill>
              </a:rPr>
              <a:t>Visibilidad </a:t>
            </a:r>
          </a:p>
          <a:p>
            <a:pPr lvl="1">
              <a:lnSpc>
                <a:spcPct val="90000"/>
              </a:lnSpc>
            </a:pPr>
            <a:r>
              <a:rPr lang="es-MX" sz="1100" dirty="0">
                <a:solidFill>
                  <a:srgbClr val="404040"/>
                </a:solidFill>
              </a:rPr>
              <a:t>Lluvia presente</a:t>
            </a:r>
          </a:p>
          <a:p>
            <a:pPr marL="0" indent="0">
              <a:lnSpc>
                <a:spcPct val="90000"/>
              </a:lnSpc>
              <a:buNone/>
            </a:pPr>
            <a:r>
              <a:rPr lang="es-MX" sz="1100" dirty="0">
                <a:solidFill>
                  <a:srgbClr val="404040"/>
                </a:solidFill>
              </a:rPr>
              <a:t>Indicadores de zona:</a:t>
            </a:r>
          </a:p>
          <a:p>
            <a:pPr lvl="1">
              <a:lnSpc>
                <a:spcPct val="90000"/>
              </a:lnSpc>
            </a:pPr>
            <a:r>
              <a:rPr lang="es-MX" sz="1100" dirty="0">
                <a:solidFill>
                  <a:srgbClr val="404040"/>
                </a:solidFill>
              </a:rPr>
              <a:t>Hora del accidente</a:t>
            </a:r>
          </a:p>
          <a:p>
            <a:pPr lvl="1">
              <a:lnSpc>
                <a:spcPct val="90000"/>
              </a:lnSpc>
            </a:pPr>
            <a:r>
              <a:rPr lang="es-MX" sz="1100" dirty="0">
                <a:solidFill>
                  <a:srgbClr val="404040"/>
                </a:solidFill>
              </a:rPr>
              <a:t>Cruce presente</a:t>
            </a:r>
          </a:p>
          <a:p>
            <a:pPr lvl="1">
              <a:lnSpc>
                <a:spcPct val="90000"/>
              </a:lnSpc>
            </a:pPr>
            <a:r>
              <a:rPr lang="es-MX" sz="1100" dirty="0">
                <a:solidFill>
                  <a:srgbClr val="404040"/>
                </a:solidFill>
              </a:rPr>
              <a:t>Semáforo presente</a:t>
            </a:r>
          </a:p>
          <a:p>
            <a:pPr lvl="1">
              <a:lnSpc>
                <a:spcPct val="90000"/>
              </a:lnSpc>
            </a:pPr>
            <a:endParaRPr lang="es-MX" sz="1100" dirty="0">
              <a:solidFill>
                <a:srgbClr val="404040"/>
              </a:solidFill>
            </a:endParaRPr>
          </a:p>
          <a:p>
            <a:pPr lvl="1">
              <a:lnSpc>
                <a:spcPct val="90000"/>
              </a:lnSpc>
            </a:pPr>
            <a:endParaRPr lang="es-MX" sz="1100" dirty="0">
              <a:solidFill>
                <a:srgbClr val="404040"/>
              </a:solidFill>
            </a:endParaRPr>
          </a:p>
        </p:txBody>
      </p:sp>
    </p:spTree>
    <p:extLst>
      <p:ext uri="{BB962C8B-B14F-4D97-AF65-F5344CB8AC3E}">
        <p14:creationId xmlns:p14="http://schemas.microsoft.com/office/powerpoint/2010/main" val="140444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Gráfico en un documento con un bolígrafo">
            <a:extLst>
              <a:ext uri="{FF2B5EF4-FFF2-40B4-BE49-F238E27FC236}">
                <a16:creationId xmlns:a16="http://schemas.microsoft.com/office/drawing/2014/main" id="{9F3A3E47-877B-6C80-82B2-8DECC3B7098C}"/>
              </a:ext>
            </a:extLst>
          </p:cNvPr>
          <p:cNvPicPr>
            <a:picLocks noChangeAspect="1"/>
          </p:cNvPicPr>
          <p:nvPr/>
        </p:nvPicPr>
        <p:blipFill rotWithShape="1">
          <a:blip r:embed="rId2"/>
          <a:srcRect l="20756" r="5844" b="-1"/>
          <a:stretch/>
        </p:blipFill>
        <p:spPr>
          <a:xfrm>
            <a:off x="4650909" y="10"/>
            <a:ext cx="7541090" cy="6857989"/>
          </a:xfrm>
          <a:prstGeom prst="rect">
            <a:avLst/>
          </a:prstGeom>
        </p:spPr>
      </p:pic>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C86251-5F28-4BBA-E1B3-6D5CC5CC75A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s-MX">
                <a:solidFill>
                  <a:schemeClr val="bg1"/>
                </a:solidFill>
              </a:rPr>
              <a:t>Modelado</a:t>
            </a:r>
          </a:p>
        </p:txBody>
      </p:sp>
      <p:sp>
        <p:nvSpPr>
          <p:cNvPr id="20" name="Marcador de contenido 2">
            <a:extLst>
              <a:ext uri="{FF2B5EF4-FFF2-40B4-BE49-F238E27FC236}">
                <a16:creationId xmlns:a16="http://schemas.microsoft.com/office/drawing/2014/main" id="{FD11F115-BA5B-4B49-FFA8-7CFADDB37235}"/>
              </a:ext>
            </a:extLst>
          </p:cNvPr>
          <p:cNvSpPr>
            <a:spLocks noGrp="1"/>
          </p:cNvSpPr>
          <p:nvPr>
            <p:ph idx="1"/>
          </p:nvPr>
        </p:nvSpPr>
        <p:spPr>
          <a:xfrm>
            <a:off x="643468" y="2638044"/>
            <a:ext cx="3363974" cy="3415622"/>
          </a:xfrm>
        </p:spPr>
        <p:txBody>
          <a:bodyPr>
            <a:normAutofit/>
          </a:bodyPr>
          <a:lstStyle/>
          <a:p>
            <a:pPr marL="0" indent="0">
              <a:lnSpc>
                <a:spcPct val="90000"/>
              </a:lnSpc>
              <a:buNone/>
            </a:pPr>
            <a:r>
              <a:rPr lang="es-MX" sz="1400">
                <a:solidFill>
                  <a:schemeClr val="bg1"/>
                </a:solidFill>
              </a:rPr>
              <a:t>En este caso, el uso de una regresión logística con WoE en la base de datos de accidentes permitirá identificar las variables más importantes que contribuyen a la probabilidad de ocurrir un accidente, y proporcionar una probabilidad cuantificada de que un evento específico ocurra en el futuro. Esto puede ser útil para prevenir accidentes futuros y para asignar recursos de manera más efectiva.</a:t>
            </a:r>
          </a:p>
          <a:p>
            <a:pPr marL="0" indent="0">
              <a:lnSpc>
                <a:spcPct val="90000"/>
              </a:lnSpc>
              <a:buNone/>
            </a:pPr>
            <a:r>
              <a:rPr lang="es-MX" sz="1400">
                <a:solidFill>
                  <a:schemeClr val="bg1"/>
                </a:solidFill>
              </a:rPr>
              <a:t> Además, al tener una comprensión clara y concisa de la relación entre las variables y la probabilidad de ocurrir un accidente, se pueden tomar medidas para mejorar la seguridad en el futuro.</a:t>
            </a:r>
          </a:p>
        </p:txBody>
      </p:sp>
    </p:spTree>
    <p:extLst>
      <p:ext uri="{BB962C8B-B14F-4D97-AF65-F5344CB8AC3E}">
        <p14:creationId xmlns:p14="http://schemas.microsoft.com/office/powerpoint/2010/main" val="89294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B45A35-4D60-31E7-89A5-E1135B1E257B}"/>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s-MX">
                <a:solidFill>
                  <a:schemeClr val="bg1"/>
                </a:solidFill>
              </a:rPr>
              <a:t>Aplicación de resultados</a:t>
            </a:r>
          </a:p>
        </p:txBody>
      </p:sp>
      <p:graphicFrame>
        <p:nvGraphicFramePr>
          <p:cNvPr id="4" name="Marcador de contenido 3">
            <a:extLst>
              <a:ext uri="{FF2B5EF4-FFF2-40B4-BE49-F238E27FC236}">
                <a16:creationId xmlns:a16="http://schemas.microsoft.com/office/drawing/2014/main" id="{45BB1231-40B6-2838-418F-B8918B6A5A26}"/>
              </a:ext>
            </a:extLst>
          </p:cNvPr>
          <p:cNvGraphicFramePr>
            <a:graphicFrameLocks noGrp="1"/>
          </p:cNvGraphicFramePr>
          <p:nvPr>
            <p:ph idx="1"/>
            <p:extLst>
              <p:ext uri="{D42A27DB-BD31-4B8C-83A1-F6EECF244321}">
                <p14:modId xmlns:p14="http://schemas.microsoft.com/office/powerpoint/2010/main" val="252939589"/>
              </p:ext>
            </p:extLst>
          </p:nvPr>
        </p:nvGraphicFramePr>
        <p:xfrm>
          <a:off x="5619750" y="1404293"/>
          <a:ext cx="5607051" cy="4049416"/>
        </p:xfrm>
        <a:graphic>
          <a:graphicData uri="http://schemas.openxmlformats.org/drawingml/2006/table">
            <a:tbl>
              <a:tblPr firstRow="1" firstCol="1" bandRow="1">
                <a:tableStyleId>{5C22544A-7EE6-4342-B048-85BDC9FD1C3A}</a:tableStyleId>
              </a:tblPr>
              <a:tblGrid>
                <a:gridCol w="1815998">
                  <a:extLst>
                    <a:ext uri="{9D8B030D-6E8A-4147-A177-3AD203B41FA5}">
                      <a16:colId xmlns:a16="http://schemas.microsoft.com/office/drawing/2014/main" val="659793106"/>
                    </a:ext>
                  </a:extLst>
                </a:gridCol>
                <a:gridCol w="3791053">
                  <a:extLst>
                    <a:ext uri="{9D8B030D-6E8A-4147-A177-3AD203B41FA5}">
                      <a16:colId xmlns:a16="http://schemas.microsoft.com/office/drawing/2014/main" val="3780446100"/>
                    </a:ext>
                  </a:extLst>
                </a:gridCol>
              </a:tblGrid>
              <a:tr h="556795">
                <a:tc>
                  <a:txBody>
                    <a:bodyPr/>
                    <a:lstStyle/>
                    <a:p>
                      <a:r>
                        <a:rPr lang="en-US" sz="1700">
                          <a:effectLst/>
                        </a:rPr>
                        <a:t>Probabilidad de accidente grave</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tc>
                  <a:txBody>
                    <a:bodyPr/>
                    <a:lstStyle/>
                    <a:p>
                      <a:r>
                        <a:rPr lang="en-US" sz="1700">
                          <a:effectLst/>
                        </a:rPr>
                        <a:t>Acciones</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extLst>
                  <a:ext uri="{0D108BD9-81ED-4DB2-BD59-A6C34878D82A}">
                    <a16:rowId xmlns:a16="http://schemas.microsoft.com/office/drawing/2014/main" val="391806481"/>
                  </a:ext>
                </a:extLst>
              </a:tr>
              <a:tr h="809883">
                <a:tc>
                  <a:txBody>
                    <a:bodyPr/>
                    <a:lstStyle/>
                    <a:p>
                      <a:r>
                        <a:rPr lang="en-US" sz="1700">
                          <a:effectLst/>
                        </a:rPr>
                        <a:t>De 0% a 30%</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tc>
                  <a:txBody>
                    <a:bodyPr/>
                    <a:lstStyle/>
                    <a:p>
                      <a:r>
                        <a:rPr lang="en-US" sz="1700">
                          <a:effectLst/>
                        </a:rPr>
                        <a:t>Mostrar en la pantalla del carro una alerta de cuidado por la zona y el clima</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extLst>
                  <a:ext uri="{0D108BD9-81ED-4DB2-BD59-A6C34878D82A}">
                    <a16:rowId xmlns:a16="http://schemas.microsoft.com/office/drawing/2014/main" val="3558961773"/>
                  </a:ext>
                </a:extLst>
              </a:tr>
              <a:tr h="556795">
                <a:tc>
                  <a:txBody>
                    <a:bodyPr/>
                    <a:lstStyle/>
                    <a:p>
                      <a:r>
                        <a:rPr lang="en-US" sz="1700">
                          <a:effectLst/>
                        </a:rPr>
                        <a:t>De 30% a 60%</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tc>
                  <a:txBody>
                    <a:bodyPr/>
                    <a:lstStyle/>
                    <a:p>
                      <a:r>
                        <a:rPr lang="en-US" sz="1700">
                          <a:effectLst/>
                        </a:rPr>
                        <a:t>Reducir la velocidad máxima del carro y seguir con las alertas</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extLst>
                  <a:ext uri="{0D108BD9-81ED-4DB2-BD59-A6C34878D82A}">
                    <a16:rowId xmlns:a16="http://schemas.microsoft.com/office/drawing/2014/main" val="242470563"/>
                  </a:ext>
                </a:extLst>
              </a:tr>
              <a:tr h="809883">
                <a:tc>
                  <a:txBody>
                    <a:bodyPr/>
                    <a:lstStyle/>
                    <a:p>
                      <a:r>
                        <a:rPr lang="en-US" sz="1700">
                          <a:effectLst/>
                        </a:rPr>
                        <a:t>De 60% a 80%</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tc>
                  <a:txBody>
                    <a:bodyPr/>
                    <a:lstStyle/>
                    <a:p>
                      <a:r>
                        <a:rPr lang="en-US" sz="1700">
                          <a:effectLst/>
                        </a:rPr>
                        <a:t>No permitir conducción autónoma, mantener las restricciones de velocidad y tener </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extLst>
                  <a:ext uri="{0D108BD9-81ED-4DB2-BD59-A6C34878D82A}">
                    <a16:rowId xmlns:a16="http://schemas.microsoft.com/office/drawing/2014/main" val="2411506294"/>
                  </a:ext>
                </a:extLst>
              </a:tr>
              <a:tr h="1316060">
                <a:tc>
                  <a:txBody>
                    <a:bodyPr/>
                    <a:lstStyle/>
                    <a:p>
                      <a:r>
                        <a:rPr lang="en-US" sz="1700">
                          <a:effectLst/>
                        </a:rPr>
                        <a:t>Mayor de 80%</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tc>
                  <a:txBody>
                    <a:bodyPr/>
                    <a:lstStyle/>
                    <a:p>
                      <a:r>
                        <a:rPr lang="en-US" sz="1700">
                          <a:effectLst/>
                        </a:rPr>
                        <a:t>Además de las acciones anteriores se tiene que entrar en modo alerta, dejando las luces prendidas y al menor indicio de choque mandar alertas al sistema de seguridad (911)</a:t>
                      </a:r>
                      <a:endParaRPr lang="es-MX" sz="1700">
                        <a:effectLst/>
                        <a:latin typeface="Calibri" panose="020F0502020204030204" pitchFamily="34" charset="0"/>
                        <a:ea typeface="Calibri" panose="020F0502020204030204" pitchFamily="34" charset="0"/>
                        <a:cs typeface="Times New Roman" panose="02020603050405020304" pitchFamily="18" charset="0"/>
                      </a:endParaRPr>
                    </a:p>
                  </a:txBody>
                  <a:tcPr marL="94908" marR="94908" marT="0" marB="0"/>
                </a:tc>
                <a:extLst>
                  <a:ext uri="{0D108BD9-81ED-4DB2-BD59-A6C34878D82A}">
                    <a16:rowId xmlns:a16="http://schemas.microsoft.com/office/drawing/2014/main" val="1465458984"/>
                  </a:ext>
                </a:extLst>
              </a:tr>
            </a:tbl>
          </a:graphicData>
        </a:graphic>
      </p:graphicFrame>
    </p:spTree>
    <p:extLst>
      <p:ext uri="{BB962C8B-B14F-4D97-AF65-F5344CB8AC3E}">
        <p14:creationId xmlns:p14="http://schemas.microsoft.com/office/powerpoint/2010/main" val="423175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EC4F8C-1C9A-B0C5-E6FC-5C01C6543FE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s-MX" sz="1900">
                <a:solidFill>
                  <a:srgbClr val="FFFFFF"/>
                </a:solidFill>
              </a:rPr>
              <a:t>Conclusiones</a:t>
            </a:r>
          </a:p>
        </p:txBody>
      </p:sp>
      <p:sp>
        <p:nvSpPr>
          <p:cNvPr id="3" name="Marcador de contenido 2">
            <a:extLst>
              <a:ext uri="{FF2B5EF4-FFF2-40B4-BE49-F238E27FC236}">
                <a16:creationId xmlns:a16="http://schemas.microsoft.com/office/drawing/2014/main" id="{716DB43D-5184-FF47-C250-D5697E20AB33}"/>
              </a:ext>
            </a:extLst>
          </p:cNvPr>
          <p:cNvSpPr>
            <a:spLocks noGrp="1"/>
          </p:cNvSpPr>
          <p:nvPr>
            <p:ph idx="1"/>
          </p:nvPr>
        </p:nvSpPr>
        <p:spPr>
          <a:xfrm>
            <a:off x="5591695" y="1402080"/>
            <a:ext cx="5320696" cy="4053840"/>
          </a:xfrm>
        </p:spPr>
        <p:txBody>
          <a:bodyPr anchor="ctr">
            <a:normAutofit/>
          </a:bodyPr>
          <a:lstStyle/>
          <a:p>
            <a:pPr marL="0" indent="0">
              <a:buNone/>
            </a:pPr>
            <a:r>
              <a:rPr lang="es-MX" dirty="0"/>
              <a:t>Se espera con esto poder lograr que el control de accidentes sea más claro y seguro, manejar simepre es un riesgo pero cuando las características de clima y de zona se juntan para mantener el estado de alerta.Muchas veces al manejar la concetración solo está en el carro de delante de nosotros pero con ayuda de la tecnología podemos guíarnos en su identificación y apoyo.</a:t>
            </a:r>
          </a:p>
        </p:txBody>
      </p:sp>
    </p:spTree>
    <p:extLst>
      <p:ext uri="{BB962C8B-B14F-4D97-AF65-F5344CB8AC3E}">
        <p14:creationId xmlns:p14="http://schemas.microsoft.com/office/powerpoint/2010/main" val="3458446488"/>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{64F13E5F-C5B1-BC45-845A-32540ACFE294}tf10001120</Template>
  <TotalTime>33</TotalTime>
  <Words>400</Words>
  <Application>Microsoft Macintosh PowerPoint</Application>
  <PresentationFormat>Panorámica</PresentationFormat>
  <Paragraphs>32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Gill Sans MT</vt:lpstr>
      <vt:lpstr>Paquete</vt:lpstr>
      <vt:lpstr>Prevención de accidentes.</vt:lpstr>
      <vt:lpstr>Justificación</vt:lpstr>
      <vt:lpstr>Descripción de uso </vt:lpstr>
      <vt:lpstr>Modelado</vt:lpstr>
      <vt:lpstr>Aplicación de 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Prevención de accidentes.</dc:title>
  <dc:creator>Erick Alexei Cambray Servin</dc:creator>
  <cp:lastModifiedBy>Erick Alexei Cambray Servin</cp:lastModifiedBy>
  <cp:revision>1</cp:revision>
  <dcterms:created xsi:type="dcterms:W3CDTF">2023-02-03T16:14:53Z</dcterms:created>
  <dcterms:modified xsi:type="dcterms:W3CDTF">2023-02-03T16:48:36Z</dcterms:modified>
</cp:coreProperties>
</file>