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76" r:id="rId4"/>
    <p:sldId id="277" r:id="rId5"/>
    <p:sldId id="278" r:id="rId6"/>
    <p:sldId id="279" r:id="rId7"/>
    <p:sldId id="284" r:id="rId8"/>
    <p:sldId id="285" r:id="rId9"/>
    <p:sldId id="286" r:id="rId10"/>
    <p:sldId id="280" r:id="rId11"/>
    <p:sldId id="281" r:id="rId12"/>
    <p:sldId id="282" r:id="rId13"/>
    <p:sldId id="283" r:id="rId14"/>
    <p:sldId id="28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CC66"/>
    <a:srgbClr val="00FF00"/>
    <a:srgbClr val="006C31"/>
    <a:srgbClr val="009242"/>
    <a:srgbClr val="0A8419"/>
    <a:srgbClr val="B63F0A"/>
    <a:srgbClr val="3FEB74"/>
    <a:srgbClr val="FFFF65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3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0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0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0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5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28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arlsberg.hol.es/Moldov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5051" y="728686"/>
            <a:ext cx="3628938" cy="3636418"/>
          </a:xfrm>
          <a:noFill/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</a:t>
            </a:r>
            <a:r>
              <a:rPr 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Bookman Old Style" pitchFamily="18" charset="0"/>
              </a:rPr>
            </a:br>
            <a:endParaRPr lang="ru-RU" sz="4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76664" y="5877273"/>
            <a:ext cx="3923928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/>
                </a:solidFill>
                <a:latin typeface="Bookman Old Style" pitchFamily="18" charset="0"/>
              </a:rPr>
              <a:t>Carlsberg Group </a:t>
            </a:r>
            <a:r>
              <a:rPr lang="ru-RU" sz="1200" dirty="0" smtClean="0">
                <a:solidFill>
                  <a:schemeClr val="bg1"/>
                </a:solidFill>
                <a:latin typeface="Bookman Old Style" pitchFamily="18" charset="0"/>
              </a:rPr>
              <a:t>Молдова</a:t>
            </a:r>
            <a:endParaRPr lang="ru-RU" sz="12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468560" y="5877273"/>
            <a:ext cx="3923928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smtClean="0">
                <a:solidFill>
                  <a:schemeClr val="bg1"/>
                </a:solidFill>
                <a:latin typeface="Bookman Old Style" pitchFamily="18" charset="0"/>
              </a:rPr>
              <a:t>Аналитик </a:t>
            </a:r>
            <a:r>
              <a:rPr lang="en-US" sz="1400" dirty="0" err="1" smtClean="0">
                <a:solidFill>
                  <a:schemeClr val="bg1"/>
                </a:solidFill>
                <a:latin typeface="Bookman Old Style" pitchFamily="18" charset="0"/>
              </a:rPr>
              <a:t>Crm</a:t>
            </a:r>
            <a:r>
              <a:rPr lang="en-US" sz="14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Bookman Old Style" pitchFamily="18" charset="0"/>
              </a:rPr>
              <a:t>- </a:t>
            </a:r>
            <a:r>
              <a:rPr lang="ru-RU" sz="1400" dirty="0" err="1" smtClean="0">
                <a:solidFill>
                  <a:schemeClr val="bg1"/>
                </a:solidFill>
                <a:latin typeface="Bookman Old Style" pitchFamily="18" charset="0"/>
              </a:rPr>
              <a:t>Кевшин</a:t>
            </a:r>
            <a:r>
              <a:rPr lang="ru-RU" sz="1400" dirty="0" smtClean="0">
                <a:solidFill>
                  <a:schemeClr val="bg1"/>
                </a:solidFill>
                <a:latin typeface="Bookman Old Style" pitchFamily="18" charset="0"/>
              </a:rPr>
              <a:t> А.</a:t>
            </a:r>
            <a:endParaRPr lang="ru-RU" sz="14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407558" y="1088726"/>
            <a:ext cx="3628938" cy="36364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Carlsberg </a:t>
            </a:r>
            <a: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b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test</a:t>
            </a:r>
            <a: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4000" dirty="0" smtClean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Bookman Old Style" pitchFamily="18" charset="0"/>
              </a:rPr>
            </a:br>
            <a:endParaRPr lang="ru-RU" sz="4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Презентации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>
            <a:stCxn id="12" idx="1"/>
          </p:cNvCxnSpPr>
          <p:nvPr/>
        </p:nvCxnSpPr>
        <p:spPr>
          <a:xfrm flipH="1">
            <a:off x="1835696" y="1715324"/>
            <a:ext cx="1323022" cy="993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Следующий пункт – Презентации, как уже писал пока не актуально, но работает)). Слева указывается кол-во шт.</a:t>
            </a:r>
          </a:p>
          <a:p>
            <a:r>
              <a:rPr lang="ru-RU" dirty="0" smtClean="0"/>
              <a:t>При нажатии откроется весь список презентаций/файлов.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607" y="2176989"/>
            <a:ext cx="2722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Если приложение только установлено, нужно нажать кнопку </a:t>
            </a:r>
            <a:r>
              <a:rPr lang="en-US" sz="1400" dirty="0" smtClean="0"/>
              <a:t>“</a:t>
            </a:r>
            <a:r>
              <a:rPr lang="ru-RU" sz="1400" dirty="0" smtClean="0"/>
              <a:t>Обновить презентации</a:t>
            </a:r>
            <a:r>
              <a:rPr lang="en-US" sz="1400" dirty="0" smtClean="0"/>
              <a:t>”</a:t>
            </a:r>
            <a:endParaRPr lang="ru-RU" sz="1400" dirty="0" smtClean="0"/>
          </a:p>
          <a:p>
            <a:r>
              <a:rPr lang="ru-RU" sz="1400" dirty="0" smtClean="0"/>
              <a:t>Все презентации/файлы </a:t>
            </a:r>
            <a:r>
              <a:rPr lang="ru-RU" sz="1400" dirty="0" err="1" smtClean="0"/>
              <a:t>скачаются</a:t>
            </a:r>
            <a:r>
              <a:rPr lang="ru-RU" sz="1400" dirty="0" smtClean="0"/>
              <a:t>. (если в настройках прописан адрес сервера)</a:t>
            </a:r>
          </a:p>
          <a:p>
            <a:r>
              <a:rPr lang="ru-RU" sz="1400" dirty="0" smtClean="0"/>
              <a:t>Ну и должен быть включен интернет.</a:t>
            </a:r>
          </a:p>
          <a:p>
            <a:endParaRPr lang="ru-RU" sz="1400" dirty="0"/>
          </a:p>
          <a:p>
            <a:r>
              <a:rPr lang="ru-RU" sz="1400" dirty="0" smtClean="0"/>
              <a:t>При нажатии на выбранный файл</a:t>
            </a:r>
            <a:r>
              <a:rPr lang="en-US" sz="1400" dirty="0" smtClean="0"/>
              <a:t>, </a:t>
            </a:r>
            <a:r>
              <a:rPr lang="ru-RU" sz="1400" dirty="0" smtClean="0"/>
              <a:t> он откроется в подходящем приложении. </a:t>
            </a:r>
            <a:r>
              <a:rPr lang="en-US" sz="1400" dirty="0" smtClean="0"/>
              <a:t>Polaris office, Adobe re</a:t>
            </a:r>
            <a:r>
              <a:rPr lang="en-US" sz="1400" dirty="0"/>
              <a:t>a</a:t>
            </a:r>
            <a:r>
              <a:rPr lang="en-US" sz="1400" dirty="0" smtClean="0"/>
              <a:t>der </a:t>
            </a:r>
            <a:r>
              <a:rPr lang="ru-RU" sz="1400" dirty="0" smtClean="0"/>
              <a:t>и </a:t>
            </a:r>
            <a:r>
              <a:rPr lang="ru-RU" sz="1400" dirty="0" err="1" smtClean="0"/>
              <a:t>тд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r>
              <a:rPr lang="ru-RU" sz="1400" dirty="0" smtClean="0"/>
              <a:t>Долгим нажатием можно удалить файл.(Пока он есть на сервере его все равно можно скачать)</a:t>
            </a:r>
            <a:endParaRPr lang="ru-RU" sz="1400" dirty="0"/>
          </a:p>
          <a:p>
            <a:r>
              <a:rPr lang="ru-RU" sz="1400" dirty="0" smtClean="0"/>
              <a:t>Если что-то обновится, будет приходить уведомление. </a:t>
            </a:r>
          </a:p>
          <a:p>
            <a:endParaRPr lang="ru-RU" sz="1400" dirty="0"/>
          </a:p>
        </p:txBody>
      </p:sp>
      <p:pic>
        <p:nvPicPr>
          <p:cNvPr id="1026" name="Picture 2" descr="C:\Users\A_kevshin\Desktop\фото\Screenshot_2015-02-16-20-31-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8" y="2149210"/>
            <a:ext cx="2623791" cy="4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я со стрелкой 19"/>
          <p:cNvCxnSpPr/>
          <p:nvPr/>
        </p:nvCxnSpPr>
        <p:spPr>
          <a:xfrm flipH="1">
            <a:off x="4866752" y="2636912"/>
            <a:ext cx="1230855" cy="35283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Спец задачи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638298" y="1916832"/>
            <a:ext cx="1520420" cy="13082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 задачи – В этом пункте можно посмотреть продажи/</a:t>
            </a:r>
            <a:r>
              <a:rPr lang="ru-RU" dirty="0" err="1" smtClean="0"/>
              <a:t>дистрибьюцию</a:t>
            </a:r>
            <a:r>
              <a:rPr lang="ru-RU" dirty="0" smtClean="0"/>
              <a:t> по </a:t>
            </a:r>
            <a:r>
              <a:rPr lang="ru-RU" dirty="0" err="1" smtClean="0"/>
              <a:t>скю</a:t>
            </a:r>
            <a:r>
              <a:rPr lang="ru-RU" dirty="0" smtClean="0"/>
              <a:t> за текущий месяц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607" y="1916832"/>
            <a:ext cx="2722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Одновременно можно выбрать три </a:t>
            </a:r>
            <a:r>
              <a:rPr lang="ru-RU" sz="1400" dirty="0" err="1" smtClean="0"/>
              <a:t>скю</a:t>
            </a:r>
            <a:endParaRPr lang="ru-RU" sz="1400" dirty="0" smtClean="0"/>
          </a:p>
          <a:p>
            <a:r>
              <a:rPr lang="ru-RU" sz="1400" dirty="0" smtClean="0"/>
              <a:t>Для каждого </a:t>
            </a:r>
            <a:r>
              <a:rPr lang="ru-RU" sz="1400" dirty="0" err="1" smtClean="0"/>
              <a:t>скю</a:t>
            </a:r>
            <a:r>
              <a:rPr lang="ru-RU" sz="1400" dirty="0" smtClean="0"/>
              <a:t> указывается свой порог отгрузки в шт.</a:t>
            </a:r>
          </a:p>
          <a:p>
            <a:r>
              <a:rPr lang="ru-RU" sz="1400" dirty="0" smtClean="0"/>
              <a:t>Ниже выбираются сами </a:t>
            </a:r>
            <a:r>
              <a:rPr lang="ru-RU" sz="1400" dirty="0" err="1" smtClean="0"/>
              <a:t>скю</a:t>
            </a:r>
            <a:endParaRPr lang="ru-RU" sz="1400" dirty="0" smtClean="0"/>
          </a:p>
          <a:p>
            <a:r>
              <a:rPr lang="ru-RU" sz="1400" dirty="0" smtClean="0"/>
              <a:t>Все выбранное сохраняется даже после выхода из приложения( не нужно выбирать заново)</a:t>
            </a:r>
          </a:p>
          <a:p>
            <a:endParaRPr lang="ru-RU" sz="1400" dirty="0" smtClean="0"/>
          </a:p>
          <a:p>
            <a:r>
              <a:rPr lang="ru-RU" sz="1400" dirty="0" smtClean="0"/>
              <a:t>Отгружено </a:t>
            </a:r>
            <a:r>
              <a:rPr lang="ru-RU" sz="1400" dirty="0" err="1" smtClean="0"/>
              <a:t>тт</a:t>
            </a:r>
            <a:r>
              <a:rPr lang="ru-RU" sz="1400" dirty="0" smtClean="0"/>
              <a:t> – Кол-во отгруженных точек с учетом порога.</a:t>
            </a:r>
          </a:p>
          <a:p>
            <a:r>
              <a:rPr lang="ru-RU" sz="1400" dirty="0" smtClean="0"/>
              <a:t>Всего отгрузка – Общая отгрузка за месяц по этому </a:t>
            </a:r>
            <a:r>
              <a:rPr lang="ru-RU" sz="1400" dirty="0" err="1" smtClean="0"/>
              <a:t>скю</a:t>
            </a:r>
            <a:r>
              <a:rPr lang="ru-RU" sz="1400" dirty="0" smtClean="0"/>
              <a:t> без учета порогов</a:t>
            </a:r>
          </a:p>
          <a:p>
            <a:r>
              <a:rPr lang="ru-RU" sz="1400" dirty="0" err="1" smtClean="0"/>
              <a:t>Дистрибьюция</a:t>
            </a:r>
            <a:r>
              <a:rPr lang="ru-RU" sz="1400" dirty="0" smtClean="0"/>
              <a:t> – по точкам с учетом порогов.</a:t>
            </a:r>
          </a:p>
          <a:p>
            <a:endParaRPr lang="ru-RU" sz="1400" dirty="0"/>
          </a:p>
        </p:txBody>
      </p:sp>
      <p:pic>
        <p:nvPicPr>
          <p:cNvPr id="2051" name="Picture 3" descr="C:\Users\A_kevshin\Desktop\фото\Screenshot_2015-02-16-20-45-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89" y="1933465"/>
            <a:ext cx="2678430" cy="47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5652121" y="2492896"/>
            <a:ext cx="445486" cy="94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724476" y="2947616"/>
            <a:ext cx="44548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Спец задачи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638298" y="1916832"/>
            <a:ext cx="1520420" cy="13082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 задачи – В этом пункте можно посмотреть продажи/</a:t>
            </a:r>
            <a:r>
              <a:rPr lang="ru-RU" dirty="0" err="1" smtClean="0"/>
              <a:t>дистрибьюцию</a:t>
            </a:r>
            <a:r>
              <a:rPr lang="ru-RU" dirty="0" smtClean="0"/>
              <a:t> по </a:t>
            </a:r>
            <a:r>
              <a:rPr lang="ru-RU" dirty="0" err="1" smtClean="0"/>
              <a:t>скю</a:t>
            </a:r>
            <a:r>
              <a:rPr lang="ru-RU" dirty="0" smtClean="0"/>
              <a:t> за текущий месяц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607" y="1916832"/>
            <a:ext cx="272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Ниже отображается весь список точек для которых считается спец задача с текущей отгрузкой</a:t>
            </a:r>
          </a:p>
          <a:p>
            <a:endParaRPr lang="ru-RU" sz="1400" dirty="0"/>
          </a:p>
          <a:p>
            <a:r>
              <a:rPr lang="ru-RU" sz="1400" dirty="0" smtClean="0"/>
              <a:t>Сами точки для СЗ можно выбрать ниже</a:t>
            </a:r>
          </a:p>
          <a:p>
            <a:r>
              <a:rPr lang="ru-RU" sz="1400" dirty="0" smtClean="0"/>
              <a:t>Там будут 4 группы </a:t>
            </a:r>
            <a:r>
              <a:rPr lang="ru-RU" sz="1400" dirty="0" err="1" smtClean="0"/>
              <a:t>тт</a:t>
            </a:r>
            <a:endParaRPr lang="ru-RU" sz="1400" dirty="0" smtClean="0"/>
          </a:p>
          <a:p>
            <a:r>
              <a:rPr lang="en-US" sz="1400" dirty="0" smtClean="0"/>
              <a:t>RKA, Off,</a:t>
            </a:r>
            <a:r>
              <a:rPr lang="ru-RU" sz="1400" dirty="0" smtClean="0"/>
              <a:t> </a:t>
            </a:r>
            <a:r>
              <a:rPr lang="en-US" sz="1400" dirty="0" smtClean="0"/>
              <a:t>On,</a:t>
            </a:r>
            <a:r>
              <a:rPr lang="ru-RU" sz="1400" dirty="0" smtClean="0"/>
              <a:t> </a:t>
            </a:r>
            <a:r>
              <a:rPr lang="ru-RU" sz="1400" dirty="0" err="1" smtClean="0"/>
              <a:t>Експорт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Можно выбрать все или какие-то определенные.</a:t>
            </a:r>
          </a:p>
          <a:p>
            <a:endParaRPr lang="ru-RU" sz="1400" dirty="0"/>
          </a:p>
          <a:p>
            <a:r>
              <a:rPr lang="ru-RU" sz="1400" dirty="0" smtClean="0"/>
              <a:t>При нажатии на кнопку </a:t>
            </a:r>
            <a:r>
              <a:rPr lang="en-US" sz="1400" dirty="0" smtClean="0"/>
              <a:t>“</a:t>
            </a:r>
            <a:r>
              <a:rPr lang="ru-RU" sz="1400" dirty="0" smtClean="0"/>
              <a:t>Пересчитать</a:t>
            </a:r>
            <a:r>
              <a:rPr lang="en-US" sz="1400" dirty="0" smtClean="0"/>
              <a:t>”</a:t>
            </a:r>
            <a:r>
              <a:rPr lang="ru-RU" sz="1400" dirty="0" smtClean="0"/>
              <a:t>- все показатели пересчитаются если что-то было изменено.</a:t>
            </a:r>
          </a:p>
          <a:p>
            <a:endParaRPr lang="ru-RU" sz="1400" dirty="0"/>
          </a:p>
          <a:p>
            <a:r>
              <a:rPr lang="ru-RU" sz="1400" dirty="0" smtClean="0"/>
              <a:t>Пока считается только факт, без учета заявок.</a:t>
            </a:r>
            <a:endParaRPr lang="ru-RU" sz="1400" dirty="0"/>
          </a:p>
        </p:txBody>
      </p:sp>
      <p:pic>
        <p:nvPicPr>
          <p:cNvPr id="2051" name="Picture 3" descr="C:\Users\A_kevshin\Desktop\фото\Screenshot_2015-02-16-20-45-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89" y="1933465"/>
            <a:ext cx="2678430" cy="47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5292081" y="2708920"/>
            <a:ext cx="805526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5369896" y="3301827"/>
            <a:ext cx="727711" cy="26474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Визиты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1907704" y="1916832"/>
            <a:ext cx="1368152" cy="1950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Визиты – тут можно посмотреть текущее выполнение по визитам. Слева </a:t>
            </a:r>
            <a:r>
              <a:rPr lang="en-US" dirty="0" smtClean="0"/>
              <a:t>%</a:t>
            </a:r>
            <a:r>
              <a:rPr lang="ru-RU" dirty="0" smtClean="0"/>
              <a:t> подтвержденных визитов за текущую неделю.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2132856"/>
            <a:ext cx="272286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Процент выполнения по подтвержденным визитам.</a:t>
            </a:r>
          </a:p>
          <a:p>
            <a:endParaRPr lang="ru-RU" sz="1400" dirty="0"/>
          </a:p>
          <a:p>
            <a:r>
              <a:rPr lang="ru-RU" sz="1400" dirty="0" smtClean="0"/>
              <a:t>План визитов на неделю.</a:t>
            </a:r>
          </a:p>
          <a:p>
            <a:r>
              <a:rPr lang="ru-RU" sz="1400" dirty="0" smtClean="0"/>
              <a:t>Выполненные визиты</a:t>
            </a:r>
          </a:p>
          <a:p>
            <a:endParaRPr lang="ru-RU" sz="1400" dirty="0"/>
          </a:p>
          <a:p>
            <a:r>
              <a:rPr lang="ru-RU" sz="1400" dirty="0" smtClean="0"/>
              <a:t>Отмененные</a:t>
            </a:r>
          </a:p>
          <a:p>
            <a:endParaRPr lang="ru-RU" sz="1400" dirty="0"/>
          </a:p>
          <a:p>
            <a:r>
              <a:rPr lang="ru-RU" sz="1400" dirty="0" smtClean="0"/>
              <a:t>Ожидают выполнения</a:t>
            </a:r>
          </a:p>
          <a:p>
            <a:endParaRPr lang="ru-RU" sz="1400" dirty="0"/>
          </a:p>
          <a:p>
            <a:r>
              <a:rPr lang="ru-RU" sz="1400" dirty="0" smtClean="0"/>
              <a:t>Подтвержденные</a:t>
            </a:r>
          </a:p>
          <a:p>
            <a:endParaRPr lang="ru-RU" sz="1400" dirty="0"/>
          </a:p>
          <a:p>
            <a:r>
              <a:rPr lang="ru-RU" sz="1400" dirty="0" smtClean="0"/>
              <a:t>Ниже список всех </a:t>
            </a:r>
            <a:r>
              <a:rPr lang="ru-RU" sz="1400" dirty="0" err="1" smtClean="0"/>
              <a:t>тт</a:t>
            </a:r>
            <a:r>
              <a:rPr lang="ru-RU" sz="1400" dirty="0"/>
              <a:t> </a:t>
            </a:r>
            <a:r>
              <a:rPr lang="ru-RU" sz="1400" dirty="0" smtClean="0"/>
              <a:t>и визиты по ним, по датам. Если напротив </a:t>
            </a:r>
            <a:r>
              <a:rPr lang="ru-RU" sz="1400" dirty="0" err="1" smtClean="0"/>
              <a:t>тт</a:t>
            </a:r>
            <a:r>
              <a:rPr lang="ru-RU" sz="1400" dirty="0" smtClean="0"/>
              <a:t> ничего не отображается значит ее нет в маршруте.</a:t>
            </a:r>
          </a:p>
          <a:p>
            <a:endParaRPr lang="ru-RU" sz="1400" dirty="0"/>
          </a:p>
          <a:p>
            <a:r>
              <a:rPr lang="ru-RU" sz="1400" dirty="0" smtClean="0"/>
              <a:t>Если в </a:t>
            </a:r>
            <a:r>
              <a:rPr lang="ru-RU" sz="1400" dirty="0" err="1" smtClean="0"/>
              <a:t>тт</a:t>
            </a:r>
            <a:r>
              <a:rPr lang="ru-RU" sz="1400" dirty="0" smtClean="0"/>
              <a:t> несколько визитов в неделю, она будет </a:t>
            </a:r>
            <a:r>
              <a:rPr lang="ru-RU" sz="1400" dirty="0" smtClean="0"/>
              <a:t>дублироваться в списке, но общие показатели правильные </a:t>
            </a:r>
            <a:r>
              <a:rPr lang="ru-RU" sz="1400" dirty="0" smtClean="0"/>
              <a:t>(Потом исправлю).</a:t>
            </a:r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3074" name="Picture 2" descr="C:\Users\A_kevshin\Desktop\фото\Screenshot_2015-02-16-21-07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84" y="2176989"/>
            <a:ext cx="2575032" cy="45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flipH="1">
            <a:off x="3923928" y="2224609"/>
            <a:ext cx="2173680" cy="6672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139952" y="2891866"/>
            <a:ext cx="1872208" cy="436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4608004" y="3186110"/>
            <a:ext cx="1404156" cy="1418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5724128" y="3429000"/>
            <a:ext cx="440432" cy="1440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5364088" y="3429000"/>
            <a:ext cx="812102" cy="5099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5010768" y="3501008"/>
            <a:ext cx="1153792" cy="8452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5148064" y="4725144"/>
            <a:ext cx="963722" cy="1961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Ваши предложения</a:t>
            </a: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Ваши предложения – здесь Вы можете написать предложение по приложению, или сообщить если нашли ошибку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2132856"/>
            <a:ext cx="2722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Само приложение почту не отправляет, должно быть установлено какое-то почтовое приложение. </a:t>
            </a:r>
            <a:r>
              <a:rPr lang="en-US" sz="1400" dirty="0" smtClean="0"/>
              <a:t>Gmail </a:t>
            </a:r>
            <a:r>
              <a:rPr lang="ru-RU" sz="1400" dirty="0" smtClean="0"/>
              <a:t>должен быть на всех </a:t>
            </a:r>
            <a:r>
              <a:rPr lang="ru-RU" sz="1400" dirty="0" err="1" smtClean="0"/>
              <a:t>андроидах</a:t>
            </a:r>
            <a:r>
              <a:rPr lang="ru-RU" sz="1400" dirty="0" smtClean="0"/>
              <a:t>.</a:t>
            </a:r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072892" y="1988840"/>
            <a:ext cx="2058948" cy="3979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A_kevshin\Desktop\фото\Screenshot_2015-02-16-21-48-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44" y="2160375"/>
            <a:ext cx="2495800" cy="44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1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8864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Установка/Настройки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1124744"/>
            <a:ext cx="56166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установить приложение торговому,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 нужно перекинуть на телефон, найти его в проводнике на телефоне и установить(аналогично как и монолит).</a:t>
            </a:r>
          </a:p>
          <a:p>
            <a:r>
              <a:rPr lang="ru-RU" dirty="0" smtClean="0"/>
              <a:t>Можно скачать приложение прямо из почты и оттуда же и установить.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На телефоне должен быть установлен </a:t>
            </a:r>
            <a:r>
              <a:rPr lang="en-US" dirty="0" err="1" smtClean="0">
                <a:solidFill>
                  <a:srgbClr val="FF0000"/>
                </a:solidFill>
              </a:rPr>
              <a:t>Monolit</a:t>
            </a:r>
            <a:r>
              <a:rPr lang="en-US" dirty="0" smtClean="0">
                <a:solidFill>
                  <a:srgbClr val="FF0000"/>
                </a:solidFill>
              </a:rPr>
              <a:t> Agent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Если все установлено, то запустится приложение.</a:t>
            </a:r>
          </a:p>
          <a:p>
            <a:r>
              <a:rPr lang="ru-RU" dirty="0" smtClean="0"/>
              <a:t>Приложение обновляется после того как в Монолите пройдет синхронизация.</a:t>
            </a:r>
          </a:p>
          <a:p>
            <a:endParaRPr lang="ru-RU" dirty="0"/>
          </a:p>
          <a:p>
            <a:r>
              <a:rPr lang="ru-RU" dirty="0" smtClean="0"/>
              <a:t>Вся работа по-прежнему осуществляется в Монолите, это приложение служит только для анализа информации.</a:t>
            </a:r>
          </a:p>
          <a:p>
            <a:endParaRPr lang="ru-RU" dirty="0"/>
          </a:p>
          <a:p>
            <a:r>
              <a:rPr lang="ru-RU" dirty="0" smtClean="0"/>
              <a:t>Для начала, нужно настроить приложение.</a:t>
            </a:r>
            <a:r>
              <a:rPr lang="en-US" dirty="0" smtClean="0"/>
              <a:t> </a:t>
            </a:r>
            <a:r>
              <a:rPr lang="ru-RU" dirty="0" smtClean="0"/>
              <a:t>Меню настроек находится в верхнем правом углу, на некоторых смартфонах настройки открываются долгим нажатием на кнопке </a:t>
            </a:r>
            <a:r>
              <a:rPr lang="en-US" dirty="0" smtClean="0"/>
              <a:t>“</a:t>
            </a:r>
            <a:r>
              <a:rPr lang="ru-RU" dirty="0" smtClean="0"/>
              <a:t>окна</a:t>
            </a:r>
            <a:r>
              <a:rPr lang="en-US" dirty="0" smtClean="0"/>
              <a:t>”</a:t>
            </a:r>
            <a:r>
              <a:rPr lang="ru-RU" dirty="0" smtClean="0"/>
              <a:t>, возможно как-то по другому, все зависит от модели.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026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2332"/>
            <a:ext cx="3167462" cy="56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987824" y="2996952"/>
            <a:ext cx="43204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2852057" y="1371600"/>
            <a:ext cx="424543" cy="533400"/>
          </a:xfrm>
          <a:custGeom>
            <a:avLst/>
            <a:gdLst>
              <a:gd name="connsiteX0" fmla="*/ 402772 w 424543"/>
              <a:gd name="connsiteY0" fmla="*/ 108857 h 533400"/>
              <a:gd name="connsiteX1" fmla="*/ 370114 w 424543"/>
              <a:gd name="connsiteY1" fmla="*/ 54429 h 533400"/>
              <a:gd name="connsiteX2" fmla="*/ 315686 w 424543"/>
              <a:gd name="connsiteY2" fmla="*/ 10886 h 533400"/>
              <a:gd name="connsiteX3" fmla="*/ 283029 w 424543"/>
              <a:gd name="connsiteY3" fmla="*/ 0 h 533400"/>
              <a:gd name="connsiteX4" fmla="*/ 239486 w 424543"/>
              <a:gd name="connsiteY4" fmla="*/ 10886 h 533400"/>
              <a:gd name="connsiteX5" fmla="*/ 206829 w 424543"/>
              <a:gd name="connsiteY5" fmla="*/ 32657 h 533400"/>
              <a:gd name="connsiteX6" fmla="*/ 174172 w 424543"/>
              <a:gd name="connsiteY6" fmla="*/ 43543 h 533400"/>
              <a:gd name="connsiteX7" fmla="*/ 152400 w 424543"/>
              <a:gd name="connsiteY7" fmla="*/ 65314 h 533400"/>
              <a:gd name="connsiteX8" fmla="*/ 119743 w 424543"/>
              <a:gd name="connsiteY8" fmla="*/ 76200 h 533400"/>
              <a:gd name="connsiteX9" fmla="*/ 108857 w 424543"/>
              <a:gd name="connsiteY9" fmla="*/ 108857 h 533400"/>
              <a:gd name="connsiteX10" fmla="*/ 87086 w 424543"/>
              <a:gd name="connsiteY10" fmla="*/ 130629 h 533400"/>
              <a:gd name="connsiteX11" fmla="*/ 32657 w 424543"/>
              <a:gd name="connsiteY11" fmla="*/ 228600 h 533400"/>
              <a:gd name="connsiteX12" fmla="*/ 0 w 424543"/>
              <a:gd name="connsiteY12" fmla="*/ 293914 h 533400"/>
              <a:gd name="connsiteX13" fmla="*/ 10886 w 424543"/>
              <a:gd name="connsiteY13" fmla="*/ 348343 h 533400"/>
              <a:gd name="connsiteX14" fmla="*/ 108857 w 424543"/>
              <a:gd name="connsiteY14" fmla="*/ 424543 h 533400"/>
              <a:gd name="connsiteX15" fmla="*/ 174172 w 424543"/>
              <a:gd name="connsiteY15" fmla="*/ 489857 h 533400"/>
              <a:gd name="connsiteX16" fmla="*/ 239486 w 424543"/>
              <a:gd name="connsiteY16" fmla="*/ 533400 h 533400"/>
              <a:gd name="connsiteX17" fmla="*/ 304800 w 424543"/>
              <a:gd name="connsiteY17" fmla="*/ 522514 h 533400"/>
              <a:gd name="connsiteX18" fmla="*/ 326572 w 424543"/>
              <a:gd name="connsiteY18" fmla="*/ 489857 h 533400"/>
              <a:gd name="connsiteX19" fmla="*/ 359229 w 424543"/>
              <a:gd name="connsiteY19" fmla="*/ 468086 h 533400"/>
              <a:gd name="connsiteX20" fmla="*/ 402772 w 424543"/>
              <a:gd name="connsiteY20" fmla="*/ 424543 h 533400"/>
              <a:gd name="connsiteX21" fmla="*/ 424543 w 424543"/>
              <a:gd name="connsiteY21" fmla="*/ 402771 h 533400"/>
              <a:gd name="connsiteX22" fmla="*/ 413657 w 424543"/>
              <a:gd name="connsiteY22" fmla="*/ 370114 h 533400"/>
              <a:gd name="connsiteX23" fmla="*/ 381000 w 424543"/>
              <a:gd name="connsiteY23" fmla="*/ 33745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4543" h="533400">
                <a:moveTo>
                  <a:pt x="402772" y="108857"/>
                </a:moveTo>
                <a:cubicBezTo>
                  <a:pt x="391886" y="90714"/>
                  <a:pt x="382412" y="71646"/>
                  <a:pt x="370114" y="54429"/>
                </a:cubicBezTo>
                <a:cubicBezTo>
                  <a:pt x="358862" y="38677"/>
                  <a:pt x="331681" y="18883"/>
                  <a:pt x="315686" y="10886"/>
                </a:cubicBezTo>
                <a:cubicBezTo>
                  <a:pt x="305423" y="5754"/>
                  <a:pt x="293915" y="3629"/>
                  <a:pt x="283029" y="0"/>
                </a:cubicBezTo>
                <a:cubicBezTo>
                  <a:pt x="268515" y="3629"/>
                  <a:pt x="253237" y="4993"/>
                  <a:pt x="239486" y="10886"/>
                </a:cubicBezTo>
                <a:cubicBezTo>
                  <a:pt x="227461" y="16040"/>
                  <a:pt x="218531" y="26806"/>
                  <a:pt x="206829" y="32657"/>
                </a:cubicBezTo>
                <a:cubicBezTo>
                  <a:pt x="196566" y="37789"/>
                  <a:pt x="185058" y="39914"/>
                  <a:pt x="174172" y="43543"/>
                </a:cubicBezTo>
                <a:cubicBezTo>
                  <a:pt x="166915" y="50800"/>
                  <a:pt x="161201" y="60034"/>
                  <a:pt x="152400" y="65314"/>
                </a:cubicBezTo>
                <a:cubicBezTo>
                  <a:pt x="142561" y="71218"/>
                  <a:pt x="127857" y="68086"/>
                  <a:pt x="119743" y="76200"/>
                </a:cubicBezTo>
                <a:cubicBezTo>
                  <a:pt x="111629" y="84314"/>
                  <a:pt x="114761" y="99018"/>
                  <a:pt x="108857" y="108857"/>
                </a:cubicBezTo>
                <a:cubicBezTo>
                  <a:pt x="103577" y="117658"/>
                  <a:pt x="93244" y="122418"/>
                  <a:pt x="87086" y="130629"/>
                </a:cubicBezTo>
                <a:cubicBezTo>
                  <a:pt x="-15881" y="267919"/>
                  <a:pt x="75085" y="143743"/>
                  <a:pt x="32657" y="228600"/>
                </a:cubicBezTo>
                <a:cubicBezTo>
                  <a:pt x="-9547" y="313009"/>
                  <a:pt x="27362" y="211830"/>
                  <a:pt x="0" y="293914"/>
                </a:cubicBezTo>
                <a:cubicBezTo>
                  <a:pt x="3629" y="312057"/>
                  <a:pt x="953" y="332733"/>
                  <a:pt x="10886" y="348343"/>
                </a:cubicBezTo>
                <a:cubicBezTo>
                  <a:pt x="50424" y="410474"/>
                  <a:pt x="59621" y="408130"/>
                  <a:pt x="108857" y="424543"/>
                </a:cubicBezTo>
                <a:lnTo>
                  <a:pt x="174172" y="489857"/>
                </a:lnTo>
                <a:cubicBezTo>
                  <a:pt x="192675" y="508359"/>
                  <a:pt x="239486" y="533400"/>
                  <a:pt x="239486" y="533400"/>
                </a:cubicBezTo>
                <a:cubicBezTo>
                  <a:pt x="261257" y="529771"/>
                  <a:pt x="285059" y="532385"/>
                  <a:pt x="304800" y="522514"/>
                </a:cubicBezTo>
                <a:cubicBezTo>
                  <a:pt x="316502" y="516663"/>
                  <a:pt x="317321" y="499108"/>
                  <a:pt x="326572" y="489857"/>
                </a:cubicBezTo>
                <a:cubicBezTo>
                  <a:pt x="335823" y="480606"/>
                  <a:pt x="349296" y="476600"/>
                  <a:pt x="359229" y="468086"/>
                </a:cubicBezTo>
                <a:cubicBezTo>
                  <a:pt x="374814" y="454728"/>
                  <a:pt x="388258" y="439057"/>
                  <a:pt x="402772" y="424543"/>
                </a:cubicBezTo>
                <a:lnTo>
                  <a:pt x="424543" y="402771"/>
                </a:lnTo>
                <a:cubicBezTo>
                  <a:pt x="420914" y="391885"/>
                  <a:pt x="420825" y="379074"/>
                  <a:pt x="413657" y="370114"/>
                </a:cubicBezTo>
                <a:cubicBezTo>
                  <a:pt x="377981" y="325519"/>
                  <a:pt x="381000" y="367198"/>
                  <a:pt x="381000" y="3374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2427514" y="6279976"/>
            <a:ext cx="424543" cy="533400"/>
          </a:xfrm>
          <a:custGeom>
            <a:avLst/>
            <a:gdLst>
              <a:gd name="connsiteX0" fmla="*/ 402772 w 424543"/>
              <a:gd name="connsiteY0" fmla="*/ 108857 h 533400"/>
              <a:gd name="connsiteX1" fmla="*/ 370114 w 424543"/>
              <a:gd name="connsiteY1" fmla="*/ 54429 h 533400"/>
              <a:gd name="connsiteX2" fmla="*/ 315686 w 424543"/>
              <a:gd name="connsiteY2" fmla="*/ 10886 h 533400"/>
              <a:gd name="connsiteX3" fmla="*/ 283029 w 424543"/>
              <a:gd name="connsiteY3" fmla="*/ 0 h 533400"/>
              <a:gd name="connsiteX4" fmla="*/ 239486 w 424543"/>
              <a:gd name="connsiteY4" fmla="*/ 10886 h 533400"/>
              <a:gd name="connsiteX5" fmla="*/ 206829 w 424543"/>
              <a:gd name="connsiteY5" fmla="*/ 32657 h 533400"/>
              <a:gd name="connsiteX6" fmla="*/ 174172 w 424543"/>
              <a:gd name="connsiteY6" fmla="*/ 43543 h 533400"/>
              <a:gd name="connsiteX7" fmla="*/ 152400 w 424543"/>
              <a:gd name="connsiteY7" fmla="*/ 65314 h 533400"/>
              <a:gd name="connsiteX8" fmla="*/ 119743 w 424543"/>
              <a:gd name="connsiteY8" fmla="*/ 76200 h 533400"/>
              <a:gd name="connsiteX9" fmla="*/ 108857 w 424543"/>
              <a:gd name="connsiteY9" fmla="*/ 108857 h 533400"/>
              <a:gd name="connsiteX10" fmla="*/ 87086 w 424543"/>
              <a:gd name="connsiteY10" fmla="*/ 130629 h 533400"/>
              <a:gd name="connsiteX11" fmla="*/ 32657 w 424543"/>
              <a:gd name="connsiteY11" fmla="*/ 228600 h 533400"/>
              <a:gd name="connsiteX12" fmla="*/ 0 w 424543"/>
              <a:gd name="connsiteY12" fmla="*/ 293914 h 533400"/>
              <a:gd name="connsiteX13" fmla="*/ 10886 w 424543"/>
              <a:gd name="connsiteY13" fmla="*/ 348343 h 533400"/>
              <a:gd name="connsiteX14" fmla="*/ 108857 w 424543"/>
              <a:gd name="connsiteY14" fmla="*/ 424543 h 533400"/>
              <a:gd name="connsiteX15" fmla="*/ 174172 w 424543"/>
              <a:gd name="connsiteY15" fmla="*/ 489857 h 533400"/>
              <a:gd name="connsiteX16" fmla="*/ 239486 w 424543"/>
              <a:gd name="connsiteY16" fmla="*/ 533400 h 533400"/>
              <a:gd name="connsiteX17" fmla="*/ 304800 w 424543"/>
              <a:gd name="connsiteY17" fmla="*/ 522514 h 533400"/>
              <a:gd name="connsiteX18" fmla="*/ 326572 w 424543"/>
              <a:gd name="connsiteY18" fmla="*/ 489857 h 533400"/>
              <a:gd name="connsiteX19" fmla="*/ 359229 w 424543"/>
              <a:gd name="connsiteY19" fmla="*/ 468086 h 533400"/>
              <a:gd name="connsiteX20" fmla="*/ 402772 w 424543"/>
              <a:gd name="connsiteY20" fmla="*/ 424543 h 533400"/>
              <a:gd name="connsiteX21" fmla="*/ 424543 w 424543"/>
              <a:gd name="connsiteY21" fmla="*/ 402771 h 533400"/>
              <a:gd name="connsiteX22" fmla="*/ 413657 w 424543"/>
              <a:gd name="connsiteY22" fmla="*/ 370114 h 533400"/>
              <a:gd name="connsiteX23" fmla="*/ 381000 w 424543"/>
              <a:gd name="connsiteY23" fmla="*/ 33745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4543" h="533400">
                <a:moveTo>
                  <a:pt x="402772" y="108857"/>
                </a:moveTo>
                <a:cubicBezTo>
                  <a:pt x="391886" y="90714"/>
                  <a:pt x="382412" y="71646"/>
                  <a:pt x="370114" y="54429"/>
                </a:cubicBezTo>
                <a:cubicBezTo>
                  <a:pt x="358862" y="38677"/>
                  <a:pt x="331681" y="18883"/>
                  <a:pt x="315686" y="10886"/>
                </a:cubicBezTo>
                <a:cubicBezTo>
                  <a:pt x="305423" y="5754"/>
                  <a:pt x="293915" y="3629"/>
                  <a:pt x="283029" y="0"/>
                </a:cubicBezTo>
                <a:cubicBezTo>
                  <a:pt x="268515" y="3629"/>
                  <a:pt x="253237" y="4993"/>
                  <a:pt x="239486" y="10886"/>
                </a:cubicBezTo>
                <a:cubicBezTo>
                  <a:pt x="227461" y="16040"/>
                  <a:pt x="218531" y="26806"/>
                  <a:pt x="206829" y="32657"/>
                </a:cubicBezTo>
                <a:cubicBezTo>
                  <a:pt x="196566" y="37789"/>
                  <a:pt x="185058" y="39914"/>
                  <a:pt x="174172" y="43543"/>
                </a:cubicBezTo>
                <a:cubicBezTo>
                  <a:pt x="166915" y="50800"/>
                  <a:pt x="161201" y="60034"/>
                  <a:pt x="152400" y="65314"/>
                </a:cubicBezTo>
                <a:cubicBezTo>
                  <a:pt x="142561" y="71218"/>
                  <a:pt x="127857" y="68086"/>
                  <a:pt x="119743" y="76200"/>
                </a:cubicBezTo>
                <a:cubicBezTo>
                  <a:pt x="111629" y="84314"/>
                  <a:pt x="114761" y="99018"/>
                  <a:pt x="108857" y="108857"/>
                </a:cubicBezTo>
                <a:cubicBezTo>
                  <a:pt x="103577" y="117658"/>
                  <a:pt x="93244" y="122418"/>
                  <a:pt x="87086" y="130629"/>
                </a:cubicBezTo>
                <a:cubicBezTo>
                  <a:pt x="-15881" y="267919"/>
                  <a:pt x="75085" y="143743"/>
                  <a:pt x="32657" y="228600"/>
                </a:cubicBezTo>
                <a:cubicBezTo>
                  <a:pt x="-9547" y="313009"/>
                  <a:pt x="27362" y="211830"/>
                  <a:pt x="0" y="293914"/>
                </a:cubicBezTo>
                <a:cubicBezTo>
                  <a:pt x="3629" y="312057"/>
                  <a:pt x="953" y="332733"/>
                  <a:pt x="10886" y="348343"/>
                </a:cubicBezTo>
                <a:cubicBezTo>
                  <a:pt x="50424" y="410474"/>
                  <a:pt x="59621" y="408130"/>
                  <a:pt x="108857" y="424543"/>
                </a:cubicBezTo>
                <a:lnTo>
                  <a:pt x="174172" y="489857"/>
                </a:lnTo>
                <a:cubicBezTo>
                  <a:pt x="192675" y="508359"/>
                  <a:pt x="239486" y="533400"/>
                  <a:pt x="239486" y="533400"/>
                </a:cubicBezTo>
                <a:cubicBezTo>
                  <a:pt x="261257" y="529771"/>
                  <a:pt x="285059" y="532385"/>
                  <a:pt x="304800" y="522514"/>
                </a:cubicBezTo>
                <a:cubicBezTo>
                  <a:pt x="316502" y="516663"/>
                  <a:pt x="317321" y="499108"/>
                  <a:pt x="326572" y="489857"/>
                </a:cubicBezTo>
                <a:cubicBezTo>
                  <a:pt x="335823" y="480606"/>
                  <a:pt x="349296" y="476600"/>
                  <a:pt x="359229" y="468086"/>
                </a:cubicBezTo>
                <a:cubicBezTo>
                  <a:pt x="374814" y="454728"/>
                  <a:pt x="388258" y="439057"/>
                  <a:pt x="402772" y="424543"/>
                </a:cubicBezTo>
                <a:lnTo>
                  <a:pt x="424543" y="402771"/>
                </a:lnTo>
                <a:cubicBezTo>
                  <a:pt x="420914" y="391885"/>
                  <a:pt x="420825" y="379074"/>
                  <a:pt x="413657" y="370114"/>
                </a:cubicBezTo>
                <a:cubicBezTo>
                  <a:pt x="377981" y="325519"/>
                  <a:pt x="381000" y="367198"/>
                  <a:pt x="381000" y="3374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Настройки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8718" y="1124744"/>
            <a:ext cx="587777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Адрес сервера – сейчас не актуально, адрес нужен для загрузки презентаций. Сейчас это тестовый адрес – </a:t>
            </a:r>
            <a:r>
              <a:rPr lang="en-US" dirty="0" smtClean="0">
                <a:hlinkClick r:id="rId2"/>
              </a:rPr>
              <a:t>http://carlsberg.hol.es/Moldova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 там лежат примеры презентаций и др. файлов. (если будете использовать </a:t>
            </a:r>
            <a:r>
              <a:rPr lang="en-US" dirty="0" smtClean="0"/>
              <a:t>“Moldova” </a:t>
            </a:r>
            <a:r>
              <a:rPr lang="ru-RU" dirty="0" smtClean="0"/>
              <a:t>нужно писать с большой буквы, и об</a:t>
            </a:r>
            <a:r>
              <a:rPr lang="ru-RU" dirty="0"/>
              <a:t>я</a:t>
            </a:r>
            <a:r>
              <a:rPr lang="ru-RU" dirty="0" smtClean="0"/>
              <a:t>зательно в конце нужен </a:t>
            </a:r>
            <a:r>
              <a:rPr lang="en-US" dirty="0" smtClean="0"/>
              <a:t>“</a:t>
            </a:r>
            <a:r>
              <a:rPr lang="ru-RU" dirty="0" smtClean="0"/>
              <a:t>/</a:t>
            </a:r>
            <a:r>
              <a:rPr lang="en-US" dirty="0" smtClean="0"/>
              <a:t>”</a:t>
            </a:r>
            <a:r>
              <a:rPr lang="ru-RU" dirty="0" smtClean="0"/>
              <a:t>).</a:t>
            </a:r>
          </a:p>
          <a:p>
            <a:r>
              <a:rPr lang="ru-RU" dirty="0" smtClean="0"/>
              <a:t>2. Свой план продаж – для супервайзеров обязательно нужно включать данный пункт, так как из монолита план для </a:t>
            </a:r>
            <a:r>
              <a:rPr lang="ru-RU" dirty="0" err="1" smtClean="0"/>
              <a:t>св</a:t>
            </a:r>
            <a:r>
              <a:rPr lang="ru-RU" dirty="0" smtClean="0"/>
              <a:t> не подтягивается. В поле </a:t>
            </a:r>
            <a:r>
              <a:rPr lang="en-US" dirty="0" smtClean="0"/>
              <a:t>“</a:t>
            </a:r>
            <a:r>
              <a:rPr lang="ru-RU" dirty="0" smtClean="0"/>
              <a:t>текущий план</a:t>
            </a:r>
            <a:r>
              <a:rPr lang="en-US" dirty="0" smtClean="0"/>
              <a:t>”</a:t>
            </a:r>
            <a:r>
              <a:rPr lang="ru-RU" dirty="0" smtClean="0"/>
              <a:t> нужно внести данные. Для торговых не обязательно. </a:t>
            </a:r>
            <a:endParaRPr lang="ru-RU" dirty="0"/>
          </a:p>
          <a:p>
            <a:r>
              <a:rPr lang="ru-RU" dirty="0" smtClean="0"/>
              <a:t>3. Уведомления – при обновлении презентаций на сервере</a:t>
            </a:r>
            <a:r>
              <a:rPr lang="en-US" dirty="0" smtClean="0"/>
              <a:t>,</a:t>
            </a:r>
            <a:r>
              <a:rPr lang="ru-RU" dirty="0" smtClean="0"/>
              <a:t> на телефон будет приходить уведомление и можно будет скачать или обновить презентации/файлы. Ниже можно указать промежуток времени для проверки. Трафик для проверки минимальный. При скачивании презентаций зависит от размера файлов.</a:t>
            </a:r>
          </a:p>
          <a:p>
            <a:r>
              <a:rPr lang="ru-RU" dirty="0" smtClean="0"/>
              <a:t>4. </a:t>
            </a:r>
            <a:r>
              <a:rPr lang="ru-RU" sz="1600" dirty="0" smtClean="0"/>
              <a:t>Язык – в приложении можно поменять язык. Переводил в основном через </a:t>
            </a:r>
            <a:r>
              <a:rPr lang="en-US" sz="1600" dirty="0" smtClean="0"/>
              <a:t>google</a:t>
            </a:r>
            <a:r>
              <a:rPr lang="ru-RU" sz="1600" dirty="0" smtClean="0"/>
              <a:t>, так что прощу прощения за перевод.</a:t>
            </a:r>
            <a:r>
              <a:rPr lang="en-US" sz="1600" dirty="0" smtClean="0"/>
              <a:t> </a:t>
            </a:r>
            <a:r>
              <a:rPr lang="ru-RU" sz="1600" dirty="0" smtClean="0"/>
              <a:t>Буду признателен, если дадите более корректный. После выбора языка, нужно выйти, убрать приложение из последних запущенных и запустить заново.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2050" name="Picture 2" descr="C:\Users\A_kevshin\Desktop\фото\Screenshot_2015-02-16-16-36-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" y="1124744"/>
            <a:ext cx="3158717" cy="56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Настройки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8718" y="1124744"/>
            <a:ext cx="5877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План на день – это нужно для распределения плана продаж на каждый день. У каждого </a:t>
            </a:r>
            <a:r>
              <a:rPr lang="ru-RU" dirty="0" err="1" smtClean="0"/>
              <a:t>тп</a:t>
            </a:r>
            <a:r>
              <a:rPr lang="ru-RU" dirty="0" smtClean="0"/>
              <a:t> или </a:t>
            </a:r>
            <a:r>
              <a:rPr lang="ru-RU" dirty="0" err="1" smtClean="0"/>
              <a:t>св</a:t>
            </a:r>
            <a:r>
              <a:rPr lang="ru-RU" dirty="0" smtClean="0"/>
              <a:t> есть свой процент/ вес дня из рабочей недели.</a:t>
            </a:r>
          </a:p>
          <a:p>
            <a:r>
              <a:rPr lang="ru-RU" dirty="0" smtClean="0"/>
              <a:t>В какой –то день больше продаж, в какой-то меньше. Высчитать может сам </a:t>
            </a:r>
            <a:r>
              <a:rPr lang="ru-RU" dirty="0" err="1" smtClean="0"/>
              <a:t>св</a:t>
            </a:r>
            <a:r>
              <a:rPr lang="ru-RU" dirty="0" smtClean="0"/>
              <a:t> или можно попросить помощи у аналитика )).</a:t>
            </a:r>
          </a:p>
          <a:p>
            <a:r>
              <a:rPr lang="ru-RU" dirty="0"/>
              <a:t>П</a:t>
            </a:r>
            <a:r>
              <a:rPr lang="ru-RU" dirty="0" smtClean="0"/>
              <a:t>ример расчета будет в письме.</a:t>
            </a:r>
          </a:p>
        </p:txBody>
      </p:sp>
      <p:pic>
        <p:nvPicPr>
          <p:cNvPr id="3074" name="Picture 2" descr="C:\Users\A_kevshin\Desktop\фото\Screenshot_2015-02-16-16-36-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0078"/>
            <a:ext cx="3123222" cy="55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Продажи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818757" y="1808820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главном экране отображается факт текущих продаж,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Продажи</a:t>
            </a:r>
            <a:r>
              <a:rPr lang="en-US" dirty="0" smtClean="0"/>
              <a:t>”</a:t>
            </a:r>
            <a:r>
              <a:rPr lang="ru-RU" dirty="0" smtClean="0"/>
              <a:t>, откроются текущие показатели по продажам.</a:t>
            </a:r>
          </a:p>
        </p:txBody>
      </p:sp>
      <p:pic>
        <p:nvPicPr>
          <p:cNvPr id="4099" name="Picture 3" descr="C:\Users\A_kevshin\Desktop\фото\Screenshot_2015-02-16-17-19-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65" y="2169214"/>
            <a:ext cx="2590869" cy="46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7607" y="2176989"/>
            <a:ext cx="272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400" dirty="0" smtClean="0"/>
              <a:t>Информация о рабочих днях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План продаж, если указан свой план, то он тянется из настроек.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Факт продаж – в выпадающем списке можно выбрать факт и заказы за сегодня или сразу за два дня. Все показатели пересчитаются.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Выполнение в процентах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Прогноз выполнения в даллах на конец месяца и тоже самое в процентах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Среднее в день – план просто делится на количество рабочих дней.</a:t>
            </a:r>
          </a:p>
          <a:p>
            <a:endParaRPr lang="ru-RU" sz="1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867434" y="3212976"/>
            <a:ext cx="65960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652120" y="2636912"/>
            <a:ext cx="53424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5385828" y="2359833"/>
            <a:ext cx="720079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5919244" y="3861048"/>
            <a:ext cx="524964" cy="611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5867434" y="4077072"/>
            <a:ext cx="29956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5867434" y="4365104"/>
            <a:ext cx="329800" cy="792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4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Продажи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818757" y="1808820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главном экране отображается факт текущих продаж,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Продажи</a:t>
            </a:r>
            <a:r>
              <a:rPr lang="en-US" dirty="0" smtClean="0"/>
              <a:t>”</a:t>
            </a:r>
            <a:r>
              <a:rPr lang="ru-RU" dirty="0" smtClean="0"/>
              <a:t>, откроются текущие показатели по продажам.</a:t>
            </a:r>
          </a:p>
        </p:txBody>
      </p:sp>
      <p:pic>
        <p:nvPicPr>
          <p:cNvPr id="4099" name="Picture 3" descr="C:\Users\A_kevshin\Desktop\фото\Screenshot_2015-02-16-17-19-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65" y="2169214"/>
            <a:ext cx="2590869" cy="46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7607" y="2176989"/>
            <a:ext cx="2722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7. Среднее в день до конца месяца –  тоже самое, только с учетом оставшихся рабочих дней. </a:t>
            </a:r>
          </a:p>
          <a:p>
            <a:r>
              <a:rPr lang="ru-RU" sz="1400" dirty="0" smtClean="0"/>
              <a:t>8. Текущий тренд – отставание или перевыполнение продаж в даллах.</a:t>
            </a:r>
          </a:p>
          <a:p>
            <a:r>
              <a:rPr lang="ru-RU" sz="1400" dirty="0" smtClean="0"/>
              <a:t>9. Общий объем заказов</a:t>
            </a:r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Ниже есть кнопка </a:t>
            </a:r>
            <a:r>
              <a:rPr lang="en-US" sz="1400" dirty="0" smtClean="0"/>
              <a:t>“</a:t>
            </a:r>
            <a:r>
              <a:rPr lang="ru-RU" sz="1400" dirty="0" smtClean="0"/>
              <a:t>план по дням</a:t>
            </a:r>
            <a:r>
              <a:rPr lang="en-US" sz="1400" dirty="0" smtClean="0"/>
              <a:t>” </a:t>
            </a:r>
            <a:r>
              <a:rPr lang="ru-RU" sz="1400" dirty="0" smtClean="0"/>
              <a:t>. </a:t>
            </a:r>
            <a:r>
              <a:rPr lang="ru-RU" sz="1400" dirty="0"/>
              <a:t>Здесь план </a:t>
            </a:r>
            <a:r>
              <a:rPr lang="ru-RU" sz="1400" dirty="0" smtClean="0"/>
              <a:t>более подробно распределяется на каждую тт.</a:t>
            </a:r>
            <a:endParaRPr lang="ru-RU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867434" y="2420888"/>
            <a:ext cx="276150" cy="2051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867434" y="3645024"/>
            <a:ext cx="276150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5867434" y="4021770"/>
            <a:ext cx="950253" cy="919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Продажи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818757" y="1808820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главном экране отображается факт текущих продаж,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Продажи</a:t>
            </a:r>
            <a:r>
              <a:rPr lang="en-US" dirty="0" smtClean="0"/>
              <a:t>”</a:t>
            </a:r>
            <a:r>
              <a:rPr lang="ru-RU" dirty="0" smtClean="0"/>
              <a:t>, откроются текущие показатели по продажам.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607" y="2176989"/>
            <a:ext cx="27228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День недели – подсвечивается текущий день недели, все расчеты берутся по этому дню.</a:t>
            </a:r>
          </a:p>
          <a:p>
            <a:endParaRPr lang="ru-RU" sz="1400" dirty="0"/>
          </a:p>
          <a:p>
            <a:r>
              <a:rPr lang="ru-RU" sz="1400" dirty="0" smtClean="0"/>
              <a:t>Вес дня – это то, что Вы указываете в настройках.</a:t>
            </a:r>
          </a:p>
          <a:p>
            <a:endParaRPr lang="ru-RU" sz="1400" dirty="0"/>
          </a:p>
          <a:p>
            <a:r>
              <a:rPr lang="ru-RU" sz="1400" dirty="0" smtClean="0"/>
              <a:t>Кол-во дней – количество дней недели в месяце. Ну то есть сколько, например, понедельников в месяце.</a:t>
            </a:r>
          </a:p>
          <a:p>
            <a:endParaRPr lang="ru-RU" sz="1400" dirty="0"/>
          </a:p>
          <a:p>
            <a:r>
              <a:rPr lang="ru-RU" sz="1400" dirty="0" smtClean="0"/>
              <a:t>План на день – пересчитывается в зависимость от всего указанного выше.</a:t>
            </a:r>
          </a:p>
          <a:p>
            <a:endParaRPr lang="ru-RU" sz="1400" dirty="0"/>
          </a:p>
          <a:p>
            <a:r>
              <a:rPr lang="ru-RU" sz="1400" dirty="0" smtClean="0"/>
              <a:t>Ниже указываются все точки, </a:t>
            </a:r>
            <a:r>
              <a:rPr lang="ru-RU" sz="1400" dirty="0" smtClean="0">
                <a:solidFill>
                  <a:srgbClr val="FF0000"/>
                </a:solidFill>
              </a:rPr>
              <a:t>которые есть в маршруте</a:t>
            </a:r>
            <a:r>
              <a:rPr lang="ru-RU" sz="1400" dirty="0" smtClean="0"/>
              <a:t>.</a:t>
            </a:r>
          </a:p>
          <a:p>
            <a:r>
              <a:rPr lang="ru-RU" sz="1400" dirty="0" err="1" smtClean="0"/>
              <a:t>Ср.план</a:t>
            </a:r>
            <a:r>
              <a:rPr lang="ru-RU" sz="1400" dirty="0" smtClean="0"/>
              <a:t> – просто весь дневной план делится на каждую тт.</a:t>
            </a:r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2" name="Picture 2" descr="C:\Users\A_kevshin\Desktop\фото\Screenshot_2015-02-16-17-19-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69" y="2176989"/>
            <a:ext cx="2489867" cy="44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4427984" y="2420888"/>
            <a:ext cx="171560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5796136" y="3084930"/>
            <a:ext cx="347448" cy="1280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5724129" y="3212976"/>
            <a:ext cx="419455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Продажи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818757" y="1808820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главном экране отображается факт текущих продаж,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Продажи</a:t>
            </a:r>
            <a:r>
              <a:rPr lang="en-US" dirty="0" smtClean="0"/>
              <a:t>”</a:t>
            </a:r>
            <a:r>
              <a:rPr lang="ru-RU" dirty="0" smtClean="0"/>
              <a:t>, откроются текущие показатели по продажам.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607" y="2176989"/>
            <a:ext cx="272286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Вес </a:t>
            </a:r>
            <a:r>
              <a:rPr lang="ru-RU" sz="1400" dirty="0" err="1" smtClean="0"/>
              <a:t>тт</a:t>
            </a:r>
            <a:r>
              <a:rPr lang="ru-RU" sz="1400" dirty="0" smtClean="0"/>
              <a:t> – берется весь доступный период продаж (обычно это месяц назад от сегодняшнего числа) и высчитывается процент каждой </a:t>
            </a:r>
            <a:r>
              <a:rPr lang="ru-RU" sz="1400" dirty="0" err="1" smtClean="0"/>
              <a:t>тт</a:t>
            </a:r>
            <a:r>
              <a:rPr lang="ru-RU" sz="1400" dirty="0" smtClean="0"/>
              <a:t> в общем объеме продаж. </a:t>
            </a:r>
          </a:p>
          <a:p>
            <a:endParaRPr lang="ru-RU" sz="1400" dirty="0" smtClean="0"/>
          </a:p>
          <a:p>
            <a:r>
              <a:rPr lang="ru-RU" sz="1400" dirty="0" smtClean="0"/>
              <a:t>План- откорректированный план в зависимости от веса тт.</a:t>
            </a:r>
          </a:p>
          <a:p>
            <a:endParaRPr lang="ru-RU" sz="1400" dirty="0"/>
          </a:p>
          <a:p>
            <a:r>
              <a:rPr lang="ru-RU" sz="1400" dirty="0" smtClean="0"/>
              <a:t>Заказы – появляются по мере выполнения маршрута.</a:t>
            </a:r>
          </a:p>
          <a:p>
            <a:endParaRPr lang="ru-RU" sz="1400" dirty="0"/>
          </a:p>
          <a:p>
            <a:r>
              <a:rPr lang="ru-RU" sz="1400" dirty="0" smtClean="0"/>
              <a:t>Внизу отображается сколько осталось до выполнения текущего плана. </a:t>
            </a:r>
            <a:r>
              <a:rPr lang="en-US" sz="1400" dirty="0" smtClean="0"/>
              <a:t>“</a:t>
            </a:r>
            <a:r>
              <a:rPr lang="ru-RU" sz="1400" dirty="0" smtClean="0"/>
              <a:t>–</a:t>
            </a:r>
            <a:r>
              <a:rPr lang="en-US" sz="1400" dirty="0" smtClean="0"/>
              <a:t>” –</a:t>
            </a:r>
            <a:r>
              <a:rPr lang="ru-RU" sz="1400" dirty="0" smtClean="0"/>
              <a:t>значит перевыполнение.</a:t>
            </a:r>
          </a:p>
          <a:p>
            <a:endParaRPr lang="ru-RU" sz="1400" dirty="0"/>
          </a:p>
          <a:p>
            <a:r>
              <a:rPr lang="ru-RU" sz="1400" dirty="0" smtClean="0">
                <a:solidFill>
                  <a:srgbClr val="FF0000"/>
                </a:solidFill>
              </a:rPr>
              <a:t>Заказы через клиентов здесь не считаются, только </a:t>
            </a:r>
            <a:r>
              <a:rPr lang="ru-RU" sz="1400" dirty="0" err="1" smtClean="0">
                <a:solidFill>
                  <a:srgbClr val="FF0000"/>
                </a:solidFill>
              </a:rPr>
              <a:t>тт</a:t>
            </a:r>
            <a:r>
              <a:rPr lang="ru-RU" sz="1400" dirty="0" smtClean="0">
                <a:solidFill>
                  <a:srgbClr val="FF0000"/>
                </a:solidFill>
              </a:rPr>
              <a:t>, которые есть в маршруте!!!</a:t>
            </a:r>
            <a:endParaRPr lang="ru-RU" sz="1400" dirty="0">
              <a:solidFill>
                <a:srgbClr val="FF0000"/>
              </a:solidFill>
            </a:endParaRPr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2" name="Picture 2" descr="C:\Users\A_kevshin\Desktop\фото\Screenshot_2015-02-16-17-19-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69" y="2176989"/>
            <a:ext cx="2489867" cy="44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 flipH="1">
            <a:off x="4932041" y="2636912"/>
            <a:ext cx="1080119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5292080" y="3717032"/>
            <a:ext cx="720080" cy="603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4462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Андроид Приложение 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“Carlsberg </a:t>
            </a:r>
            <a:r>
              <a:rPr lang="ru-RU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Агент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Продажи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_kevshin\Desktop\фото\Screenshot_2015-02-16-16-15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" y="1260185"/>
            <a:ext cx="3042661" cy="540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2818757" y="1808820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718" y="1253659"/>
            <a:ext cx="587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главном экране отображается факт текущих продаж, при нажатии на кнопку </a:t>
            </a:r>
            <a:r>
              <a:rPr lang="en-US" dirty="0" smtClean="0"/>
              <a:t>“</a:t>
            </a:r>
            <a:r>
              <a:rPr lang="ru-RU" dirty="0" smtClean="0"/>
              <a:t>Продажи</a:t>
            </a:r>
            <a:r>
              <a:rPr lang="en-US" dirty="0" smtClean="0"/>
              <a:t>”</a:t>
            </a:r>
            <a:r>
              <a:rPr lang="ru-RU" dirty="0" smtClean="0"/>
              <a:t>, откроются текущие показатели по продажам.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607" y="2176989"/>
            <a:ext cx="272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Также на главном экране продаж есть кнопка </a:t>
            </a:r>
            <a:r>
              <a:rPr lang="en-US" sz="1400" dirty="0" smtClean="0"/>
              <a:t>“</a:t>
            </a:r>
            <a:r>
              <a:rPr lang="ru-RU" sz="1400" dirty="0" smtClean="0"/>
              <a:t>продажи по точкам</a:t>
            </a:r>
            <a:r>
              <a:rPr lang="en-US" sz="1400" dirty="0" smtClean="0"/>
              <a:t>”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При нажатии вы перейдете на экран с продажами и заказами</a:t>
            </a:r>
          </a:p>
          <a:p>
            <a:endParaRPr lang="ru-RU" sz="1400" dirty="0"/>
          </a:p>
          <a:p>
            <a:r>
              <a:rPr lang="ru-RU" sz="1400" dirty="0" smtClean="0"/>
              <a:t>Здесь продажи по точкам с первого числа месяца.</a:t>
            </a:r>
          </a:p>
          <a:p>
            <a:endParaRPr lang="ru-RU" sz="1400" dirty="0"/>
          </a:p>
          <a:p>
            <a:r>
              <a:rPr lang="ru-RU" sz="1400" dirty="0" smtClean="0"/>
              <a:t>Заказы, к сожалению, не за весь месяц. Поэтому информация не совсем актуальная((.</a:t>
            </a:r>
          </a:p>
          <a:p>
            <a:endParaRPr lang="ru-RU" sz="1400" dirty="0"/>
          </a:p>
          <a:p>
            <a:r>
              <a:rPr lang="ru-RU" sz="1400" dirty="0" smtClean="0"/>
              <a:t>Ниже общее кол-во точек у сотрудника.</a:t>
            </a:r>
            <a:endParaRPr lang="ru-RU" sz="1400" dirty="0"/>
          </a:p>
          <a:p>
            <a:endParaRPr lang="ru-RU" sz="1400" dirty="0"/>
          </a:p>
        </p:txBody>
      </p:sp>
      <p:pic>
        <p:nvPicPr>
          <p:cNvPr id="5122" name="Picture 2" descr="C:\Users\A_kevshin\Desktop\фото\Screenshot_2015-02-16-17-19-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13" y="2176989"/>
            <a:ext cx="2536317" cy="450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</TotalTime>
  <Words>1286</Words>
  <Application>Microsoft Office PowerPoint</Application>
  <PresentationFormat>Экран (4:3)</PresentationFormat>
  <Paragraphs>160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Андроид приложение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сайт Молдова</dc:title>
  <dc:creator>Kevshin, Alexei</dc:creator>
  <cp:keywords>интернет; молдова; сайт; carlsberg.md</cp:keywords>
  <cp:lastModifiedBy>Kevshin, Alexei</cp:lastModifiedBy>
  <cp:revision>312</cp:revision>
  <dcterms:created xsi:type="dcterms:W3CDTF">2013-03-04T13:28:56Z</dcterms:created>
  <dcterms:modified xsi:type="dcterms:W3CDTF">2015-02-17T07:19:08Z</dcterms:modified>
</cp:coreProperties>
</file>