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9" r:id="rId16"/>
    <p:sldId id="273" r:id="rId17"/>
    <p:sldId id="274" r:id="rId18"/>
    <p:sldId id="277" r:id="rId19"/>
    <p:sldId id="278" r:id="rId20"/>
    <p:sldId id="275" r:id="rId21"/>
    <p:sldId id="276" r:id="rId2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A766D-4C06-C560-5E32-BC142469B406}">
  <a:tblStyle styleId="{105A766D-4C06-C560-5E32-BC142469B40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EF599-AB30-4D40-A1A2-A14732C511A6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0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359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3734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616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9280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30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1BA84-4F03-4DCC-8F25-605EADD99251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5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1DA68-3D57-4355-94FC-ECF48531B133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3EF599-AB30-4D40-A1A2-A14732C511A6}" type="datetime1">
              <a:rPr lang="ru-RU"/>
              <a:t>29.06.2020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60C9FE-A305-4582-9D32-8888496AA8F0}" type="datetime1">
              <a:rPr lang="ru-RU"/>
              <a:t>29.06.2020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3200">
                <a:solidFill>
                  <a:schemeClr val="tx1"/>
                </a:solidFill>
                <a:latin typeface="Akrobat Black"/>
              </a:defRPr>
            </a:lvl1pPr>
          </a:lstStyle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B11954-1EDD-4A00-B7D8-3888DBD23480}" type="datetime1">
              <a:rPr lang="ru-RU"/>
              <a:t>29.06.2020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0C9FE-A305-4582-9D32-8888496AA8F0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55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F1A212-0E82-454C-8EDE-46999440B0AE}" type="datetime1">
              <a:rPr lang="ru-RU"/>
              <a:t>29.06.2020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EE55EC-1321-4A19-B452-0DA2D5B97E93}" type="datetime1">
              <a:rPr lang="ru-RU"/>
              <a:t>29.06.2020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0ED9C5-505B-4DAD-90D7-CA4CD8583CB2}" type="datetime1">
              <a:rPr lang="ru-RU"/>
              <a:t>29.06.2020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D05406-239C-4729-91F6-BC81093520E1}" type="datetime1">
              <a:rPr lang="ru-RU"/>
              <a:t>29.06.2020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1_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4526936-7314-4D45-9A3F-E7D9456323B5}" type="datetime1">
              <a:rPr lang="ru-RU"/>
              <a:t>29.06.2020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5AB6E7-EED2-40F9-966A-461027D7DEF5}" type="datetime1">
              <a:rPr lang="ru-RU"/>
              <a:t>29.06.2020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E1BA84-4F03-4DCC-8F25-605EADD99251}" type="datetime1">
              <a:rPr lang="ru-RU"/>
              <a:t>29.06.2020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154781"/>
            <a:ext cx="2057400" cy="329088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154781"/>
            <a:ext cx="6019800" cy="329088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F1DA68-3D57-4355-94FC-ECF48531B133}" type="datetime1">
              <a:rPr lang="ru-RU"/>
              <a:t>29.06.2020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11954-1EDD-4A00-B7D8-3888DBD23480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F1A212-0E82-454C-8EDE-46999440B0AE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E55EC-1321-4A19-B452-0DA2D5B97E93}" type="datetime1">
              <a:rPr lang="ru-RU" smtClean="0"/>
              <a:t>29.06.2020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ED9C5-505B-4DAD-90D7-CA4CD8583CB2}" type="datetime1">
              <a:rPr lang="ru-RU" smtClean="0"/>
              <a:t>29.06.2020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05406-239C-4729-91F6-BC81093520E1}" type="datetime1">
              <a:rPr lang="ru-RU" smtClean="0"/>
              <a:t>29.06.2020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526936-7314-4D45-9A3F-E7D9456323B5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5AB6E7-EED2-40F9-966A-461027D7DEF5}" type="datetime1">
              <a:rPr lang="ru-RU" smtClean="0"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AD3EB-15D8-451D-BC78-720745FCD3AC}" type="datetime1">
              <a:rPr lang="ru-RU" smtClean="0"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6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23528" y="555526"/>
            <a:ext cx="6912768" cy="15121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 – платформа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журнал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0" y="4299942"/>
            <a:ext cx="4888632" cy="882402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endParaRPr lang="ru-RU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Романов Алексей Игоревич</a:t>
            </a:r>
            <a:endParaRPr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99592" y="108423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 dirty="0">
              <a:latin typeface="Akrobat"/>
            </a:endParaRP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6C62091-0093-B0AE-2CBB-88F72595E14E}" type="slidenum">
              <a:rPr lang="ru-RU"/>
              <a:t>10</a:t>
            </a:fld>
            <a:endParaRPr lang="ru-RU" dirty="0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2267743" y="4660780"/>
            <a:ext cx="3528427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AC34D8-2C80-4495-9EBF-293D41B806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3599"/>
            <a:ext cx="4986119" cy="414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5597679" y="2820839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истории –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Story Mapping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102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6E135C59-D4AA-4399-1D5A-D82DBB406505}" type="slidenum">
              <a:rPr lang="ru-RU"/>
              <a:t>11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200698F-D5FE-4D04-A615-03FE275C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7675"/>
              </p:ext>
            </p:extLst>
          </p:nvPr>
        </p:nvGraphicFramePr>
        <p:xfrm>
          <a:off x="539552" y="1347614"/>
          <a:ext cx="5388118" cy="3344323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2577114">
                  <a:extLst>
                    <a:ext uri="{9D8B030D-6E8A-4147-A177-3AD203B41FA5}">
                      <a16:colId xmlns:a16="http://schemas.microsoft.com/office/drawing/2014/main" val="3979616204"/>
                    </a:ext>
                  </a:extLst>
                </a:gridCol>
                <a:gridCol w="2811004">
                  <a:extLst>
                    <a:ext uri="{9D8B030D-6E8A-4147-A177-3AD203B41FA5}">
                      <a16:colId xmlns:a16="http://schemas.microsoft.com/office/drawing/2014/main" val="4101101522"/>
                    </a:ext>
                  </a:extLst>
                </a:gridCol>
              </a:tblGrid>
              <a:tr h="227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Группа пользователей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Права доступа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1985237322"/>
                  </a:ext>
                </a:extLst>
              </a:tr>
              <a:tr h="1426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Администратор сайта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Редактировать/корректировать контент; Добавлять свежую информацию (также фото-, видео- и аудиофайлы); Обновлять некоторые устаревшие библиотеки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787537437"/>
                  </a:ext>
                </a:extLst>
              </a:tr>
              <a:tr h="1690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Обычный пользователь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Просмотр выложенной информации (также фото-, видео- и аудиофайлы); Скачивание информации (некоторые документы, фото-, видео- и аудиофайлы)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22" marR="59522" marT="0" marB="0"/>
                </a:tc>
                <a:extLst>
                  <a:ext uri="{0D108BD9-81ED-4DB2-BD59-A6C34878D82A}">
                    <a16:rowId xmlns:a16="http://schemas.microsoft.com/office/drawing/2014/main" val="1138553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1835696" y="479285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3048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91404A1-B1BB-857E-EFA4-9F0DCCE420C2}" type="slidenum">
              <a:rPr lang="ru-RU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6B9AC-276F-4DAE-8328-16B405506D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65019"/>
            <a:ext cx="593979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3448879" y="54579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123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C7B5A0A-E80A-7D56-E74A-FFFC821A259B}" type="slidenum">
              <a:rPr lang="ru-RU"/>
              <a:t>13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2D0341D-3974-471C-BCA1-6192A7B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77163"/>
              </p:ext>
            </p:extLst>
          </p:nvPr>
        </p:nvGraphicFramePr>
        <p:xfrm>
          <a:off x="395536" y="1275606"/>
          <a:ext cx="6120681" cy="3077132"/>
        </p:xfrm>
        <a:graphic>
          <a:graphicData uri="http://schemas.openxmlformats.org/drawingml/2006/table">
            <a:tbl>
              <a:tblPr firstRow="1" firstCol="1" bandRow="1" bandCol="1">
                <a:tableStyleId>{105A766D-4C06-C560-5E32-BC142469B406}</a:tableStyleId>
              </a:tblPr>
              <a:tblGrid>
                <a:gridCol w="709128">
                  <a:extLst>
                    <a:ext uri="{9D8B030D-6E8A-4147-A177-3AD203B41FA5}">
                      <a16:colId xmlns:a16="http://schemas.microsoft.com/office/drawing/2014/main" val="3749817280"/>
                    </a:ext>
                  </a:extLst>
                </a:gridCol>
                <a:gridCol w="944719">
                  <a:extLst>
                    <a:ext uri="{9D8B030D-6E8A-4147-A177-3AD203B41FA5}">
                      <a16:colId xmlns:a16="http://schemas.microsoft.com/office/drawing/2014/main" val="3279031821"/>
                    </a:ext>
                  </a:extLst>
                </a:gridCol>
                <a:gridCol w="944719">
                  <a:extLst>
                    <a:ext uri="{9D8B030D-6E8A-4147-A177-3AD203B41FA5}">
                      <a16:colId xmlns:a16="http://schemas.microsoft.com/office/drawing/2014/main" val="93275706"/>
                    </a:ext>
                  </a:extLst>
                </a:gridCol>
                <a:gridCol w="833391">
                  <a:extLst>
                    <a:ext uri="{9D8B030D-6E8A-4147-A177-3AD203B41FA5}">
                      <a16:colId xmlns:a16="http://schemas.microsoft.com/office/drawing/2014/main" val="1368757235"/>
                    </a:ext>
                  </a:extLst>
                </a:gridCol>
                <a:gridCol w="833391">
                  <a:extLst>
                    <a:ext uri="{9D8B030D-6E8A-4147-A177-3AD203B41FA5}">
                      <a16:colId xmlns:a16="http://schemas.microsoft.com/office/drawing/2014/main" val="855570748"/>
                    </a:ext>
                  </a:extLst>
                </a:gridCol>
                <a:gridCol w="722455">
                  <a:extLst>
                    <a:ext uri="{9D8B030D-6E8A-4147-A177-3AD203B41FA5}">
                      <a16:colId xmlns:a16="http://schemas.microsoft.com/office/drawing/2014/main" val="1418645997"/>
                    </a:ext>
                  </a:extLst>
                </a:gridCol>
                <a:gridCol w="611127">
                  <a:extLst>
                    <a:ext uri="{9D8B030D-6E8A-4147-A177-3AD203B41FA5}">
                      <a16:colId xmlns:a16="http://schemas.microsoft.com/office/drawing/2014/main" val="811257885"/>
                    </a:ext>
                  </a:extLst>
                </a:gridCol>
                <a:gridCol w="521751">
                  <a:extLst>
                    <a:ext uri="{9D8B030D-6E8A-4147-A177-3AD203B41FA5}">
                      <a16:colId xmlns:a16="http://schemas.microsoft.com/office/drawing/2014/main" val="739750572"/>
                    </a:ext>
                  </a:extLst>
                </a:gridCol>
              </a:tblGrid>
              <a:tr h="752033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Тип (категория риска)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Риск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Последствия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Меры по предотвращению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Меры по минимизации последствий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Вероятность свершения риска [P]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Степень ущерба [L]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Влияние (фактор риска)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[R] = [P] x [L]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3547562742"/>
                  </a:ext>
                </a:extLst>
              </a:tr>
              <a:tr h="1424131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Проектный (связанный с требованиями)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Некоторые учебные заведения не будут присоединяться к данной платформе по какой-либо из причин</a:t>
                      </a:r>
                      <a:br>
                        <a:rPr lang="ru-RU" sz="700">
                          <a:effectLst/>
                        </a:rPr>
                      </a:br>
                      <a:r>
                        <a:rPr lang="ru-RU" sz="700">
                          <a:effectLst/>
                        </a:rPr>
                        <a:t>(например, малая квалификация работников из-за их возраста)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Ученики данного учебного заведения не будут иметь доступ к информации о их успеваемости и учебных новостях или вовсе не смогут быть зарегистрированы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Отправить в данное учебное заведение определенное количество своих специалистов, которые бы обучали менее опытных работников.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Проводить регулярно конференции с объяснением хода работы платформы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3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1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4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3874837738"/>
                  </a:ext>
                </a:extLst>
              </a:tr>
              <a:tr h="900968"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Технический (технологический)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Сервер, поддерживающий платформу, от нагрузок выходит из строя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Будет невозможно зайти на платформу / потеря огромного количества данных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Иметь в наличии резервное оборудование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Постоянно сохранять резервные копии данных платформы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5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 </a:t>
                      </a:r>
                      <a:endParaRPr lang="ru-RU" sz="50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9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tc>
                  <a:txBody>
                    <a:bodyPr/>
                    <a:lstStyle/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</a:endParaRPr>
                    </a:p>
                    <a:p>
                      <a:pPr marL="6985" indent="-69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45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159" marR="34159" marT="0" marB="0"/>
                </a:tc>
                <a:extLst>
                  <a:ext uri="{0D108BD9-81ED-4DB2-BD59-A6C34878D82A}">
                    <a16:rowId xmlns:a16="http://schemas.microsoft.com/office/drawing/2014/main" val="1402544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1763688" y="460312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факторов риска проекта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1043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DFF11F96-CFE2-D782-1504-0D832261B73C}" type="slidenum">
              <a:rPr lang="ru-RU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CFD9F-0E79-41DD-B575-5B557D0C1A1B}"/>
              </a:ext>
            </a:extLst>
          </p:cNvPr>
          <p:cNvSpPr txBox="1"/>
          <p:nvPr/>
        </p:nvSpPr>
        <p:spPr>
          <a:xfrm>
            <a:off x="1922413" y="4579602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Главная страница сайта ФК «ЧЕРНОМОРЕЦ»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1691AA-B6D8-4E45-A6D9-C5DFC8FFE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330"/>
            <a:ext cx="4839245" cy="4429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5552165" y="234802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1.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пользователя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1AAE-06BA-4141-969E-E885BF65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47501" cy="990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34373-84C6-4CE4-B0BD-2B1C15F7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0FDE2-90FF-474B-9807-8B22BC31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00968"/>
            <a:ext cx="5087406" cy="4443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5724128" y="25615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2.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пользователя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755576" y="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87B414E0-1252-EB13-CCEF-A46AE8F63EE7}" type="slidenum">
              <a:rPr lang="ru-RU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0A23AE-78EA-4550-A65B-2C5CD060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71550"/>
            <a:ext cx="4902899" cy="427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5423754" y="249102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 3.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пользователя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879125" y="48768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88223" y="4826793"/>
            <a:ext cx="2133599" cy="273843"/>
          </a:xfrm>
        </p:spPr>
        <p:txBody>
          <a:bodyPr/>
          <a:lstStyle/>
          <a:p>
            <a:pPr>
              <a:defRPr/>
            </a:pPr>
            <a:fld id="{AD6CAEE6-A076-E262-2A72-A851D431D9D5}" type="slidenum">
              <a:rPr lang="ru-RU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>
          <a:xfrm>
            <a:off x="2195736" y="479285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Базы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58902"/>
            <a:ext cx="5562385" cy="40339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C045226-275D-48AE-ADB3-2725227C7F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576" y="-22382"/>
            <a:ext cx="8157591" cy="33950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D1AFA-D9A4-4FF8-A436-E28A5505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4ABF9B-330C-4AEE-AAFB-A949D900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48489"/>
              </p:ext>
            </p:extLst>
          </p:nvPr>
        </p:nvGraphicFramePr>
        <p:xfrm>
          <a:off x="523083" y="1275606"/>
          <a:ext cx="6192687" cy="2808312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261557">
                  <a:extLst>
                    <a:ext uri="{9D8B030D-6E8A-4147-A177-3AD203B41FA5}">
                      <a16:colId xmlns:a16="http://schemas.microsoft.com/office/drawing/2014/main" val="3335292785"/>
                    </a:ext>
                  </a:extLst>
                </a:gridCol>
                <a:gridCol w="737146">
                  <a:extLst>
                    <a:ext uri="{9D8B030D-6E8A-4147-A177-3AD203B41FA5}">
                      <a16:colId xmlns:a16="http://schemas.microsoft.com/office/drawing/2014/main" val="3556650262"/>
                    </a:ext>
                  </a:extLst>
                </a:gridCol>
                <a:gridCol w="764951">
                  <a:extLst>
                    <a:ext uri="{9D8B030D-6E8A-4147-A177-3AD203B41FA5}">
                      <a16:colId xmlns:a16="http://schemas.microsoft.com/office/drawing/2014/main" val="830755799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1069900501"/>
                    </a:ext>
                  </a:extLst>
                </a:gridCol>
                <a:gridCol w="1030069">
                  <a:extLst>
                    <a:ext uri="{9D8B030D-6E8A-4147-A177-3AD203B41FA5}">
                      <a16:colId xmlns:a16="http://schemas.microsoft.com/office/drawing/2014/main" val="248495716"/>
                    </a:ext>
                  </a:extLst>
                </a:gridCol>
                <a:gridCol w="1507274">
                  <a:extLst>
                    <a:ext uri="{9D8B030D-6E8A-4147-A177-3AD203B41FA5}">
                      <a16:colId xmlns:a16="http://schemas.microsoft.com/office/drawing/2014/main" val="1457637697"/>
                    </a:ext>
                  </a:extLst>
                </a:gridCol>
              </a:tblGrid>
              <a:tr h="524609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ru-RU" sz="900">
                          <a:effectLst/>
                        </a:rPr>
                        <a:t>Критерии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Eljur.ru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Petersbergedu.ru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</a:t>
                      </a:r>
                      <a:r>
                        <a:rPr lang="ru-RU" sz="900">
                          <a:effectLst/>
                        </a:rPr>
                        <a:t>elschool.ru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one.pskovedu.ru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 </a:t>
                      </a:r>
                      <a:r>
                        <a:rPr lang="en-US" sz="900">
                          <a:effectLst/>
                        </a:rPr>
                        <a:t>school.vip.edu35.ru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528991537"/>
                  </a:ext>
                </a:extLst>
              </a:tr>
              <a:tr h="34592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Возможность регистрации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622289086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Кнопки меню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378616254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Строка поиска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213110544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Партнёры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121889910"/>
                  </a:ext>
                </a:extLst>
              </a:tr>
              <a:tr h="524609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/>
                      </a:r>
                      <a:br>
                        <a:rPr lang="ru-RU" sz="900">
                          <a:effectLst/>
                        </a:rPr>
                      </a:br>
                      <a:r>
                        <a:rPr lang="ru-RU" sz="900">
                          <a:effectLst/>
                        </a:rPr>
                        <a:t>Новостная лента на главной странице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668911285"/>
                  </a:ext>
                </a:extLst>
              </a:tr>
              <a:tr h="34592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/>
                      </a:r>
                      <a:br>
                        <a:rPr lang="ru-RU" sz="900" dirty="0">
                          <a:effectLst/>
                        </a:rPr>
                      </a:br>
                      <a:r>
                        <a:rPr lang="ru-RU" sz="900" dirty="0">
                          <a:effectLst/>
                        </a:rPr>
                        <a:t> Поддержка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973492289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Визитка до входа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77372854"/>
                  </a:ext>
                </a:extLst>
              </a:tr>
              <a:tr h="398260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Вход для учителей с главного меню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61324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2090-7592-4E51-A0F1-41BA1761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180526-0CD1-4223-82E9-94D7C7E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D0B6A-FAA0-49AE-BE0B-111F9F9521BB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C6F9B5-6587-4EDA-8ADD-C3834618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2194"/>
              </p:ext>
            </p:extLst>
          </p:nvPr>
        </p:nvGraphicFramePr>
        <p:xfrm>
          <a:off x="506563" y="1419622"/>
          <a:ext cx="6192687" cy="3154680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261557">
                  <a:extLst>
                    <a:ext uri="{9D8B030D-6E8A-4147-A177-3AD203B41FA5}">
                      <a16:colId xmlns:a16="http://schemas.microsoft.com/office/drawing/2014/main" val="4216813132"/>
                    </a:ext>
                  </a:extLst>
                </a:gridCol>
                <a:gridCol w="737146">
                  <a:extLst>
                    <a:ext uri="{9D8B030D-6E8A-4147-A177-3AD203B41FA5}">
                      <a16:colId xmlns:a16="http://schemas.microsoft.com/office/drawing/2014/main" val="291044054"/>
                    </a:ext>
                  </a:extLst>
                </a:gridCol>
                <a:gridCol w="764951">
                  <a:extLst>
                    <a:ext uri="{9D8B030D-6E8A-4147-A177-3AD203B41FA5}">
                      <a16:colId xmlns:a16="http://schemas.microsoft.com/office/drawing/2014/main" val="271635516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434582685"/>
                    </a:ext>
                  </a:extLst>
                </a:gridCol>
                <a:gridCol w="1030069">
                  <a:extLst>
                    <a:ext uri="{9D8B030D-6E8A-4147-A177-3AD203B41FA5}">
                      <a16:colId xmlns:a16="http://schemas.microsoft.com/office/drawing/2014/main" val="3123510677"/>
                    </a:ext>
                  </a:extLst>
                </a:gridCol>
                <a:gridCol w="1507274">
                  <a:extLst>
                    <a:ext uri="{9D8B030D-6E8A-4147-A177-3AD203B41FA5}">
                      <a16:colId xmlns:a16="http://schemas.microsoft.com/office/drawing/2014/main" val="4156432664"/>
                    </a:ext>
                  </a:extLst>
                </a:gridCol>
              </a:tblGrid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Многоязычность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477062235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Главная страница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3673849606"/>
                  </a:ext>
                </a:extLst>
              </a:tr>
              <a:tr h="137892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Приложение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162777971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Наличие форума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3643387258"/>
                  </a:ext>
                </a:extLst>
              </a:tr>
              <a:tr h="565247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Информация о мероприятиях и ближайших новостях до входа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211406775"/>
                  </a:ext>
                </a:extLst>
              </a:tr>
              <a:tr h="210053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Материалы для педагогов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32357805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Группа в соц сетях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4126439030"/>
                  </a:ext>
                </a:extLst>
              </a:tr>
              <a:tr h="28034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Разные версии сайта для удобства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232018108"/>
                  </a:ext>
                </a:extLst>
              </a:tr>
              <a:tr h="209118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Большой функционал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471578350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Раздел с отзывами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937862489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Кнопка наверх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1037959279"/>
                  </a:ext>
                </a:extLst>
              </a:tr>
              <a:tr h="138524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История сайта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044257389"/>
                  </a:ext>
                </a:extLst>
              </a:tr>
              <a:tr h="66995"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Итого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58" marR="14758" marT="0" marB="0"/>
                </a:tc>
                <a:extLst>
                  <a:ext uri="{0D108BD9-81ED-4DB2-BD59-A6C34878D82A}">
                    <a16:rowId xmlns:a16="http://schemas.microsoft.com/office/drawing/2014/main" val="27252129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1979712" y="468792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6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251520" y="1152520"/>
            <a:ext cx="7128792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школ в нынешнее время имеют различные платформы для информирования учеников об их успеваемости и необходимых новостей, чего не скажешь об заведениях, в которые поступают уже после школ. Создание единой платформы для таких заведений привело бы оптимизацию обучения учеников на новый уровень.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3" y="362131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учебной практики решены задачи: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платформы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теоретической части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E3051B"/>
              </a:buClr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практической части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выполнены цель достигнута.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325B8C-D25F-CC0D-F130-3253AEA1E8F1}" type="slidenum">
              <a:rPr lang="ru-RU"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07975" y="2143125"/>
            <a:ext cx="6984776" cy="857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и продление дедлайна))))0)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21</a:t>
            </a:fld>
            <a:endParaRPr lang="ru-RU"/>
          </a:p>
        </p:txBody>
      </p:sp>
      <p:sp>
        <p:nvSpPr>
          <p:cNvPr id="7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  <p:sp>
        <p:nvSpPr>
          <p:cNvPr id="8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395536" y="1152520"/>
            <a:ext cx="7560840" cy="337850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 dirty="0">
                <a:latin typeface="Akrobat Black"/>
              </a:rPr>
              <a:t> </a:t>
            </a:r>
            <a:endParaRPr lang="ru-RU" sz="2400" dirty="0">
              <a:latin typeface="Akrobat"/>
            </a:endParaRP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процесс обучения учеников и их информированности.</a:t>
            </a: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Облегчить труд учителей и кураторов.</a:t>
            </a:r>
          </a:p>
          <a:p>
            <a:pPr marL="457200" indent="-457200"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Перевести ручное ведение успеваемости и необходимых данных в единую среду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9133F35-2986-4A08-A0CE-EC30C88A3F2C}"/>
              </a:ext>
            </a:extLst>
          </p:cNvPr>
          <p:cNvSpPr/>
          <p:nvPr/>
        </p:nvSpPr>
        <p:spPr>
          <a:xfrm>
            <a:off x="755576" y="1059582"/>
            <a:ext cx="6199926" cy="347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595932" y="283992"/>
            <a:ext cx="8157592" cy="6243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4" y="1131590"/>
            <a:ext cx="7560840" cy="337850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Анализ предметной области 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Изучение </a:t>
            </a:r>
            <a:r>
              <a:rPr lang="ru-RU" sz="320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Веб-платформы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Разработка теоретической части</a:t>
            </a:r>
          </a:p>
          <a:p>
            <a:pPr marL="0" indent="0">
              <a:lnSpc>
                <a:spcPct val="150000"/>
              </a:lnSpc>
              <a:buClr>
                <a:srgbClr val="E3051B"/>
              </a:buClr>
              <a:buNone/>
              <a:defRPr/>
            </a:pPr>
            <a:r>
              <a:rPr lang="ru-RU" sz="3200" b="0" i="0" u="none" strike="noStrike" cap="none" spc="0" dirty="0">
                <a:solidFill>
                  <a:srgbClr val="002060"/>
                </a:solidFill>
                <a:latin typeface="Times New Roman" panose="02020603050405020304" pitchFamily="18" charset="0"/>
                <a:ea typeface="Akrobat Black"/>
                <a:cs typeface="Times New Roman" panose="02020603050405020304" pitchFamily="18" charset="0"/>
              </a:rPr>
              <a:t>  Разработка практической части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BCD0B6A-FAA0-49AE-BE0B-111F9F9521BB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204" y="690818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«Анализ предметной области»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0B363F-C582-8C2C-F618-D1E61BD4C4CA}" type="slidenum">
              <a:rPr lang="ru-RU"/>
              <a:t>5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971598" y="1419621"/>
            <a:ext cx="6264695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теоретической составляющей о проектировании и организации ИС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90475" y="356000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«Изучение Веб-платформы»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688851" y="1024069"/>
            <a:ext cx="6763470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 и выполнение 21 задания для углубления знаний о Веб-платформе и выявление слабых сторон.</a:t>
            </a: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99723E4-42C6-6E27-F44B-C395C4A1B2CF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532835" y="815246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200" dirty="0">
                <a:latin typeface="Times New Roman"/>
                <a:cs typeface="Times New Roman"/>
              </a:rPr>
              <a:t>Решение «Разработка теоретической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1D08F0A-1CC3-C3C7-48E7-EC3270322C8B}" type="slidenum">
              <a:rPr lang="ru-RU"/>
              <a:t>7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755578" y="1439615"/>
            <a:ext cx="7272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требований и определение спецификаций задачи.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информационной системы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контекстной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декомпазиционной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пользовательских историй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сценариев использования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факторов риска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возможных технических решений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-396552" y="179822"/>
            <a:ext cx="8157591" cy="62436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«Разработка практической части»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>
              <a:latin typeface="Akrobat"/>
            </a:endParaRPr>
          </a:p>
          <a:p>
            <a:pPr marL="0" indent="0">
              <a:buNone/>
              <a:defRPr/>
            </a:pPr>
            <a:endParaRPr lang="ru-RU" sz="240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47CB09-7D87-8311-E582-A0C2EEB53847}" type="slidenum">
              <a:rPr lang="ru-RU"/>
              <a:t>8</a:t>
            </a:fld>
            <a:endParaRPr lang="ru-RU"/>
          </a:p>
        </p:txBody>
      </p:sp>
      <p:sp>
        <p:nvSpPr>
          <p:cNvPr id="8" name="TextBox 3"/>
          <p:cNvSpPr>
            <a:spLocks/>
          </p:cNvSpPr>
          <p:nvPr/>
        </p:nvSpPr>
        <p:spPr bwMode="auto">
          <a:xfrm>
            <a:off x="1115616" y="1491630"/>
            <a:ext cx="669674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интерфейса пользователя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разработка продукта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1691680" y="84856"/>
            <a:ext cx="8157591" cy="62436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27583" y="1131589"/>
            <a:ext cx="7560839" cy="3378501"/>
          </a:xfrm>
        </p:spPr>
        <p:txBody>
          <a:bodyPr/>
          <a:lstStyle/>
          <a:p>
            <a:pPr marL="0" indent="0">
              <a:buClr>
                <a:srgbClr val="E3051B"/>
              </a:buClr>
              <a:buNone/>
              <a:defRPr/>
            </a:pPr>
            <a:endParaRPr lang="ru-RU" sz="2400" dirty="0">
              <a:latin typeface="Akrobat"/>
            </a:endParaRPr>
          </a:p>
          <a:p>
            <a:pPr marL="0" indent="0">
              <a:buNone/>
              <a:defRPr/>
            </a:pPr>
            <a:endParaRPr lang="ru-RU" sz="2400" dirty="0">
              <a:latin typeface="Akrobat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6556522" y="4838699"/>
            <a:ext cx="2133599" cy="273843"/>
          </a:xfrm>
        </p:spPr>
        <p:txBody>
          <a:bodyPr/>
          <a:lstStyle/>
          <a:p>
            <a:pPr>
              <a:defRPr/>
            </a:pPr>
            <a:fld id="{059F4269-7BF9-7FFB-17E6-62CBF41B9486}" type="slidenum">
              <a:rPr lang="ru-RU"/>
              <a:t>9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3C3A916-8DBD-407C-8DA6-FB95407F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02811"/>
              </p:ext>
            </p:extLst>
          </p:nvPr>
        </p:nvGraphicFramePr>
        <p:xfrm>
          <a:off x="683568" y="709225"/>
          <a:ext cx="4462594" cy="4238790"/>
        </p:xfrm>
        <a:graphic>
          <a:graphicData uri="http://schemas.openxmlformats.org/drawingml/2006/table">
            <a:tbl>
              <a:tblPr firstRow="1" firstCol="1" bandRow="1">
                <a:tableStyleId>{105A766D-4C06-C560-5E32-BC142469B406}</a:tableStyleId>
              </a:tblPr>
              <a:tblGrid>
                <a:gridCol w="1372210">
                  <a:extLst>
                    <a:ext uri="{9D8B030D-6E8A-4147-A177-3AD203B41FA5}">
                      <a16:colId xmlns:a16="http://schemas.microsoft.com/office/drawing/2014/main" val="3755502258"/>
                    </a:ext>
                  </a:extLst>
                </a:gridCol>
                <a:gridCol w="3090384">
                  <a:extLst>
                    <a:ext uri="{9D8B030D-6E8A-4147-A177-3AD203B41FA5}">
                      <a16:colId xmlns:a16="http://schemas.microsoft.com/office/drawing/2014/main" val="3169997059"/>
                    </a:ext>
                  </a:extLst>
                </a:gridCol>
              </a:tblGrid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Функция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Описание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386254368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Регистрация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Поля для регистрации: </a:t>
                      </a:r>
                      <a:r>
                        <a:rPr lang="en-US" sz="500">
                          <a:effectLst/>
                        </a:rPr>
                        <a:t>Email</a:t>
                      </a:r>
                      <a:r>
                        <a:rPr lang="ru-RU" sz="500">
                          <a:effectLst/>
                        </a:rPr>
                        <a:t>, Логин, Пароль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584028969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Быстрый поиск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Поиск по разделам/словам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180191716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«Успеваемость»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пунктами, касающиеся успеваемости ученика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894500570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«Информация»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пунктами, касающиеся информирующей части (Например, ближайшие мероприятия)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864261185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 «Кураторам»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в раздел с документами и информацией, нужной для работы кураторам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737985294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Ссылки на соцсети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Быстрый переход на группы/чаты футбольного клуба в соцсетях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250321635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Календарь событий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Возможность посмотреть прошлые и будущие события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1392891049"/>
                  </a:ext>
                </a:extLst>
              </a:tr>
              <a:tr h="124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Партнёры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Просмотр партнёров и спонсоров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41718799"/>
                  </a:ext>
                </a:extLst>
              </a:tr>
              <a:tr h="5216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«Ученики» (Для учителей/кураторов)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Вкладка, где учителя или кураторы, а также более уполномоченные в правах доступа лица могут передавать/редактировать информацию, касающегося определенного ученика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935931092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История заведений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В данном пункте находится вся или большая часть истории каждого заведения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175290263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Трофеи и награды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Просмотр всех трофеев и наград, полученными данным учебным заведением (видно только награды вашего заведения)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307247494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Фотогалерея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Переход на галерею с фотографиями любой тематики вашего заведения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35497162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«Наверх»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При нажатии на данную кнопку происходит прокрутка на самый верх сайта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370375688"/>
                  </a:ext>
                </a:extLst>
              </a:tr>
              <a:tr h="389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«Назад»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Представлена в виде стрелочки разворота, либо стрелочки «Влево». При нажатии возвращает на предыдущую страницу сайта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2679415607"/>
                  </a:ext>
                </a:extLst>
              </a:tr>
              <a:tr h="256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4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«Скачать/</a:t>
                      </a:r>
                      <a:r>
                        <a:rPr lang="en-US" sz="500">
                          <a:effectLst/>
                        </a:rPr>
                        <a:t>Download</a:t>
                      </a:r>
                      <a:r>
                        <a:rPr lang="ru-RU" sz="500">
                          <a:effectLst/>
                        </a:rPr>
                        <a:t>»</a:t>
                      </a:r>
                      <a:endParaRPr lang="ru-RU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Находится под фото-, видео- и аудиофайлами. Позволяет скачивать данные файлы</a:t>
                      </a:r>
                      <a:endParaRPr lang="ru-RU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28" marR="25428" marT="0" marB="0"/>
                </a:tc>
                <a:extLst>
                  <a:ext uri="{0D108BD9-81ED-4DB2-BD59-A6C34878D82A}">
                    <a16:rowId xmlns:a16="http://schemas.microsoft.com/office/drawing/2014/main" val="34533012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886CAB-7845-4E42-B506-BD1E98EBC717}"/>
              </a:ext>
            </a:extLst>
          </p:cNvPr>
          <p:cNvSpPr txBox="1"/>
          <p:nvPr/>
        </p:nvSpPr>
        <p:spPr bwMode="auto">
          <a:xfrm>
            <a:off x="5200545" y="282083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ИС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850</Words>
  <Application>Microsoft Office PowerPoint</Application>
  <DocSecurity>0</DocSecurity>
  <PresentationFormat>Экран (16:9)</PresentationFormat>
  <Paragraphs>353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Times New Roman</vt:lpstr>
      <vt:lpstr>Trebuchet MS</vt:lpstr>
      <vt:lpstr>Wingdings 3</vt:lpstr>
      <vt:lpstr>Аспект</vt:lpstr>
      <vt:lpstr>«Веб – платформа ”Единый журнал”»</vt:lpstr>
      <vt:lpstr>Актуальность работы</vt:lpstr>
      <vt:lpstr>Цель работы</vt:lpstr>
      <vt:lpstr>Задачи</vt:lpstr>
      <vt:lpstr>Решение «Анализ предметной области»</vt:lpstr>
      <vt:lpstr>Решение «Изучение Веб-платформы»</vt:lpstr>
      <vt:lpstr>Решение «Разработка теоретической части»</vt:lpstr>
      <vt:lpstr>Решение  «Разработка практической части»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Выводы</vt:lpstr>
      <vt:lpstr>Спасибо за внимание и продление дедлайна))))0)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subject/>
  <dc:creator>Андрей Бережков</dc:creator>
  <cp:keywords/>
  <dc:description/>
  <cp:lastModifiedBy>Admin</cp:lastModifiedBy>
  <cp:revision>60</cp:revision>
  <dcterms:created xsi:type="dcterms:W3CDTF">2020-02-25T08:02:49Z</dcterms:created>
  <dcterms:modified xsi:type="dcterms:W3CDTF">2020-06-29T15:39:46Z</dcterms:modified>
  <cp:category/>
  <dc:identifier/>
  <cp:contentStatus/>
  <dc:language/>
  <cp:version/>
</cp:coreProperties>
</file>