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Ex1.xml" ContentType="application/vnd.ms-office.chartex+xml"/>
  <Override PartName="/ppt/charts/style3.xml" ContentType="application/vnd.ms-office.chartstyle+xml"/>
  <Override PartName="/ppt/charts/colors3.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8" r:id="rId4"/>
  </p:sldMasterIdLst>
  <p:notesMasterIdLst>
    <p:notesMasterId r:id="rId13"/>
  </p:notesMasterIdLst>
  <p:handoutMasterIdLst>
    <p:handoutMasterId r:id="rId14"/>
  </p:handoutMasterIdLst>
  <p:sldIdLst>
    <p:sldId id="256" r:id="rId5"/>
    <p:sldId id="261" r:id="rId6"/>
    <p:sldId id="262" r:id="rId7"/>
    <p:sldId id="263" r:id="rId8"/>
    <p:sldId id="264" r:id="rId9"/>
    <p:sldId id="265" r:id="rId10"/>
    <p:sldId id="266" r:id="rId11"/>
    <p:sldId id="260" r:id="rId12"/>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2" autoAdjust="0"/>
    <p:restoredTop sz="94660"/>
  </p:normalViewPr>
  <p:slideViewPr>
    <p:cSldViewPr snapToGrid="0">
      <p:cViewPr varScale="1">
        <p:scale>
          <a:sx n="99" d="100"/>
          <a:sy n="99" d="100"/>
        </p:scale>
        <p:origin x="108" y="306"/>
      </p:cViewPr>
      <p:guideLst/>
    </p:cSldViewPr>
  </p:slideViewPr>
  <p:notesTextViewPr>
    <p:cViewPr>
      <p:scale>
        <a:sx n="1" d="1"/>
        <a:sy n="1" d="1"/>
      </p:scale>
      <p:origin x="0" y="0"/>
    </p:cViewPr>
  </p:notesTextViewPr>
  <p:notesViewPr>
    <p:cSldViewPr snapToGrid="0">
      <p:cViewPr varScale="1">
        <p:scale>
          <a:sx n="76" d="100"/>
          <a:sy n="76" d="100"/>
        </p:scale>
        <p:origin x="405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lex\Downloads\123.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lex\Desktop\Udacity\NYSE\ProjectNYSE.xlsx" TargetMode="External"/><Relationship Id="rId2" Type="http://schemas.microsoft.com/office/2011/relationships/chartColorStyle" Target="colors2.xml"/><Relationship Id="rId1" Type="http://schemas.microsoft.com/office/2011/relationships/chartStyle" Target="style2.xml"/></Relationships>
</file>

<file path=ppt/charts/_rels/chartEx1.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Alex\Downloads\123.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[123.xlsx]Sheet2!PivotTable2</c:name>
    <c:fmtId val="4"/>
  </c:pivotSource>
  <c:chart>
    <c:title>
      <c:tx>
        <c:rich>
          <a:bodyPr rot="0" spcFirstLastPara="1" vertOverflow="ellipsis" vert="horz" wrap="square" anchor="ctr" anchorCtr="1"/>
          <a:lstStyle/>
          <a:p>
            <a:pPr>
              <a:defRPr sz="1600" b="1" i="0" u="none" strike="noStrike" kern="1200" cap="none" spc="50" normalizeH="0" baseline="0">
                <a:solidFill>
                  <a:schemeClr val="tx1">
                    <a:lumMod val="65000"/>
                    <a:lumOff val="35000"/>
                  </a:schemeClr>
                </a:solidFill>
                <a:latin typeface="+mj-lt"/>
                <a:ea typeface="+mj-ea"/>
                <a:cs typeface="+mj-cs"/>
              </a:defRPr>
            </a:pPr>
            <a:r>
              <a:rPr lang="en-GB" b="1"/>
              <a:t>Total</a:t>
            </a:r>
            <a:r>
              <a:rPr lang="en-GB" b="1" baseline="0"/>
              <a:t> Revenue For the Different GICS Sectors From 2013 - 2015</a:t>
            </a:r>
            <a:endParaRPr lang="en-GB" b="1"/>
          </a:p>
        </c:rich>
      </c:tx>
      <c:overlay val="0"/>
      <c:spPr>
        <a:noFill/>
        <a:ln>
          <a:noFill/>
        </a:ln>
        <a:effectLst/>
      </c:spPr>
      <c:txPr>
        <a:bodyPr rot="0" spcFirstLastPara="1" vertOverflow="ellipsis" vert="horz" wrap="square" anchor="ctr" anchorCtr="1"/>
        <a:lstStyle/>
        <a:p>
          <a:pPr>
            <a:defRPr sz="1600" b="1"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circle"/>
          <c:size val="6"/>
          <c:spPr>
            <a:solidFill>
              <a:schemeClr val="accent1">
                <a:alpha val="70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circle"/>
          <c:size val="6"/>
          <c:spPr>
            <a:solidFill>
              <a:schemeClr val="accent2">
                <a:alpha val="70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circle"/>
          <c:size val="6"/>
          <c:spPr>
            <a:solidFill>
              <a:schemeClr val="accent3">
                <a:alpha val="70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929576907250561"/>
          <c:y val="0.24497069999155618"/>
          <c:w val="0.8907042309274944"/>
          <c:h val="0.49814506459511948"/>
        </c:manualLayout>
      </c:layout>
      <c:barChart>
        <c:barDir val="col"/>
        <c:grouping val="clustered"/>
        <c:varyColors val="0"/>
        <c:ser>
          <c:idx val="0"/>
          <c:order val="0"/>
          <c:tx>
            <c:strRef>
              <c:f>Sheet2!$B$3:$B$4</c:f>
              <c:strCache>
                <c:ptCount val="1"/>
                <c:pt idx="0">
                  <c:v>2013</c:v>
                </c:pt>
              </c:strCache>
            </c:strRef>
          </c:tx>
          <c:spPr>
            <a:solidFill>
              <a:schemeClr val="accent1">
                <a:alpha val="70000"/>
              </a:schemeClr>
            </a:solidFill>
            <a:ln>
              <a:noFill/>
            </a:ln>
            <a:effectLst/>
          </c:spPr>
          <c:invertIfNegative val="0"/>
          <c:cat>
            <c:strRef>
              <c:f>Sheet2!$A$5:$A$15</c:f>
              <c:strCache>
                <c:ptCount val="11"/>
                <c:pt idx="0">
                  <c:v>Consumer Discretionary</c:v>
                </c:pt>
                <c:pt idx="1">
                  <c:v>Consumer Staples</c:v>
                </c:pt>
                <c:pt idx="2">
                  <c:v>Energy</c:v>
                </c:pt>
                <c:pt idx="3">
                  <c:v>Financials</c:v>
                </c:pt>
                <c:pt idx="4">
                  <c:v>Health Care</c:v>
                </c:pt>
                <c:pt idx="5">
                  <c:v>Industrials</c:v>
                </c:pt>
                <c:pt idx="6">
                  <c:v>Information Technology</c:v>
                </c:pt>
                <c:pt idx="7">
                  <c:v>Materials</c:v>
                </c:pt>
                <c:pt idx="8">
                  <c:v>Real Estate</c:v>
                </c:pt>
                <c:pt idx="9">
                  <c:v>Telecommunications Services</c:v>
                </c:pt>
                <c:pt idx="10">
                  <c:v>Utilities</c:v>
                </c:pt>
              </c:strCache>
            </c:strRef>
          </c:cat>
          <c:val>
            <c:numRef>
              <c:f>Sheet2!$B$5:$B$15</c:f>
              <c:numCache>
                <c:formatCode>_("$"* #,##0.00_);_("$"* \(#,##0.00\);_("$"* "-"??_);_(@_)</c:formatCode>
                <c:ptCount val="11"/>
                <c:pt idx="0">
                  <c:v>1253135104000</c:v>
                </c:pt>
                <c:pt idx="1">
                  <c:v>1389203539000</c:v>
                </c:pt>
                <c:pt idx="2">
                  <c:v>1343144975000</c:v>
                </c:pt>
                <c:pt idx="3">
                  <c:v>839516945000</c:v>
                </c:pt>
                <c:pt idx="4">
                  <c:v>968538424000</c:v>
                </c:pt>
                <c:pt idx="5">
                  <c:v>1026331766000</c:v>
                </c:pt>
                <c:pt idx="6">
                  <c:v>847932286000</c:v>
                </c:pt>
                <c:pt idx="7">
                  <c:v>280102204000</c:v>
                </c:pt>
                <c:pt idx="8">
                  <c:v>61899503000</c:v>
                </c:pt>
                <c:pt idx="9">
                  <c:v>278472000000</c:v>
                </c:pt>
                <c:pt idx="10">
                  <c:v>259755001000</c:v>
                </c:pt>
              </c:numCache>
            </c:numRef>
          </c:val>
          <c:extLst>
            <c:ext xmlns:c16="http://schemas.microsoft.com/office/drawing/2014/chart" uri="{C3380CC4-5D6E-409C-BE32-E72D297353CC}">
              <c16:uniqueId val="{00000000-DC15-476D-A459-E882B1E7CD3C}"/>
            </c:ext>
          </c:extLst>
        </c:ser>
        <c:ser>
          <c:idx val="1"/>
          <c:order val="1"/>
          <c:tx>
            <c:strRef>
              <c:f>Sheet2!$C$3:$C$4</c:f>
              <c:strCache>
                <c:ptCount val="1"/>
                <c:pt idx="0">
                  <c:v>2014</c:v>
                </c:pt>
              </c:strCache>
            </c:strRef>
          </c:tx>
          <c:spPr>
            <a:solidFill>
              <a:schemeClr val="accent2">
                <a:alpha val="70000"/>
              </a:schemeClr>
            </a:solidFill>
            <a:ln>
              <a:noFill/>
            </a:ln>
            <a:effectLst/>
          </c:spPr>
          <c:invertIfNegative val="0"/>
          <c:cat>
            <c:strRef>
              <c:f>Sheet2!$A$5:$A$15</c:f>
              <c:strCache>
                <c:ptCount val="11"/>
                <c:pt idx="0">
                  <c:v>Consumer Discretionary</c:v>
                </c:pt>
                <c:pt idx="1">
                  <c:v>Consumer Staples</c:v>
                </c:pt>
                <c:pt idx="2">
                  <c:v>Energy</c:v>
                </c:pt>
                <c:pt idx="3">
                  <c:v>Financials</c:v>
                </c:pt>
                <c:pt idx="4">
                  <c:v>Health Care</c:v>
                </c:pt>
                <c:pt idx="5">
                  <c:v>Industrials</c:v>
                </c:pt>
                <c:pt idx="6">
                  <c:v>Information Technology</c:v>
                </c:pt>
                <c:pt idx="7">
                  <c:v>Materials</c:v>
                </c:pt>
                <c:pt idx="8">
                  <c:v>Real Estate</c:v>
                </c:pt>
                <c:pt idx="9">
                  <c:v>Telecommunications Services</c:v>
                </c:pt>
                <c:pt idx="10">
                  <c:v>Utilities</c:v>
                </c:pt>
              </c:strCache>
            </c:strRef>
          </c:cat>
          <c:val>
            <c:numRef>
              <c:f>Sheet2!$C$5:$C$15</c:f>
              <c:numCache>
                <c:formatCode>_("$"* #,##0.00_);_("$"* \(#,##0.00\);_("$"* "-"??_);_(@_)</c:formatCode>
                <c:ptCount val="11"/>
                <c:pt idx="0">
                  <c:v>1332319553000</c:v>
                </c:pt>
                <c:pt idx="1">
                  <c:v>1403938460000</c:v>
                </c:pt>
                <c:pt idx="2">
                  <c:v>1311915971000</c:v>
                </c:pt>
                <c:pt idx="3">
                  <c:v>849113196000</c:v>
                </c:pt>
                <c:pt idx="4">
                  <c:v>1063334023000</c:v>
                </c:pt>
                <c:pt idx="5">
                  <c:v>1046245863000</c:v>
                </c:pt>
                <c:pt idx="6">
                  <c:v>892347814000</c:v>
                </c:pt>
                <c:pt idx="7">
                  <c:v>290520675000</c:v>
                </c:pt>
                <c:pt idx="8">
                  <c:v>68647454000</c:v>
                </c:pt>
                <c:pt idx="9">
                  <c:v>289106000000</c:v>
                </c:pt>
                <c:pt idx="10">
                  <c:v>278082544000</c:v>
                </c:pt>
              </c:numCache>
            </c:numRef>
          </c:val>
          <c:extLst>
            <c:ext xmlns:c16="http://schemas.microsoft.com/office/drawing/2014/chart" uri="{C3380CC4-5D6E-409C-BE32-E72D297353CC}">
              <c16:uniqueId val="{00000001-DC15-476D-A459-E882B1E7CD3C}"/>
            </c:ext>
          </c:extLst>
        </c:ser>
        <c:ser>
          <c:idx val="2"/>
          <c:order val="2"/>
          <c:tx>
            <c:strRef>
              <c:f>Sheet2!$D$3:$D$4</c:f>
              <c:strCache>
                <c:ptCount val="1"/>
                <c:pt idx="0">
                  <c:v>2015</c:v>
                </c:pt>
              </c:strCache>
            </c:strRef>
          </c:tx>
          <c:spPr>
            <a:solidFill>
              <a:schemeClr val="accent3">
                <a:alpha val="70000"/>
              </a:schemeClr>
            </a:solidFill>
            <a:ln>
              <a:noFill/>
            </a:ln>
            <a:effectLst/>
          </c:spPr>
          <c:invertIfNegative val="0"/>
          <c:cat>
            <c:strRef>
              <c:f>Sheet2!$A$5:$A$15</c:f>
              <c:strCache>
                <c:ptCount val="11"/>
                <c:pt idx="0">
                  <c:v>Consumer Discretionary</c:v>
                </c:pt>
                <c:pt idx="1">
                  <c:v>Consumer Staples</c:v>
                </c:pt>
                <c:pt idx="2">
                  <c:v>Energy</c:v>
                </c:pt>
                <c:pt idx="3">
                  <c:v>Financials</c:v>
                </c:pt>
                <c:pt idx="4">
                  <c:v>Health Care</c:v>
                </c:pt>
                <c:pt idx="5">
                  <c:v>Industrials</c:v>
                </c:pt>
                <c:pt idx="6">
                  <c:v>Information Technology</c:v>
                </c:pt>
                <c:pt idx="7">
                  <c:v>Materials</c:v>
                </c:pt>
                <c:pt idx="8">
                  <c:v>Real Estate</c:v>
                </c:pt>
                <c:pt idx="9">
                  <c:v>Telecommunications Services</c:v>
                </c:pt>
                <c:pt idx="10">
                  <c:v>Utilities</c:v>
                </c:pt>
              </c:strCache>
            </c:strRef>
          </c:cat>
          <c:val>
            <c:numRef>
              <c:f>Sheet2!$D$5:$D$15</c:f>
              <c:numCache>
                <c:formatCode>_("$"* #,##0.00_);_("$"* \(#,##0.00\);_("$"* "-"??_);_(@_)</c:formatCode>
                <c:ptCount val="11"/>
                <c:pt idx="0">
                  <c:v>1435979984000</c:v>
                </c:pt>
                <c:pt idx="1">
                  <c:v>1433176833000</c:v>
                </c:pt>
                <c:pt idx="2">
                  <c:v>861802498000</c:v>
                </c:pt>
                <c:pt idx="3">
                  <c:v>844713181000</c:v>
                </c:pt>
                <c:pt idx="4">
                  <c:v>1205934822000</c:v>
                </c:pt>
                <c:pt idx="5">
                  <c:v>1033831829000</c:v>
                </c:pt>
                <c:pt idx="6">
                  <c:v>960112380000</c:v>
                </c:pt>
                <c:pt idx="7">
                  <c:v>267845555000</c:v>
                </c:pt>
                <c:pt idx="8">
                  <c:v>74335202000</c:v>
                </c:pt>
                <c:pt idx="9">
                  <c:v>310126000000</c:v>
                </c:pt>
                <c:pt idx="10">
                  <c:v>270915907000</c:v>
                </c:pt>
              </c:numCache>
            </c:numRef>
          </c:val>
          <c:extLst>
            <c:ext xmlns:c16="http://schemas.microsoft.com/office/drawing/2014/chart" uri="{C3380CC4-5D6E-409C-BE32-E72D297353CC}">
              <c16:uniqueId val="{00000002-DC15-476D-A459-E882B1E7CD3C}"/>
            </c:ext>
          </c:extLst>
        </c:ser>
        <c:dLbls>
          <c:showLegendKey val="0"/>
          <c:showVal val="0"/>
          <c:showCatName val="0"/>
          <c:showSerName val="0"/>
          <c:showPercent val="0"/>
          <c:showBubbleSize val="0"/>
        </c:dLbls>
        <c:gapWidth val="80"/>
        <c:overlap val="25"/>
        <c:axId val="1670728703"/>
        <c:axId val="1670727871"/>
      </c:barChart>
      <c:catAx>
        <c:axId val="1670728703"/>
        <c:scaling>
          <c:orientation val="minMax"/>
        </c:scaling>
        <c:delete val="0"/>
        <c:axPos val="b"/>
        <c:title>
          <c:tx>
            <c:rich>
              <a:bodyPr rot="0" spcFirstLastPara="1" vertOverflow="ellipsis" vert="horz" wrap="square" anchor="ctr" anchorCtr="1"/>
              <a:lstStyle/>
              <a:p>
                <a:pPr>
                  <a:defRPr sz="1000" b="0" i="0" u="none" strike="noStrike" kern="1200" cap="all" baseline="0">
                    <a:solidFill>
                      <a:schemeClr val="tx1">
                        <a:lumMod val="65000"/>
                        <a:lumOff val="35000"/>
                      </a:schemeClr>
                    </a:solidFill>
                    <a:latin typeface="+mn-lt"/>
                    <a:ea typeface="+mn-ea"/>
                    <a:cs typeface="+mn-cs"/>
                  </a:defRPr>
                </a:pPr>
                <a:r>
                  <a:rPr lang="en-GB" sz="1000" b="1"/>
                  <a:t>GICS SECTORS</a:t>
                </a:r>
              </a:p>
            </c:rich>
          </c:tx>
          <c:layout>
            <c:manualLayout>
              <c:xMode val="edge"/>
              <c:yMode val="edge"/>
              <c:x val="0.42740230084884129"/>
              <c:y val="0.81407223994722655"/>
            </c:manualLayout>
          </c:layout>
          <c:overlay val="0"/>
          <c:spPr>
            <a:noFill/>
            <a:ln>
              <a:noFill/>
            </a:ln>
            <a:effectLst/>
          </c:spPr>
          <c:txPr>
            <a:bodyPr rot="0" spcFirstLastPara="1" vertOverflow="ellipsis" vert="horz" wrap="square" anchor="ctr" anchorCtr="1"/>
            <a:lstStyle/>
            <a:p>
              <a:pPr>
                <a:defRPr sz="10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0" spcFirstLastPara="1" vertOverflow="ellipsis"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670727871"/>
        <c:crosses val="autoZero"/>
        <c:auto val="1"/>
        <c:lblAlgn val="ctr"/>
        <c:lblOffset val="100"/>
        <c:noMultiLvlLbl val="0"/>
      </c:catAx>
      <c:valAx>
        <c:axId val="1670727871"/>
        <c:scaling>
          <c:orientation val="minMax"/>
        </c:scaling>
        <c:delete val="0"/>
        <c:axPos val="l"/>
        <c:majorGridlines>
          <c:spPr>
            <a:ln w="9525" cap="flat" cmpd="sng" algn="ctr">
              <a:solidFill>
                <a:schemeClr val="tx1">
                  <a:lumMod val="5000"/>
                  <a:lumOff val="95000"/>
                </a:schemeClr>
              </a:solidFill>
              <a:round/>
            </a:ln>
            <a:effectLst/>
          </c:spPr>
        </c:majorGridlines>
        <c:numFmt formatCode="&quot;$&quot;#,##0" sourceLinked="0"/>
        <c:majorTickMark val="none"/>
        <c:minorTickMark val="none"/>
        <c:tickLblPos val="nextTo"/>
        <c:spPr>
          <a:noFill/>
          <a:ln>
            <a:noFill/>
          </a:ln>
          <a:effectLst/>
        </c:spPr>
        <c:txPr>
          <a:bodyPr rot="0" spcFirstLastPara="1" vertOverflow="ellipsis"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670728703"/>
        <c:crosses val="autoZero"/>
        <c:crossBetween val="between"/>
        <c:dispUnits>
          <c:builtInUnit val="billions"/>
          <c:dispUnitsLbl>
            <c:layout>
              <c:manualLayout>
                <c:xMode val="edge"/>
                <c:yMode val="edge"/>
                <c:x val="6.5086006508600653E-3"/>
                <c:y val="0.40797713475969494"/>
              </c:manualLayout>
            </c:layout>
            <c:tx>
              <c:rich>
                <a:bodyPr rot="-5400000" spcFirstLastPara="1" vertOverflow="ellipsis" vert="horz" wrap="square" anchor="ctr" anchorCtr="1"/>
                <a:lstStyle/>
                <a:p>
                  <a:pPr>
                    <a:defRPr sz="900" b="1" i="0" u="none" strike="noStrike" kern="1200" cap="all" baseline="0">
                      <a:solidFill>
                        <a:schemeClr val="tx1">
                          <a:lumMod val="65000"/>
                          <a:lumOff val="35000"/>
                        </a:schemeClr>
                      </a:solidFill>
                      <a:latin typeface="+mn-lt"/>
                      <a:ea typeface="+mn-ea"/>
                      <a:cs typeface="+mn-cs"/>
                    </a:defRPr>
                  </a:pPr>
                  <a:r>
                    <a:rPr lang="en-GB" b="1"/>
                    <a:t>Revenue in Billions</a:t>
                  </a:r>
                </a:p>
              </c:rich>
            </c:tx>
            <c:spPr>
              <a:noFill/>
              <a:ln>
                <a:noFill/>
              </a:ln>
              <a:effectLst/>
            </c:spPr>
            <c:txPr>
              <a:bodyPr rot="-5400000" spcFirstLastPara="1" vertOverflow="ellipsis" vert="horz" wrap="square" anchor="ctr" anchorCtr="1"/>
              <a:lstStyle/>
              <a:p>
                <a:pPr>
                  <a:defRPr sz="900" b="1" i="0" u="none" strike="noStrike" kern="1200" cap="all"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b"/>
      <c:layout>
        <c:manualLayout>
          <c:xMode val="edge"/>
          <c:yMode val="edge"/>
          <c:x val="0.38911879064183374"/>
          <c:y val="0.86725427372929709"/>
          <c:w val="0.23408990655888393"/>
          <c:h val="4.6331213544810505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[ProjectNYSE.xlsx]Summary STATISTICS 1!PivotTable6</c:name>
    <c:fmtId val="1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Revenue of the Different Energy Sub-industry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'Summary STATISTICS 1'!$B$56:$B$57</c:f>
              <c:strCache>
                <c:ptCount val="1"/>
                <c:pt idx="0">
                  <c:v>2013</c:v>
                </c:pt>
              </c:strCache>
            </c:strRef>
          </c:tx>
          <c:spPr>
            <a:ln w="28575" cap="rnd">
              <a:solidFill>
                <a:schemeClr val="accent1"/>
              </a:solidFill>
              <a:round/>
            </a:ln>
            <a:effectLst/>
          </c:spPr>
          <c:marker>
            <c:symbol val="none"/>
          </c:marker>
          <c:cat>
            <c:strRef>
              <c:f>'Summary STATISTICS 1'!$A$58:$A$63</c:f>
              <c:strCache>
                <c:ptCount val="5"/>
                <c:pt idx="0">
                  <c:v>Integrated Oil &amp; Gas</c:v>
                </c:pt>
                <c:pt idx="1">
                  <c:v>Oil &amp; Gas Drilling</c:v>
                </c:pt>
                <c:pt idx="2">
                  <c:v>Oil &amp; Gas Equipment &amp; Services</c:v>
                </c:pt>
                <c:pt idx="3">
                  <c:v>Oil &amp; Gas Exploration &amp; Production</c:v>
                </c:pt>
                <c:pt idx="4">
                  <c:v>Oil &amp; Gas Refining &amp; Marketing &amp; Transportation</c:v>
                </c:pt>
              </c:strCache>
            </c:strRef>
          </c:cat>
          <c:val>
            <c:numRef>
              <c:f>'Summary STATISTICS 1'!$B$58:$B$63</c:f>
              <c:numCache>
                <c:formatCode>_("$"* #,##0.00_);_("$"* \(#,##0.00\);_("$"* "-"??_);_(@_)</c:formatCode>
                <c:ptCount val="5"/>
                <c:pt idx="0">
                  <c:v>677289686000</c:v>
                </c:pt>
                <c:pt idx="1">
                  <c:v>3387614000</c:v>
                </c:pt>
                <c:pt idx="2">
                  <c:v>70987000000</c:v>
                </c:pt>
                <c:pt idx="3">
                  <c:v>124461675000</c:v>
                </c:pt>
                <c:pt idx="4">
                  <c:v>467019000000</c:v>
                </c:pt>
              </c:numCache>
            </c:numRef>
          </c:val>
          <c:smooth val="0"/>
          <c:extLst>
            <c:ext xmlns:c16="http://schemas.microsoft.com/office/drawing/2014/chart" uri="{C3380CC4-5D6E-409C-BE32-E72D297353CC}">
              <c16:uniqueId val="{00000000-A0C1-4525-B902-6898B3F80F72}"/>
            </c:ext>
          </c:extLst>
        </c:ser>
        <c:ser>
          <c:idx val="1"/>
          <c:order val="1"/>
          <c:tx>
            <c:strRef>
              <c:f>'Summary STATISTICS 1'!$C$56:$C$57</c:f>
              <c:strCache>
                <c:ptCount val="1"/>
                <c:pt idx="0">
                  <c:v>2014</c:v>
                </c:pt>
              </c:strCache>
            </c:strRef>
          </c:tx>
          <c:spPr>
            <a:ln w="28575" cap="rnd">
              <a:solidFill>
                <a:schemeClr val="accent2"/>
              </a:solidFill>
              <a:round/>
            </a:ln>
            <a:effectLst/>
          </c:spPr>
          <c:marker>
            <c:symbol val="none"/>
          </c:marker>
          <c:cat>
            <c:strRef>
              <c:f>'Summary STATISTICS 1'!$A$58:$A$63</c:f>
              <c:strCache>
                <c:ptCount val="5"/>
                <c:pt idx="0">
                  <c:v>Integrated Oil &amp; Gas</c:v>
                </c:pt>
                <c:pt idx="1">
                  <c:v>Oil &amp; Gas Drilling</c:v>
                </c:pt>
                <c:pt idx="2">
                  <c:v>Oil &amp; Gas Equipment &amp; Services</c:v>
                </c:pt>
                <c:pt idx="3">
                  <c:v>Oil &amp; Gas Exploration &amp; Production</c:v>
                </c:pt>
                <c:pt idx="4">
                  <c:v>Oil &amp; Gas Refining &amp; Marketing &amp; Transportation</c:v>
                </c:pt>
              </c:strCache>
            </c:strRef>
          </c:cat>
          <c:val>
            <c:numRef>
              <c:f>'Summary STATISTICS 1'!$C$58:$C$63</c:f>
              <c:numCache>
                <c:formatCode>_("$"* #,##0.00_);_("$"* \(#,##0.00\);_("$"* "-"??_);_(@_)</c:formatCode>
                <c:ptCount val="5"/>
                <c:pt idx="0">
                  <c:v>633749933000</c:v>
                </c:pt>
                <c:pt idx="1">
                  <c:v>3715968000</c:v>
                </c:pt>
                <c:pt idx="2">
                  <c:v>78861000000</c:v>
                </c:pt>
                <c:pt idx="3">
                  <c:v>142954070000</c:v>
                </c:pt>
                <c:pt idx="4">
                  <c:v>452635000000</c:v>
                </c:pt>
              </c:numCache>
            </c:numRef>
          </c:val>
          <c:smooth val="0"/>
          <c:extLst>
            <c:ext xmlns:c16="http://schemas.microsoft.com/office/drawing/2014/chart" uri="{C3380CC4-5D6E-409C-BE32-E72D297353CC}">
              <c16:uniqueId val="{00000001-A0C1-4525-B902-6898B3F80F72}"/>
            </c:ext>
          </c:extLst>
        </c:ser>
        <c:ser>
          <c:idx val="2"/>
          <c:order val="2"/>
          <c:tx>
            <c:strRef>
              <c:f>'Summary STATISTICS 1'!$D$56:$D$57</c:f>
              <c:strCache>
                <c:ptCount val="1"/>
                <c:pt idx="0">
                  <c:v>2015</c:v>
                </c:pt>
              </c:strCache>
            </c:strRef>
          </c:tx>
          <c:spPr>
            <a:ln w="28575" cap="rnd">
              <a:solidFill>
                <a:schemeClr val="accent3"/>
              </a:solidFill>
              <a:round/>
            </a:ln>
            <a:effectLst/>
          </c:spPr>
          <c:marker>
            <c:symbol val="none"/>
          </c:marker>
          <c:cat>
            <c:strRef>
              <c:f>'Summary STATISTICS 1'!$A$58:$A$63</c:f>
              <c:strCache>
                <c:ptCount val="5"/>
                <c:pt idx="0">
                  <c:v>Integrated Oil &amp; Gas</c:v>
                </c:pt>
                <c:pt idx="1">
                  <c:v>Oil &amp; Gas Drilling</c:v>
                </c:pt>
                <c:pt idx="2">
                  <c:v>Oil &amp; Gas Equipment &amp; Services</c:v>
                </c:pt>
                <c:pt idx="3">
                  <c:v>Oil &amp; Gas Exploration &amp; Production</c:v>
                </c:pt>
                <c:pt idx="4">
                  <c:v>Oil &amp; Gas Refining &amp; Marketing &amp; Transportation</c:v>
                </c:pt>
              </c:strCache>
            </c:strRef>
          </c:cat>
          <c:val>
            <c:numRef>
              <c:f>'Summary STATISTICS 1'!$D$58:$D$63</c:f>
              <c:numCache>
                <c:formatCode>_("$"* #,##0.00_);_("$"* \(#,##0.00\);_("$"* "-"??_);_(@_)</c:formatCode>
                <c:ptCount val="5"/>
                <c:pt idx="0">
                  <c:v>411600116000</c:v>
                </c:pt>
                <c:pt idx="1">
                  <c:v>3161702000</c:v>
                </c:pt>
                <c:pt idx="2">
                  <c:v>54132000000</c:v>
                </c:pt>
                <c:pt idx="3">
                  <c:v>85730680000</c:v>
                </c:pt>
                <c:pt idx="4">
                  <c:v>307178000000</c:v>
                </c:pt>
              </c:numCache>
            </c:numRef>
          </c:val>
          <c:smooth val="0"/>
          <c:extLst>
            <c:ext xmlns:c16="http://schemas.microsoft.com/office/drawing/2014/chart" uri="{C3380CC4-5D6E-409C-BE32-E72D297353CC}">
              <c16:uniqueId val="{00000002-A0C1-4525-B902-6898B3F80F72}"/>
            </c:ext>
          </c:extLst>
        </c:ser>
        <c:dLbls>
          <c:showLegendKey val="0"/>
          <c:showVal val="0"/>
          <c:showCatName val="0"/>
          <c:showSerName val="0"/>
          <c:showPercent val="0"/>
          <c:showBubbleSize val="0"/>
        </c:dLbls>
        <c:smooth val="0"/>
        <c:axId val="1863184047"/>
        <c:axId val="1863163663"/>
      </c:lineChart>
      <c:catAx>
        <c:axId val="186318404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GICS Sub Industry</a:t>
                </a:r>
              </a:p>
            </c:rich>
          </c:tx>
          <c:layout>
            <c:manualLayout>
              <c:xMode val="edge"/>
              <c:yMode val="edge"/>
              <c:x val="0.44459644211140276"/>
              <c:y val="0.89087267618518629"/>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3163663"/>
        <c:crosses val="autoZero"/>
        <c:auto val="1"/>
        <c:lblAlgn val="ctr"/>
        <c:lblOffset val="100"/>
        <c:noMultiLvlLbl val="0"/>
      </c:catAx>
      <c:valAx>
        <c:axId val="18631636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Revenue in Billions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Red]&quot;$&quot;#,##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3184047"/>
        <c:crosses val="autoZero"/>
        <c:crossBetween val="between"/>
        <c:dispUnits>
          <c:builtInUnit val="billions"/>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Sheet1!$H$12:$H$26</cx:f>
        <cx:lvl ptCount="15">
          <cx:pt idx="0">CVX</cx:pt>
          <cx:pt idx="1">CVX</cx:pt>
          <cx:pt idx="2">CVX</cx:pt>
          <cx:pt idx="3">MPC</cx:pt>
          <cx:pt idx="4">MPC</cx:pt>
          <cx:pt idx="5">MPC</cx:pt>
          <cx:pt idx="6">PSX</cx:pt>
          <cx:pt idx="7">PSX</cx:pt>
          <cx:pt idx="8">PSX</cx:pt>
          <cx:pt idx="9">VLO</cx:pt>
          <cx:pt idx="10">VLO</cx:pt>
          <cx:pt idx="11">VLO</cx:pt>
          <cx:pt idx="12">XOM</cx:pt>
          <cx:pt idx="13">XOM</cx:pt>
          <cx:pt idx="14">XOM</cx:pt>
        </cx:lvl>
      </cx:strDim>
      <cx:numDim type="val">
        <cx:f>Sheet1!$I$12:$I$26</cx:f>
        <cx:lvl ptCount="15" formatCode="&quot;$&quot;#,##0.00">
          <cx:pt idx="0">220156000000</cx:pt>
          <cx:pt idx="1">200494000000</cx:pt>
          <cx:pt idx="2">129925000000</cx:pt>
          <cx:pt idx="3">100160000000</cx:pt>
          <cx:pt idx="4">97817000000</cx:pt>
          <cx:pt idx="5">72051000000</cx:pt>
          <cx:pt idx="6">171596000000</cx:pt>
          <cx:pt idx="7">161212000000</cx:pt>
          <cx:pt idx="8">98975000000</cx:pt>
          <cx:pt idx="9">138074000000</cx:pt>
          <cx:pt idx="10">130844000000</cx:pt>
          <cx:pt idx="11">87804000000</cx:pt>
          <cx:pt idx="12">420836000000</cx:pt>
          <cx:pt idx="13">394105000000</cx:pt>
          <cx:pt idx="14">259488000000</cx:pt>
        </cx:lvl>
      </cx:numDim>
    </cx:data>
  </cx:chartData>
  <cx:chart>
    <cx:title pos="t" align="ctr" overlay="0">
      <cx:tx>
        <cx:rich>
          <a:bodyPr spcFirstLastPara="1" vertOverflow="ellipsis" horzOverflow="overflow" wrap="square" lIns="0" tIns="0" rIns="0" bIns="0" anchor="ctr" anchorCtr="1"/>
          <a:lstStyle/>
          <a:p>
            <a:pPr algn="ctr" rtl="0">
              <a:defRPr/>
            </a:pPr>
            <a:r>
              <a:rPr lang="en-GB" sz="1400" b="1" i="0" u="none" strike="noStrike" baseline="0">
                <a:solidFill>
                  <a:srgbClr val="000000">
                    <a:lumMod val="65000"/>
                    <a:lumOff val="35000"/>
                  </a:srgbClr>
                </a:solidFill>
                <a:latin typeface="Arial"/>
                <a:cs typeface="Arial"/>
              </a:rPr>
              <a:t>Boxplot of the Top Five Energy Companies By Revenue</a:t>
            </a:r>
          </a:p>
          <a:p>
            <a:pPr algn="ctr" rtl="0">
              <a:defRPr/>
            </a:pPr>
            <a:endParaRPr lang="en-GB" sz="1400" b="0" i="0" u="none" strike="noStrike" baseline="0">
              <a:solidFill>
                <a:srgbClr val="000000">
                  <a:lumMod val="65000"/>
                  <a:lumOff val="35000"/>
                </a:srgbClr>
              </a:solidFill>
              <a:latin typeface="Arial"/>
              <a:cs typeface="Arial"/>
            </a:endParaRPr>
          </a:p>
        </cx:rich>
      </cx:tx>
    </cx:title>
    <cx:plotArea>
      <cx:plotAreaRegion>
        <cx:series layoutId="boxWhisker" uniqueId="{92BC72DA-4DA3-42D7-936D-785A3BD3FA30}">
          <cx:tx>
            <cx:txData>
              <cx:f>Sheet1!$I$11</cx:f>
              <cx:v>Total_Revenue</cx:v>
            </cx:txData>
          </cx:tx>
          <cx:dataId val="0"/>
          <cx:layoutPr>
            <cx:visibility meanLine="1" meanMarker="1" nonoutliers="0" outliers="1"/>
            <cx:statistics quartileMethod="exclusive"/>
          </cx:layoutPr>
        </cx:series>
      </cx:plotAreaRegion>
      <cx:axis id="0">
        <cx:catScaling gapWidth="1"/>
        <cx:title>
          <cx:tx>
            <cx:txData>
              <cx:v>Companies</cx:v>
            </cx:txData>
          </cx:tx>
          <cx:txPr>
            <a:bodyPr spcFirstLastPara="1" vertOverflow="ellipsis" horzOverflow="overflow" wrap="square" lIns="0" tIns="0" rIns="0" bIns="0" anchor="ctr" anchorCtr="1"/>
            <a:lstStyle/>
            <a:p>
              <a:pPr algn="ctr" rtl="0">
                <a:defRPr b="1"/>
              </a:pPr>
              <a:r>
                <a:rPr lang="en-GB" sz="900" b="1" i="0" u="none" strike="noStrike" baseline="0">
                  <a:solidFill>
                    <a:srgbClr val="000000">
                      <a:lumMod val="65000"/>
                      <a:lumOff val="35000"/>
                    </a:srgbClr>
                  </a:solidFill>
                  <a:latin typeface="Arial"/>
                  <a:cs typeface="Arial"/>
                </a:rPr>
                <a:t>Companies</a:t>
              </a:r>
            </a:p>
          </cx:txPr>
        </cx:title>
        <cx:tickLabels/>
      </cx:axis>
      <cx:axis id="1">
        <cx:valScaling/>
        <cx:title>
          <cx:tx>
            <cx:rich>
              <a:bodyPr spcFirstLastPara="1" vertOverflow="ellipsis" horzOverflow="overflow" wrap="square" lIns="0" tIns="0" rIns="0" bIns="0" anchor="ctr" anchorCtr="1"/>
              <a:lstStyle/>
              <a:p>
                <a:pPr algn="ctr" rtl="0">
                  <a:defRPr/>
                </a:pPr>
                <a:r>
                  <a:rPr lang="en-GB" sz="900" b="1" i="0" u="none" strike="noStrike" baseline="0">
                    <a:solidFill>
                      <a:srgbClr val="000000">
                        <a:lumMod val="65000"/>
                        <a:lumOff val="35000"/>
                      </a:srgbClr>
                    </a:solidFill>
                    <a:latin typeface="Arial"/>
                    <a:cs typeface="Arial"/>
                  </a:rPr>
                  <a:t>Revenue in Billions</a:t>
                </a:r>
              </a:p>
              <a:p>
                <a:pPr algn="ctr" rtl="0">
                  <a:defRPr/>
                </a:pPr>
                <a:endParaRPr lang="en-GB" sz="900" b="1" i="0" u="none" strike="noStrike" baseline="0">
                  <a:solidFill>
                    <a:srgbClr val="000000">
                      <a:lumMod val="65000"/>
                      <a:lumOff val="35000"/>
                    </a:srgbClr>
                  </a:solidFill>
                  <a:latin typeface="Arial"/>
                  <a:cs typeface="Arial"/>
                </a:endParaRPr>
              </a:p>
            </cx:rich>
          </cx:tx>
        </cx:title>
        <cx:units unit="billions"/>
        <cx:majorGridlines/>
        <cx:tickLabels/>
        <cx:numFmt formatCode="$#,##0" sourceLinked="0"/>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73">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E7916A2-CE29-48C2-AA18-F9690BF4F8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3D2F7C5C-5975-4958-BA71-FFDECD755B1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97D234-8492-473F-A091-4B64808A57A0}" type="datetime1">
              <a:rPr lang="en-GB" smtClean="0"/>
              <a:t>20/09/2023</a:t>
            </a:fld>
            <a:endParaRPr lang="en-GB" dirty="0"/>
          </a:p>
        </p:txBody>
      </p:sp>
      <p:sp>
        <p:nvSpPr>
          <p:cNvPr id="4" name="Footer Placeholder 3">
            <a:extLst>
              <a:ext uri="{FF2B5EF4-FFF2-40B4-BE49-F238E27FC236}">
                <a16:creationId xmlns:a16="http://schemas.microsoft.com/office/drawing/2014/main" id="{391538FA-A28B-4086-A139-C7836F7D7B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11B40A30-F964-4913-843A-5C6E4D62C9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C4450B-D2D0-45FA-8E13-79D47EF32F75}" type="slidenum">
              <a:rPr lang="en-GB" smtClean="0"/>
              <a:t>‹#›</a:t>
            </a:fld>
            <a:endParaRPr lang="en-GB"/>
          </a:p>
        </p:txBody>
      </p:sp>
    </p:spTree>
    <p:extLst>
      <p:ext uri="{BB962C8B-B14F-4D97-AF65-F5344CB8AC3E}">
        <p14:creationId xmlns:p14="http://schemas.microsoft.com/office/powerpoint/2010/main" val="15040359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4D646D-6BDF-4256-B3F1-5AA5656CF7FE}" type="datetime1">
              <a:rPr lang="en-GB" smtClean="0"/>
              <a:pPr/>
              <a:t>20/09/2023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5AEFCC-1A2A-49A3-AF44-4B0C6C684732}" type="slidenum">
              <a:rPr lang="en-GB" noProof="0" smtClean="0"/>
              <a:t>‹#›</a:t>
            </a:fld>
            <a:endParaRPr lang="en-GB" noProof="0"/>
          </a:p>
        </p:txBody>
      </p:sp>
    </p:spTree>
    <p:extLst>
      <p:ext uri="{BB962C8B-B14F-4D97-AF65-F5344CB8AC3E}">
        <p14:creationId xmlns:p14="http://schemas.microsoft.com/office/powerpoint/2010/main" val="712253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225AEFCC-1A2A-49A3-AF44-4B0C6C684732}" type="slidenum">
              <a:rPr lang="en-GB" smtClean="0"/>
              <a:t>1</a:t>
            </a:fld>
            <a:endParaRPr lang="en-GB"/>
          </a:p>
        </p:txBody>
      </p:sp>
    </p:spTree>
    <p:extLst>
      <p:ext uri="{BB962C8B-B14F-4D97-AF65-F5344CB8AC3E}">
        <p14:creationId xmlns:p14="http://schemas.microsoft.com/office/powerpoint/2010/main" val="2551641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225AEFCC-1A2A-49A3-AF44-4B0C6C684732}" type="slidenum">
              <a:rPr lang="en-GB" smtClean="0"/>
              <a:t>8</a:t>
            </a:fld>
            <a:endParaRPr lang="en-GB"/>
          </a:p>
        </p:txBody>
      </p:sp>
    </p:spTree>
    <p:extLst>
      <p:ext uri="{BB962C8B-B14F-4D97-AF65-F5344CB8AC3E}">
        <p14:creationId xmlns:p14="http://schemas.microsoft.com/office/powerpoint/2010/main" val="2880024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rtlCol="0" anchor="ctr" anchorCtr="1">
            <a:normAutofit/>
          </a:bodyPr>
          <a:lstStyle>
            <a:lvl1pPr algn="ctr">
              <a:defRPr sz="3800">
                <a:solidFill>
                  <a:srgbClr val="262626"/>
                </a:solidFill>
              </a:defRPr>
            </a:lvl1pPr>
          </a:lstStyle>
          <a:p>
            <a:pPr rtl="0"/>
            <a:r>
              <a:rPr lang="en-GB" noProof="0"/>
              <a:t>Click to edit Master title style</a:t>
            </a:r>
          </a:p>
        </p:txBody>
      </p:sp>
      <p:sp>
        <p:nvSpPr>
          <p:cNvPr id="3" name="Subtitle 2"/>
          <p:cNvSpPr>
            <a:spLocks noGrp="1"/>
          </p:cNvSpPr>
          <p:nvPr>
            <p:ph type="subTitle" idx="1"/>
          </p:nvPr>
        </p:nvSpPr>
        <p:spPr>
          <a:xfrm>
            <a:off x="2695194" y="4352544"/>
            <a:ext cx="6801612" cy="1239894"/>
          </a:xfrm>
          <a:noFill/>
        </p:spPr>
        <p:txBody>
          <a:bodyPr rtlCol="0">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7" name="Date Placeholder 6"/>
          <p:cNvSpPr>
            <a:spLocks noGrp="1"/>
          </p:cNvSpPr>
          <p:nvPr>
            <p:ph type="dt" sz="half" idx="10"/>
          </p:nvPr>
        </p:nvSpPr>
        <p:spPr/>
        <p:txBody>
          <a:bodyPr rtlCol="0"/>
          <a:lstStyle/>
          <a:p>
            <a:pPr rtl="0"/>
            <a:fld id="{4E15C783-D12C-49F2-9B4C-712E959A963D}" type="datetime1">
              <a:rPr lang="en-GB" noProof="0" smtClean="0"/>
              <a:t>20/09/2023</a:t>
            </a:fld>
            <a:endParaRPr lang="en-GB" noProof="0"/>
          </a:p>
        </p:txBody>
      </p:sp>
      <p:sp>
        <p:nvSpPr>
          <p:cNvPr id="8" name="Footer Placeholder 7"/>
          <p:cNvSpPr>
            <a:spLocks noGrp="1"/>
          </p:cNvSpPr>
          <p:nvPr>
            <p:ph type="ftr" sz="quarter" idx="11"/>
          </p:nvPr>
        </p:nvSpPr>
        <p:spPr/>
        <p:txBody>
          <a:bodyPr rtlCol="0"/>
          <a:lstStyle/>
          <a:p>
            <a:pPr rtl="0"/>
            <a:r>
              <a:rPr lang="en-GB" noProof="0"/>
              <a:t>
              </a:t>
            </a:r>
          </a:p>
        </p:txBody>
      </p:sp>
      <p:sp>
        <p:nvSpPr>
          <p:cNvPr id="9" name="Slide Number Placeholder 8"/>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827077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Vertical Text Placeholder 2"/>
          <p:cNvSpPr>
            <a:spLocks noGrp="1"/>
          </p:cNvSpPr>
          <p:nvPr>
            <p:ph type="body" orient="vert" idx="1" hasCustomPrompt="1"/>
          </p:nvPr>
        </p:nvSpPr>
        <p:spPr/>
        <p:txBody>
          <a:bodyPr vert="eaVert"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85B5A1A7-AA6F-4624-89E5-E883F173CDC5}" type="datetime1">
              <a:rPr lang="en-GB" noProof="0" smtClean="0"/>
              <a:t>20/09/2023</a:t>
            </a:fld>
            <a:endParaRPr lang="en-GB" noProof="0"/>
          </a:p>
        </p:txBody>
      </p:sp>
      <p:sp>
        <p:nvSpPr>
          <p:cNvPr id="5" name="Footer Placeholder 4"/>
          <p:cNvSpPr>
            <a:spLocks noGrp="1"/>
          </p:cNvSpPr>
          <p:nvPr>
            <p:ph type="ftr" sz="quarter" idx="11"/>
          </p:nvPr>
        </p:nvSpPr>
        <p:spPr/>
        <p:txBody>
          <a:bodyPr rtlCol="0"/>
          <a:lstStyle/>
          <a:p>
            <a:pPr rtl="0"/>
            <a:r>
              <a:rPr lang="en-GB" noProof="0"/>
              <a:t>
              </a:t>
            </a:r>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273842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rtlCol="0"/>
          <a:lstStyle/>
          <a:p>
            <a:pPr rtl="0"/>
            <a:r>
              <a:rPr lang="en-GB" noProof="0"/>
              <a:t>Click to edit Master title style</a:t>
            </a:r>
          </a:p>
        </p:txBody>
      </p:sp>
      <p:sp>
        <p:nvSpPr>
          <p:cNvPr id="3" name="Vertical Text Placeholder 2"/>
          <p:cNvSpPr>
            <a:spLocks noGrp="1"/>
          </p:cNvSpPr>
          <p:nvPr>
            <p:ph type="body" orient="vert" idx="1" hasCustomPrompt="1"/>
          </p:nvPr>
        </p:nvSpPr>
        <p:spPr>
          <a:xfrm>
            <a:off x="2231136" y="937260"/>
            <a:ext cx="6198489" cy="4983480"/>
          </a:xfrm>
        </p:spPr>
        <p:txBody>
          <a:bodyPr vert="eaVert"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08ED7F50-086F-4C0E-A00E-029424AE0F4B}" type="datetime1">
              <a:rPr lang="en-GB" noProof="0" smtClean="0"/>
              <a:t>20/09/2023</a:t>
            </a:fld>
            <a:endParaRPr lang="en-GB" noProof="0"/>
          </a:p>
        </p:txBody>
      </p:sp>
      <p:sp>
        <p:nvSpPr>
          <p:cNvPr id="5" name="Footer Placeholder 4"/>
          <p:cNvSpPr>
            <a:spLocks noGrp="1"/>
          </p:cNvSpPr>
          <p:nvPr>
            <p:ph type="ftr" sz="quarter" idx="11"/>
          </p:nvPr>
        </p:nvSpPr>
        <p:spPr/>
        <p:txBody>
          <a:bodyPr rtlCol="0"/>
          <a:lstStyle/>
          <a:p>
            <a:pPr rtl="0"/>
            <a:r>
              <a:rPr lang="en-GB" noProof="0"/>
              <a:t>
              </a:t>
            </a:r>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342223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idx="1" hasCustomPrompt="1"/>
          </p:nvPr>
        </p:nvSpPr>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p:cNvSpPr>
            <a:spLocks noGrp="1"/>
          </p:cNvSpPr>
          <p:nvPr>
            <p:ph type="dt" sz="half" idx="10"/>
          </p:nvPr>
        </p:nvSpPr>
        <p:spPr/>
        <p:txBody>
          <a:bodyPr rtlCol="0"/>
          <a:lstStyle/>
          <a:p>
            <a:pPr rtl="0"/>
            <a:fld id="{53F00725-7335-4522-A034-2AC55CFE2D7D}" type="datetime1">
              <a:rPr lang="en-GB" noProof="0" smtClean="0"/>
              <a:t>20/09/2023</a:t>
            </a:fld>
            <a:endParaRPr lang="en-GB" noProof="0"/>
          </a:p>
        </p:txBody>
      </p:sp>
      <p:sp>
        <p:nvSpPr>
          <p:cNvPr id="8" name="Footer Placeholder 7"/>
          <p:cNvSpPr>
            <a:spLocks noGrp="1"/>
          </p:cNvSpPr>
          <p:nvPr>
            <p:ph type="ftr" sz="quarter" idx="11"/>
          </p:nvPr>
        </p:nvSpPr>
        <p:spPr/>
        <p:txBody>
          <a:bodyPr rtlCol="0"/>
          <a:lstStyle/>
          <a:p>
            <a:pPr rtl="0"/>
            <a:r>
              <a:rPr lang="en-GB" noProof="0"/>
              <a:t>
              </a:t>
            </a:r>
          </a:p>
        </p:txBody>
      </p:sp>
      <p:sp>
        <p:nvSpPr>
          <p:cNvPr id="9" name="Slide Number Placeholder 8"/>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118227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rtlCol="0" anchor="ctr" anchorCtr="1">
            <a:normAutofit/>
          </a:bodyPr>
          <a:lstStyle>
            <a:lvl1pPr>
              <a:defRPr sz="3800">
                <a:solidFill>
                  <a:srgbClr val="262626"/>
                </a:solidFill>
              </a:defRPr>
            </a:lvl1pPr>
          </a:lstStyle>
          <a:p>
            <a:pPr rtl="0"/>
            <a:r>
              <a:rPr lang="en-GB" noProof="0"/>
              <a:t>Click to edit Master title style</a:t>
            </a:r>
          </a:p>
        </p:txBody>
      </p:sp>
      <p:sp>
        <p:nvSpPr>
          <p:cNvPr id="3" name="Text Placeholder 2"/>
          <p:cNvSpPr>
            <a:spLocks noGrp="1"/>
          </p:cNvSpPr>
          <p:nvPr>
            <p:ph type="body" idx="1" hasCustomPrompt="1"/>
          </p:nvPr>
        </p:nvSpPr>
        <p:spPr>
          <a:xfrm>
            <a:off x="2695194" y="4352465"/>
            <a:ext cx="6801612" cy="1265082"/>
          </a:xfrm>
        </p:spPr>
        <p:txBody>
          <a:bodyPr rtlCol="0"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Edit Master text styles</a:t>
            </a:r>
          </a:p>
        </p:txBody>
      </p:sp>
      <p:sp>
        <p:nvSpPr>
          <p:cNvPr id="7" name="Date Placeholder 6"/>
          <p:cNvSpPr>
            <a:spLocks noGrp="1"/>
          </p:cNvSpPr>
          <p:nvPr>
            <p:ph type="dt" sz="half" idx="10"/>
          </p:nvPr>
        </p:nvSpPr>
        <p:spPr/>
        <p:txBody>
          <a:bodyPr rtlCol="0"/>
          <a:lstStyle/>
          <a:p>
            <a:pPr rtl="0"/>
            <a:fld id="{EE68D3E5-34C8-4FBE-A830-3EA54BBD2C94}" type="datetime1">
              <a:rPr lang="en-GB" noProof="0" smtClean="0"/>
              <a:t>20/09/2023</a:t>
            </a:fld>
            <a:endParaRPr lang="en-GB" noProof="0"/>
          </a:p>
        </p:txBody>
      </p:sp>
      <p:sp>
        <p:nvSpPr>
          <p:cNvPr id="8" name="Footer Placeholder 7"/>
          <p:cNvSpPr>
            <a:spLocks noGrp="1"/>
          </p:cNvSpPr>
          <p:nvPr>
            <p:ph type="ftr" sz="quarter" idx="11"/>
          </p:nvPr>
        </p:nvSpPr>
        <p:spPr/>
        <p:txBody>
          <a:bodyPr rtlCol="0"/>
          <a:lstStyle/>
          <a:p>
            <a:pPr rtl="0"/>
            <a:r>
              <a:rPr lang="en-GB" noProof="0"/>
              <a:t>
              </a:t>
            </a:r>
          </a:p>
        </p:txBody>
      </p:sp>
      <p:sp>
        <p:nvSpPr>
          <p:cNvPr id="9" name="Slide Number Placeholder 8"/>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2828561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sz="half" idx="1" hasCustomPrompt="1"/>
          </p:nvPr>
        </p:nvSpPr>
        <p:spPr>
          <a:xfrm>
            <a:off x="1581912" y="2638044"/>
            <a:ext cx="4271771" cy="3101982"/>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p:cNvSpPr>
            <a:spLocks noGrp="1"/>
          </p:cNvSpPr>
          <p:nvPr>
            <p:ph sz="half" idx="2" hasCustomPrompt="1"/>
          </p:nvPr>
        </p:nvSpPr>
        <p:spPr>
          <a:xfrm>
            <a:off x="6338315" y="2638044"/>
            <a:ext cx="4270247" cy="3101982"/>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8" name="Date Placeholder 7"/>
          <p:cNvSpPr>
            <a:spLocks noGrp="1"/>
          </p:cNvSpPr>
          <p:nvPr>
            <p:ph type="dt" sz="half" idx="10"/>
          </p:nvPr>
        </p:nvSpPr>
        <p:spPr/>
        <p:txBody>
          <a:bodyPr rtlCol="0"/>
          <a:lstStyle/>
          <a:p>
            <a:pPr rtl="0"/>
            <a:fld id="{810DF764-3A77-4EF7-8485-DEC7BA12C6F5}" type="datetime1">
              <a:rPr lang="en-GB" noProof="0" smtClean="0"/>
              <a:t>20/09/2023</a:t>
            </a:fld>
            <a:endParaRPr lang="en-GB" noProof="0"/>
          </a:p>
        </p:txBody>
      </p:sp>
      <p:sp>
        <p:nvSpPr>
          <p:cNvPr id="9" name="Footer Placeholder 8"/>
          <p:cNvSpPr>
            <a:spLocks noGrp="1"/>
          </p:cNvSpPr>
          <p:nvPr>
            <p:ph type="ftr" sz="quarter" idx="11"/>
          </p:nvPr>
        </p:nvSpPr>
        <p:spPr/>
        <p:txBody>
          <a:bodyPr rtlCol="0"/>
          <a:lstStyle/>
          <a:p>
            <a:pPr rtl="0"/>
            <a:r>
              <a:rPr lang="en-GB" noProof="0"/>
              <a:t>
              </a:t>
            </a:r>
          </a:p>
        </p:txBody>
      </p:sp>
      <p:sp>
        <p:nvSpPr>
          <p:cNvPr id="10" name="Slide Number Placeholder 9"/>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236658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1583436" y="2313433"/>
            <a:ext cx="4270248" cy="704087"/>
          </a:xfrm>
        </p:spPr>
        <p:txBody>
          <a:bodyPr rtlCol="0"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4" name="Content Placeholder 3"/>
          <p:cNvSpPr>
            <a:spLocks noGrp="1"/>
          </p:cNvSpPr>
          <p:nvPr>
            <p:ph sz="half" idx="2" hasCustomPrompt="1"/>
          </p:nvPr>
        </p:nvSpPr>
        <p:spPr>
          <a:xfrm>
            <a:off x="1583436" y="3143250"/>
            <a:ext cx="4270248" cy="2596776"/>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Content Placeholder 5"/>
          <p:cNvSpPr>
            <a:spLocks noGrp="1"/>
          </p:cNvSpPr>
          <p:nvPr>
            <p:ph sz="quarter" idx="4" hasCustomPrompt="1"/>
          </p:nvPr>
        </p:nvSpPr>
        <p:spPr>
          <a:xfrm>
            <a:off x="6338316" y="3143250"/>
            <a:ext cx="4253484" cy="2596776"/>
          </a:xfrm>
        </p:spPr>
        <p:txBody>
          <a:bodyPr rtlCol="0"/>
          <a:lstStyle>
            <a:lvl5pPr>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1" name="Text Placeholder 4"/>
          <p:cNvSpPr>
            <a:spLocks noGrp="1"/>
          </p:cNvSpPr>
          <p:nvPr>
            <p:ph type="body" sz="quarter" idx="13" hasCustomPrompt="1"/>
          </p:nvPr>
        </p:nvSpPr>
        <p:spPr>
          <a:xfrm>
            <a:off x="6338316" y="2313433"/>
            <a:ext cx="4270248" cy="704087"/>
          </a:xfrm>
        </p:spPr>
        <p:txBody>
          <a:bodyPr rtlCol="0"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7" name="Date Placeholder 6"/>
          <p:cNvSpPr>
            <a:spLocks noGrp="1"/>
          </p:cNvSpPr>
          <p:nvPr>
            <p:ph type="dt" sz="half" idx="10"/>
          </p:nvPr>
        </p:nvSpPr>
        <p:spPr/>
        <p:txBody>
          <a:bodyPr rtlCol="0"/>
          <a:lstStyle/>
          <a:p>
            <a:pPr rtl="0"/>
            <a:fld id="{6E1A6FBB-8E3C-4B15-9841-78542BD4BA03}" type="datetime1">
              <a:rPr lang="en-GB" noProof="0" smtClean="0"/>
              <a:t>20/09/2023</a:t>
            </a:fld>
            <a:endParaRPr lang="en-GB" noProof="0"/>
          </a:p>
        </p:txBody>
      </p:sp>
      <p:sp>
        <p:nvSpPr>
          <p:cNvPr id="8" name="Footer Placeholder 7"/>
          <p:cNvSpPr>
            <a:spLocks noGrp="1"/>
          </p:cNvSpPr>
          <p:nvPr>
            <p:ph type="ftr" sz="quarter" idx="11"/>
          </p:nvPr>
        </p:nvSpPr>
        <p:spPr/>
        <p:txBody>
          <a:bodyPr rtlCol="0"/>
          <a:lstStyle/>
          <a:p>
            <a:pPr rtl="0"/>
            <a:r>
              <a:rPr lang="en-GB" noProof="0"/>
              <a:t>
              </a:t>
            </a:r>
          </a:p>
        </p:txBody>
      </p:sp>
      <p:sp>
        <p:nvSpPr>
          <p:cNvPr id="9" name="Slide Number Placeholder 8"/>
          <p:cNvSpPr>
            <a:spLocks noGrp="1"/>
          </p:cNvSpPr>
          <p:nvPr>
            <p:ph type="sldNum" sz="quarter" idx="12"/>
          </p:nvPr>
        </p:nvSpPr>
        <p:spPr/>
        <p:txBody>
          <a:bodyPr rtlCol="0"/>
          <a:lstStyle/>
          <a:p>
            <a:pPr rtl="0"/>
            <a:fld id="{6D22F896-40B5-4ADD-8801-0D06FADFA095}" type="slidenum">
              <a:rPr lang="en-GB" noProof="0" smtClean="0"/>
              <a:pPr/>
              <a:t>‹#›</a:t>
            </a:fld>
            <a:endParaRPr lang="en-GB" noProof="0"/>
          </a:p>
        </p:txBody>
      </p:sp>
      <p:sp>
        <p:nvSpPr>
          <p:cNvPr id="10" name="Title 9"/>
          <p:cNvSpPr>
            <a:spLocks noGrp="1"/>
          </p:cNvSpPr>
          <p:nvPr>
            <p:ph type="title"/>
          </p:nvPr>
        </p:nvSpPr>
        <p:spPr/>
        <p:txBody>
          <a:bodyPr rtlCol="0"/>
          <a:lstStyle/>
          <a:p>
            <a:pPr rtl="0"/>
            <a:r>
              <a:rPr lang="en-GB" noProof="0"/>
              <a:t>Click to edit Master title style</a:t>
            </a:r>
          </a:p>
        </p:txBody>
      </p:sp>
    </p:spTree>
    <p:extLst>
      <p:ext uri="{BB962C8B-B14F-4D97-AF65-F5344CB8AC3E}">
        <p14:creationId xmlns:p14="http://schemas.microsoft.com/office/powerpoint/2010/main" val="558899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Date Placeholder 2"/>
          <p:cNvSpPr>
            <a:spLocks noGrp="1"/>
          </p:cNvSpPr>
          <p:nvPr>
            <p:ph type="dt" sz="half" idx="10"/>
          </p:nvPr>
        </p:nvSpPr>
        <p:spPr/>
        <p:txBody>
          <a:bodyPr rtlCol="0"/>
          <a:lstStyle/>
          <a:p>
            <a:pPr rtl="0"/>
            <a:fld id="{FBF66E6A-6547-45D0-A810-82631A694533}" type="datetime1">
              <a:rPr lang="en-GB" noProof="0" smtClean="0"/>
              <a:t>20/09/2023</a:t>
            </a:fld>
            <a:endParaRPr lang="en-GB" noProof="0"/>
          </a:p>
        </p:txBody>
      </p:sp>
      <p:sp>
        <p:nvSpPr>
          <p:cNvPr id="4" name="Footer Placeholder 3"/>
          <p:cNvSpPr>
            <a:spLocks noGrp="1"/>
          </p:cNvSpPr>
          <p:nvPr>
            <p:ph type="ftr" sz="quarter" idx="11"/>
          </p:nvPr>
        </p:nvSpPr>
        <p:spPr/>
        <p:txBody>
          <a:bodyPr rtlCol="0"/>
          <a:lstStyle/>
          <a:p>
            <a:pPr rtl="0"/>
            <a:r>
              <a:rPr lang="en-GB" noProof="0"/>
              <a:t>
              </a:t>
            </a:r>
          </a:p>
        </p:txBody>
      </p:sp>
      <p:sp>
        <p:nvSpPr>
          <p:cNvPr id="5" name="Slide Number Placeholder 4"/>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7007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3D110DFC-AD32-4268-A4D4-755499A809CF}" type="datetime1">
              <a:rPr lang="en-GB" noProof="0" smtClean="0"/>
              <a:t>20/09/2023</a:t>
            </a:fld>
            <a:endParaRPr lang="en-GB" noProof="0"/>
          </a:p>
        </p:txBody>
      </p:sp>
      <p:sp>
        <p:nvSpPr>
          <p:cNvPr id="3" name="Footer Placeholder 2"/>
          <p:cNvSpPr>
            <a:spLocks noGrp="1"/>
          </p:cNvSpPr>
          <p:nvPr>
            <p:ph type="ftr" sz="quarter" idx="11"/>
          </p:nvPr>
        </p:nvSpPr>
        <p:spPr/>
        <p:txBody>
          <a:bodyPr rtlCol="0"/>
          <a:lstStyle/>
          <a:p>
            <a:pPr rtl="0"/>
            <a:r>
              <a:rPr lang="en-GB" noProof="0"/>
              <a:t>
              </a:t>
            </a:r>
          </a:p>
        </p:txBody>
      </p:sp>
      <p:sp>
        <p:nvSpPr>
          <p:cNvPr id="4" name="Slide Number Placeholder 3"/>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23599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rtlCol="0" anchor="ctr" anchorCtr="1">
            <a:normAutofit/>
          </a:bodyPr>
          <a:lstStyle>
            <a:lvl1pPr>
              <a:defRPr sz="2200">
                <a:solidFill>
                  <a:srgbClr val="262626"/>
                </a:solidFill>
              </a:defRPr>
            </a:lvl1pPr>
          </a:lstStyle>
          <a:p>
            <a:pPr rtl="0"/>
            <a:r>
              <a:rPr lang="en-GB" noProof="0"/>
              <a:t>Click to edit Master title style</a:t>
            </a:r>
          </a:p>
        </p:txBody>
      </p:sp>
      <p:sp>
        <p:nvSpPr>
          <p:cNvPr id="3" name="Content Placeholder 2"/>
          <p:cNvSpPr>
            <a:spLocks noGrp="1"/>
          </p:cNvSpPr>
          <p:nvPr>
            <p:ph idx="1" hasCustomPrompt="1"/>
          </p:nvPr>
        </p:nvSpPr>
        <p:spPr>
          <a:xfrm>
            <a:off x="6736080" y="804672"/>
            <a:ext cx="4815840" cy="5248656"/>
          </a:xfrm>
        </p:spPr>
        <p:txBody>
          <a:bodyPr rtlCol="0">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p:cNvSpPr>
            <a:spLocks noGrp="1"/>
          </p:cNvSpPr>
          <p:nvPr>
            <p:ph type="body" sz="half" idx="2" hasCustomPrompt="1"/>
          </p:nvPr>
        </p:nvSpPr>
        <p:spPr>
          <a:xfrm>
            <a:off x="1115568" y="3549918"/>
            <a:ext cx="3794760" cy="2194036"/>
          </a:xfrm>
        </p:spPr>
        <p:txBody>
          <a:bodyPr rtlCol="0"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9" name="Date Placeholder 8"/>
          <p:cNvSpPr>
            <a:spLocks noGrp="1"/>
          </p:cNvSpPr>
          <p:nvPr>
            <p:ph type="dt" sz="half" idx="10"/>
          </p:nvPr>
        </p:nvSpPr>
        <p:spPr/>
        <p:txBody>
          <a:bodyPr rtlCol="0"/>
          <a:lstStyle/>
          <a:p>
            <a:pPr rtl="0"/>
            <a:fld id="{D4B05E4E-2AE5-4532-8BB4-EFC4D3C72010}" type="datetime1">
              <a:rPr lang="en-GB" noProof="0" smtClean="0"/>
              <a:t>20/09/2023</a:t>
            </a:fld>
            <a:endParaRPr lang="en-GB" noProof="0"/>
          </a:p>
        </p:txBody>
      </p:sp>
      <p:sp>
        <p:nvSpPr>
          <p:cNvPr id="10" name="Footer Placeholder 9"/>
          <p:cNvSpPr>
            <a:spLocks noGrp="1"/>
          </p:cNvSpPr>
          <p:nvPr>
            <p:ph type="ftr" sz="quarter" idx="11"/>
          </p:nvPr>
        </p:nvSpPr>
        <p:spPr>
          <a:xfrm>
            <a:off x="804672" y="6236208"/>
            <a:ext cx="5124797" cy="320040"/>
          </a:xfrm>
        </p:spPr>
        <p:txBody>
          <a:bodyPr rtlCol="0"/>
          <a:lstStyle>
            <a:lvl1pPr>
              <a:defRPr>
                <a:solidFill>
                  <a:srgbClr val="FFFFFF">
                    <a:alpha val="70000"/>
                  </a:srgbClr>
                </a:solidFill>
              </a:defRPr>
            </a:lvl1pPr>
          </a:lstStyle>
          <a:p>
            <a:pPr rtl="0"/>
            <a:r>
              <a:rPr lang="en-GB" noProof="0"/>
              <a:t>
              </a:t>
            </a:r>
          </a:p>
        </p:txBody>
      </p:sp>
      <p:sp>
        <p:nvSpPr>
          <p:cNvPr id="11" name="Slide Number Placeholder 10"/>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12053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rtlCol="0" anchor="ctr" anchorCtr="1">
            <a:noAutofit/>
          </a:bodyPr>
          <a:lstStyle>
            <a:lvl1pPr>
              <a:defRPr sz="2200">
                <a:solidFill>
                  <a:srgbClr val="262626"/>
                </a:solidFill>
              </a:defRPr>
            </a:lvl1pPr>
          </a:lstStyle>
          <a:p>
            <a:pPr rtl="0"/>
            <a:r>
              <a:rPr lang="en-GB" noProof="0"/>
              <a:t>Click to edit Master title style</a:t>
            </a:r>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rtlCol="0"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p>
        </p:txBody>
      </p:sp>
      <p:sp>
        <p:nvSpPr>
          <p:cNvPr id="4" name="Text Placeholder 3"/>
          <p:cNvSpPr>
            <a:spLocks noGrp="1"/>
          </p:cNvSpPr>
          <p:nvPr>
            <p:ph type="body" sz="half" idx="2" hasCustomPrompt="1"/>
          </p:nvPr>
        </p:nvSpPr>
        <p:spPr>
          <a:xfrm>
            <a:off x="1115568" y="3549918"/>
            <a:ext cx="3794760" cy="2194037"/>
          </a:xfrm>
        </p:spPr>
        <p:txBody>
          <a:bodyPr rtlCol="0"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8" name="Date Placeholder 7"/>
          <p:cNvSpPr>
            <a:spLocks noGrp="1"/>
          </p:cNvSpPr>
          <p:nvPr>
            <p:ph type="dt" sz="half" idx="10"/>
          </p:nvPr>
        </p:nvSpPr>
        <p:spPr/>
        <p:txBody>
          <a:bodyPr rtlCol="0"/>
          <a:lstStyle>
            <a:lvl1pPr>
              <a:defRPr>
                <a:solidFill>
                  <a:srgbClr val="FFFFFF"/>
                </a:solidFill>
                <a:effectLst>
                  <a:outerShdw blurRad="50800" dist="38100" dir="2700000" algn="tl" rotWithShape="0">
                    <a:prstClr val="black">
                      <a:alpha val="43000"/>
                    </a:prstClr>
                  </a:outerShdw>
                </a:effectLst>
              </a:defRPr>
            </a:lvl1pPr>
          </a:lstStyle>
          <a:p>
            <a:pPr rtl="0"/>
            <a:fld id="{CAF9E51A-9906-4E59-9357-1E1DCF2BC79A}" type="datetime1">
              <a:rPr lang="en-GB" noProof="0" smtClean="0"/>
              <a:t>20/09/2023</a:t>
            </a:fld>
            <a:endParaRPr lang="en-GB" noProof="0"/>
          </a:p>
        </p:txBody>
      </p:sp>
      <p:sp>
        <p:nvSpPr>
          <p:cNvPr id="9" name="Footer Placeholder 8"/>
          <p:cNvSpPr>
            <a:spLocks noGrp="1"/>
          </p:cNvSpPr>
          <p:nvPr>
            <p:ph type="ftr" sz="quarter" idx="11"/>
          </p:nvPr>
        </p:nvSpPr>
        <p:spPr>
          <a:xfrm>
            <a:off x="804672" y="6236208"/>
            <a:ext cx="5124797" cy="320040"/>
          </a:xfrm>
        </p:spPr>
        <p:txBody>
          <a:bodyPr rtlCol="0"/>
          <a:lstStyle>
            <a:lvl1pPr>
              <a:defRPr>
                <a:solidFill>
                  <a:srgbClr val="FFFFFF">
                    <a:alpha val="70000"/>
                  </a:srgbClr>
                </a:solidFill>
              </a:defRPr>
            </a:lvl1pPr>
          </a:lstStyle>
          <a:p>
            <a:pPr rtl="0"/>
            <a:r>
              <a:rPr lang="en-GB" noProof="0"/>
              <a:t>
              </a:t>
            </a:r>
          </a:p>
        </p:txBody>
      </p:sp>
      <p:sp>
        <p:nvSpPr>
          <p:cNvPr id="10" name="Slide Number Placeholder 9"/>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19477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pPr rtl="0"/>
            <a:r>
              <a:rPr lang="en-GB" noProof="0"/>
              <a:t>Click to edit Master title style</a:t>
            </a:r>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pPr rtl="0"/>
            <a:fld id="{2804D8C0-33C7-4FBB-A6FA-9209902A92DA}" type="datetime1">
              <a:rPr lang="en-GB" noProof="0" smtClean="0"/>
              <a:t>20/09/2023</a:t>
            </a:fld>
            <a:endParaRPr lang="en-GB" noProof="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pPr rtl="0"/>
            <a:r>
              <a:rPr lang="en-GB" noProof="0"/>
              <a:t>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pPr rtl="0"/>
            <a:fld id="{6D22F896-40B5-4ADD-8801-0D06FADFA095}" type="slidenum">
              <a:rPr lang="en-GB" noProof="0" smtClean="0"/>
              <a:pPr/>
              <a:t>‹#›</a:t>
            </a:fld>
            <a:endParaRPr lang="en-GB" noProof="0"/>
          </a:p>
        </p:txBody>
      </p:sp>
    </p:spTree>
    <p:extLst>
      <p:ext uri="{BB962C8B-B14F-4D97-AF65-F5344CB8AC3E}">
        <p14:creationId xmlns:p14="http://schemas.microsoft.com/office/powerpoint/2010/main" val="28659011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4/relationships/chartEx" Target="../charts/chartEx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804672" y="2594153"/>
            <a:ext cx="4486656" cy="1231106"/>
          </a:xfrm>
          <a:noFill/>
          <a:ln>
            <a:solidFill>
              <a:schemeClr val="tx1"/>
            </a:solidFill>
          </a:ln>
          <a:effectLst>
            <a:glow rad="152400">
              <a:schemeClr val="tx1">
                <a:alpha val="13000"/>
              </a:schemeClr>
            </a:glow>
          </a:effectLst>
        </p:spPr>
        <p:txBody>
          <a:bodyPr rtlCol="0">
            <a:normAutofit/>
          </a:bodyPr>
          <a:lstStyle/>
          <a:p>
            <a:pPr rtl="0"/>
            <a:r>
              <a:rPr lang="en-US" sz="3000" dirty="0">
                <a:solidFill>
                  <a:schemeClr val="tx1"/>
                </a:solidFill>
              </a:rPr>
              <a:t>N</a:t>
            </a:r>
            <a:r>
              <a:rPr lang="en-GB" sz="3000" dirty="0">
                <a:solidFill>
                  <a:schemeClr val="tx1"/>
                </a:solidFill>
              </a:rPr>
              <a:t>YSE MARKET</a:t>
            </a:r>
            <a:br>
              <a:rPr lang="en-GB" sz="3000" dirty="0">
                <a:solidFill>
                  <a:schemeClr val="tx1"/>
                </a:solidFill>
              </a:rPr>
            </a:br>
            <a:r>
              <a:rPr lang="en-GB" sz="3000" dirty="0">
                <a:solidFill>
                  <a:schemeClr val="tx1"/>
                </a:solidFill>
              </a:rPr>
              <a:t>analysis</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804672" y="3981815"/>
            <a:ext cx="4486656" cy="702702"/>
          </a:xfrm>
        </p:spPr>
        <p:txBody>
          <a:bodyPr rtlCol="0">
            <a:normAutofit/>
          </a:bodyPr>
          <a:lstStyle/>
          <a:p>
            <a:pPr rtl="0"/>
            <a:r>
              <a:rPr lang="en-US" sz="1800" dirty="0">
                <a:solidFill>
                  <a:schemeClr val="tx1"/>
                </a:solidFill>
              </a:rPr>
              <a:t>UDACITY PROJECT ON ANALYSING NYSE DATA</a:t>
            </a:r>
            <a:endParaRPr lang="en-GB" sz="1800" dirty="0">
              <a:solidFill>
                <a:schemeClr val="tx1"/>
              </a:solidFill>
            </a:endParaRPr>
          </a:p>
        </p:txBody>
      </p:sp>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6096000" y="10"/>
            <a:ext cx="6095999" cy="6857990"/>
          </a:xfrm>
          <a:prstGeom prst="rect">
            <a:avLst/>
          </a:prstGeom>
        </p:spPr>
      </p:pic>
    </p:spTree>
    <p:extLst>
      <p:ext uri="{BB962C8B-B14F-4D97-AF65-F5344CB8AC3E}">
        <p14:creationId xmlns:p14="http://schemas.microsoft.com/office/powerpoint/2010/main" val="834050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15DA0-9519-40B3-971A-401387084456}"/>
              </a:ext>
            </a:extLst>
          </p:cNvPr>
          <p:cNvSpPr>
            <a:spLocks noGrp="1"/>
          </p:cNvSpPr>
          <p:nvPr>
            <p:ph type="title"/>
          </p:nvPr>
        </p:nvSpPr>
        <p:spPr>
          <a:xfrm>
            <a:off x="0" y="0"/>
            <a:ext cx="3525715" cy="659423"/>
          </a:xfrm>
        </p:spPr>
        <p:txBody>
          <a:bodyPr>
            <a:normAutofit fontScale="90000"/>
          </a:bodyPr>
          <a:lstStyle/>
          <a:p>
            <a:pPr algn="l"/>
            <a:r>
              <a:rPr lang="en-US" dirty="0"/>
              <a:t>INTRODUCTION</a:t>
            </a:r>
            <a:endParaRPr lang="en-GB" dirty="0"/>
          </a:p>
        </p:txBody>
      </p:sp>
      <p:sp>
        <p:nvSpPr>
          <p:cNvPr id="3" name="Content Placeholder 2">
            <a:extLst>
              <a:ext uri="{FF2B5EF4-FFF2-40B4-BE49-F238E27FC236}">
                <a16:creationId xmlns:a16="http://schemas.microsoft.com/office/drawing/2014/main" id="{808A18A9-FD81-44F6-914E-E708961482C3}"/>
              </a:ext>
            </a:extLst>
          </p:cNvPr>
          <p:cNvSpPr>
            <a:spLocks noGrp="1"/>
          </p:cNvSpPr>
          <p:nvPr>
            <p:ph idx="1"/>
          </p:nvPr>
        </p:nvSpPr>
        <p:spPr>
          <a:xfrm>
            <a:off x="304801" y="959224"/>
            <a:ext cx="10779369" cy="4329089"/>
          </a:xfrm>
        </p:spPr>
        <p:txBody>
          <a:bodyPr anchor="b">
            <a:normAutofit/>
          </a:bodyPr>
          <a:lstStyle/>
          <a:p>
            <a:pPr marL="0" indent="0">
              <a:lnSpc>
                <a:spcPct val="200000"/>
              </a:lnSpc>
              <a:buNone/>
            </a:pPr>
            <a:endParaRPr lang="en-US" sz="1400" b="0" i="0" dirty="0">
              <a:solidFill>
                <a:srgbClr val="0B0B0B"/>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p>
          <a:p>
            <a:pPr marL="0" indent="0">
              <a:buNone/>
            </a:pPr>
            <a:endParaRPr lang="en-GB" dirty="0"/>
          </a:p>
        </p:txBody>
      </p:sp>
      <p:sp>
        <p:nvSpPr>
          <p:cNvPr id="4" name="TextBox 3">
            <a:extLst>
              <a:ext uri="{FF2B5EF4-FFF2-40B4-BE49-F238E27FC236}">
                <a16:creationId xmlns:a16="http://schemas.microsoft.com/office/drawing/2014/main" id="{77353E45-22F0-46CC-A2D0-7969C6C10A08}"/>
              </a:ext>
            </a:extLst>
          </p:cNvPr>
          <p:cNvSpPr txBox="1"/>
          <p:nvPr/>
        </p:nvSpPr>
        <p:spPr>
          <a:xfrm>
            <a:off x="439271" y="1219200"/>
            <a:ext cx="11528611" cy="5539978"/>
          </a:xfrm>
          <a:prstGeom prst="rect">
            <a:avLst/>
          </a:prstGeom>
          <a:noFill/>
        </p:spPr>
        <p:txBody>
          <a:bodyPr wrap="square" rtlCol="0">
            <a:spAutoFit/>
          </a:bodyPr>
          <a:lstStyle/>
          <a:p>
            <a:pPr marL="0" indent="0">
              <a:lnSpc>
                <a:spcPct val="200000"/>
              </a:lnSpc>
              <a:buNone/>
            </a:pPr>
            <a:r>
              <a:rPr lang="en-US" sz="1400" dirty="0">
                <a:latin typeface="Calibri" panose="020F0502020204030204" pitchFamily="34" charset="0"/>
                <a:ea typeface="Calibri" panose="020F0502020204030204" pitchFamily="34" charset="0"/>
                <a:cs typeface="Calibri" panose="020F0502020204030204" pitchFamily="34" charset="0"/>
              </a:rPr>
              <a:t>This project involves visualizing the NYSE data provided. The project requires that I;</a:t>
            </a:r>
          </a:p>
          <a:p>
            <a:pPr marL="285750" indent="-285750">
              <a:lnSpc>
                <a:spcPct val="200000"/>
              </a:lnSpc>
              <a:buFont typeface="Arial" panose="020B0604020202020204" pitchFamily="34" charset="0"/>
              <a:buChar char="•"/>
            </a:pPr>
            <a:r>
              <a:rPr lang="en-US" sz="1400" dirty="0">
                <a:solidFill>
                  <a:srgbClr val="0B0B0B"/>
                </a:solidFill>
                <a:latin typeface="Calibri" panose="020F0502020204030204" pitchFamily="34" charset="0"/>
                <a:ea typeface="Calibri" panose="020F0502020204030204" pitchFamily="34" charset="0"/>
                <a:cs typeface="Calibri" panose="020F0502020204030204" pitchFamily="34" charset="0"/>
              </a:rPr>
              <a:t>C</a:t>
            </a:r>
            <a:r>
              <a:rPr lang="en-US" sz="1400" b="0" i="0" dirty="0">
                <a:solidFill>
                  <a:srgbClr val="0B0B0B"/>
                </a:solidFill>
                <a:effectLst/>
                <a:latin typeface="Calibri" panose="020F0502020204030204" pitchFamily="34" charset="0"/>
                <a:ea typeface="Calibri" panose="020F0502020204030204" pitchFamily="34" charset="0"/>
                <a:cs typeface="Calibri" panose="020F0502020204030204" pitchFamily="34" charset="0"/>
              </a:rPr>
              <a:t>reate </a:t>
            </a:r>
            <a:r>
              <a:rPr lang="en-US" sz="1400" dirty="0">
                <a:solidFill>
                  <a:srgbClr val="0B0B0B"/>
                </a:solidFill>
                <a:latin typeface="Calibri" panose="020F0502020204030204" pitchFamily="34" charset="0"/>
                <a:ea typeface="Calibri" panose="020F0502020204030204" pitchFamily="34" charset="0"/>
                <a:cs typeface="Calibri" panose="020F0502020204030204" pitchFamily="34" charset="0"/>
              </a:rPr>
              <a:t>a </a:t>
            </a:r>
            <a:r>
              <a:rPr lang="en-US" sz="1400" b="0" i="0" dirty="0">
                <a:solidFill>
                  <a:srgbClr val="0B0B0B"/>
                </a:solidFill>
                <a:effectLst/>
                <a:latin typeface="Calibri" panose="020F0502020204030204" pitchFamily="34" charset="0"/>
                <a:ea typeface="Calibri" panose="020F0502020204030204" pitchFamily="34" charset="0"/>
                <a:cs typeface="Calibri" panose="020F0502020204030204" pitchFamily="34" charset="0"/>
              </a:rPr>
              <a:t>presentation that shares the visual and summary information. The summary information paragraph should clearly communicate my findings based on my analysis and provide visual or numeric values associated with my summary.</a:t>
            </a:r>
          </a:p>
          <a:p>
            <a:pPr marL="285750" indent="-285750">
              <a:lnSpc>
                <a:spcPct val="200000"/>
              </a:lnSpc>
              <a:buFont typeface="Arial" panose="020B0604020202020204" pitchFamily="34" charset="0"/>
              <a:buChar char="•"/>
            </a:pPr>
            <a:r>
              <a:rPr lang="en-US" sz="1400" b="0" i="0" dirty="0">
                <a:solidFill>
                  <a:srgbClr val="0B0B0B"/>
                </a:solidFill>
                <a:effectLst/>
                <a:latin typeface="Calibri" panose="020F0502020204030204" pitchFamily="34" charset="0"/>
                <a:ea typeface="Calibri" panose="020F0502020204030204" pitchFamily="34" charset="0"/>
                <a:cs typeface="Calibri" panose="020F0502020204030204" pitchFamily="34" charset="0"/>
              </a:rPr>
              <a:t>The visualization(s) might be a bar chart, histogram, scatterplot, box-plot, or other visual that I have learned to make. Include my insights from the measures of center and spread and at least one numeric summary statistic in the summary description.</a:t>
            </a:r>
          </a:p>
          <a:p>
            <a:pPr>
              <a:lnSpc>
                <a:spcPct val="200000"/>
              </a:lnSpc>
            </a:pPr>
            <a:r>
              <a:rPr lang="en-US" sz="1400" dirty="0">
                <a:solidFill>
                  <a:srgbClr val="0B0B0B"/>
                </a:solidFill>
                <a:latin typeface="Calibri" panose="020F0502020204030204" pitchFamily="34" charset="0"/>
                <a:ea typeface="Calibri" panose="020F0502020204030204" pitchFamily="34" charset="0"/>
                <a:cs typeface="Calibri" panose="020F0502020204030204" pitchFamily="34" charset="0"/>
              </a:rPr>
              <a:t>Data cleaning was also carried out especially formatting of the various data column to the required data types.</a:t>
            </a:r>
          </a:p>
          <a:p>
            <a:pPr>
              <a:lnSpc>
                <a:spcPct val="200000"/>
              </a:lnSpc>
            </a:pPr>
            <a:r>
              <a:rPr lang="en-US" sz="1400" dirty="0">
                <a:solidFill>
                  <a:srgbClr val="0B0B0B"/>
                </a:solidFill>
                <a:latin typeface="Calibri" panose="020F0502020204030204" pitchFamily="34" charset="0"/>
                <a:ea typeface="Calibri" panose="020F0502020204030204" pitchFamily="34" charset="0"/>
                <a:cs typeface="Calibri" panose="020F0502020204030204" pitchFamily="34" charset="0"/>
              </a:rPr>
              <a:t>Questions that I hope to answer includes:</a:t>
            </a:r>
          </a:p>
          <a:p>
            <a:pPr marL="285750" indent="-285750">
              <a:lnSpc>
                <a:spcPct val="200000"/>
              </a:lnSpc>
              <a:buFont typeface="Arial" panose="020B0604020202020204" pitchFamily="34" charset="0"/>
              <a:buChar char="•"/>
            </a:pPr>
            <a:r>
              <a:rPr lang="en-US" sz="1400" dirty="0">
                <a:solidFill>
                  <a:srgbClr val="0B0B0B"/>
                </a:solidFill>
                <a:latin typeface="Calibri" panose="020F0502020204030204" pitchFamily="34" charset="0"/>
                <a:ea typeface="Calibri" panose="020F0502020204030204" pitchFamily="34" charset="0"/>
                <a:cs typeface="Calibri" panose="020F0502020204030204" pitchFamily="34" charset="0"/>
              </a:rPr>
              <a:t>Is skewness observed in the data?</a:t>
            </a:r>
          </a:p>
          <a:p>
            <a:pPr marL="285750" indent="-285750">
              <a:lnSpc>
                <a:spcPct val="200000"/>
              </a:lnSpc>
              <a:buFont typeface="Arial" panose="020B0604020202020204" pitchFamily="34" charset="0"/>
              <a:buChar char="•"/>
            </a:pPr>
            <a:r>
              <a:rPr lang="en-US" sz="1400" dirty="0">
                <a:solidFill>
                  <a:srgbClr val="0B0B0B"/>
                </a:solidFill>
                <a:latin typeface="Calibri" panose="020F0502020204030204" pitchFamily="34" charset="0"/>
                <a:ea typeface="Calibri" panose="020F0502020204030204" pitchFamily="34" charset="0"/>
                <a:cs typeface="Calibri" panose="020F0502020204030204" pitchFamily="34" charset="0"/>
              </a:rPr>
              <a:t>What sector generates the most revenue?</a:t>
            </a:r>
          </a:p>
          <a:p>
            <a:pPr marL="285750" indent="-285750">
              <a:lnSpc>
                <a:spcPct val="200000"/>
              </a:lnSpc>
              <a:buFont typeface="Arial" panose="020B0604020202020204" pitchFamily="34" charset="0"/>
              <a:buChar char="•"/>
            </a:pPr>
            <a:r>
              <a:rPr lang="en-US" sz="1400" dirty="0">
                <a:solidFill>
                  <a:srgbClr val="0B0B0B"/>
                </a:solidFill>
                <a:latin typeface="Calibri" panose="020F0502020204030204" pitchFamily="34" charset="0"/>
                <a:ea typeface="Calibri" panose="020F0502020204030204" pitchFamily="34" charset="0"/>
                <a:cs typeface="Calibri" panose="020F0502020204030204" pitchFamily="34" charset="0"/>
              </a:rPr>
              <a:t>What sector has the highest mean growth rate?</a:t>
            </a:r>
          </a:p>
          <a:p>
            <a:pPr marL="285750" indent="-285750">
              <a:lnSpc>
                <a:spcPct val="200000"/>
              </a:lnSpc>
              <a:buFont typeface="Arial" panose="020B0604020202020204" pitchFamily="34" charset="0"/>
              <a:buChar char="•"/>
            </a:pPr>
            <a:r>
              <a:rPr lang="en-US" sz="1400" dirty="0">
                <a:solidFill>
                  <a:srgbClr val="0B0B0B"/>
                </a:solidFill>
                <a:latin typeface="Calibri" panose="020F0502020204030204" pitchFamily="34" charset="0"/>
                <a:ea typeface="Calibri" panose="020F0502020204030204" pitchFamily="34" charset="0"/>
                <a:cs typeface="Calibri" panose="020F0502020204030204" pitchFamily="34" charset="0"/>
              </a:rPr>
              <a:t>Why is the energy sector seeing a reduction in revenue?</a:t>
            </a:r>
          </a:p>
          <a:p>
            <a:pPr marL="285750" indent="-285750">
              <a:lnSpc>
                <a:spcPct val="200000"/>
              </a:lnSpc>
              <a:buFont typeface="Arial" panose="020B0604020202020204" pitchFamily="34" charset="0"/>
              <a:buChar char="•"/>
            </a:pPr>
            <a:endParaRPr lang="en-US" sz="1400" dirty="0">
              <a:solidFill>
                <a:srgbClr val="0B0B0B"/>
              </a:solidFill>
              <a:latin typeface="Calibri" panose="020F0502020204030204" pitchFamily="34" charset="0"/>
              <a:ea typeface="Calibri" panose="020F0502020204030204" pitchFamily="34" charset="0"/>
              <a:cs typeface="Calibri" panose="020F0502020204030204" pitchFamily="34" charset="0"/>
            </a:endParaRPr>
          </a:p>
          <a:p>
            <a:endParaRPr lang="en-GB" dirty="0"/>
          </a:p>
        </p:txBody>
      </p:sp>
    </p:spTree>
    <p:extLst>
      <p:ext uri="{BB962C8B-B14F-4D97-AF65-F5344CB8AC3E}">
        <p14:creationId xmlns:p14="http://schemas.microsoft.com/office/powerpoint/2010/main" val="3924533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07B0B-533E-44CA-8FB1-38F9242DA662}"/>
              </a:ext>
            </a:extLst>
          </p:cNvPr>
          <p:cNvSpPr>
            <a:spLocks noGrp="1"/>
          </p:cNvSpPr>
          <p:nvPr>
            <p:ph type="title"/>
          </p:nvPr>
        </p:nvSpPr>
        <p:spPr>
          <a:xfrm>
            <a:off x="0" y="-185"/>
            <a:ext cx="6013938" cy="518746"/>
          </a:xfrm>
        </p:spPr>
        <p:txBody>
          <a:bodyPr>
            <a:normAutofit fontScale="90000"/>
          </a:bodyPr>
          <a:lstStyle/>
          <a:p>
            <a:r>
              <a:rPr lang="en-US" dirty="0"/>
              <a:t>GENERAL DATA observations</a:t>
            </a:r>
            <a:endParaRPr lang="en-GB" dirty="0"/>
          </a:p>
        </p:txBody>
      </p:sp>
      <p:graphicFrame>
        <p:nvGraphicFramePr>
          <p:cNvPr id="4" name="Chart 3">
            <a:extLst>
              <a:ext uri="{FF2B5EF4-FFF2-40B4-BE49-F238E27FC236}">
                <a16:creationId xmlns:a16="http://schemas.microsoft.com/office/drawing/2014/main" id="{778122AE-C47B-4215-A865-B74D031B3CC0}"/>
              </a:ext>
            </a:extLst>
          </p:cNvPr>
          <p:cNvGraphicFramePr>
            <a:graphicFrameLocks/>
          </p:cNvGraphicFramePr>
          <p:nvPr>
            <p:extLst>
              <p:ext uri="{D42A27DB-BD31-4B8C-83A1-F6EECF244321}">
                <p14:modId xmlns:p14="http://schemas.microsoft.com/office/powerpoint/2010/main" val="112644559"/>
              </p:ext>
            </p:extLst>
          </p:nvPr>
        </p:nvGraphicFramePr>
        <p:xfrm>
          <a:off x="96715" y="811151"/>
          <a:ext cx="7121770" cy="296075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FFBE700F-608E-4369-920C-99D32F0FBC98}"/>
              </a:ext>
            </a:extLst>
          </p:cNvPr>
          <p:cNvSpPr txBox="1"/>
          <p:nvPr/>
        </p:nvSpPr>
        <p:spPr>
          <a:xfrm>
            <a:off x="7489094" y="924467"/>
            <a:ext cx="4554414" cy="5816977"/>
          </a:xfrm>
          <a:prstGeom prst="rect">
            <a:avLst/>
          </a:prstGeom>
          <a:noFill/>
        </p:spPr>
        <p:txBody>
          <a:bodyPr wrap="square" rtlCol="0">
            <a:sp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After data cleaning was completed, I opted to use the data from 2013 to 2015 as the base of the analysis, as it has complete records for this time period.</a:t>
            </a:r>
          </a:p>
          <a:p>
            <a:endParaRPr lang="en-US" sz="1600" dirty="0">
              <a:latin typeface="Calibri" panose="020F0502020204030204" pitchFamily="34" charset="0"/>
              <a:ea typeface="Calibri" panose="020F0502020204030204" pitchFamily="34" charset="0"/>
              <a:cs typeface="Calibri" panose="020F0502020204030204" pitchFamily="34" charset="0"/>
            </a:endParaRPr>
          </a:p>
          <a:p>
            <a:r>
              <a:rPr lang="en-US" sz="1600" dirty="0">
                <a:latin typeface="Calibri" panose="020F0502020204030204" pitchFamily="34" charset="0"/>
                <a:ea typeface="Calibri" panose="020F0502020204030204" pitchFamily="34" charset="0"/>
                <a:cs typeface="Calibri" panose="020F0502020204030204" pitchFamily="34" charset="0"/>
              </a:rPr>
              <a:t>From the first image (Fig. 1), an increase in revenue going from 2013 to 2015 is observed for most sectors.  A major exception to this trend is the energy sector, where we observe a big drop in revenue generated from 2014 to 2015.</a:t>
            </a:r>
          </a:p>
          <a:p>
            <a:endParaRPr lang="en-US" sz="1600" dirty="0">
              <a:latin typeface="Calibri" panose="020F0502020204030204" pitchFamily="34" charset="0"/>
              <a:ea typeface="Calibri" panose="020F0502020204030204" pitchFamily="34" charset="0"/>
              <a:cs typeface="Calibri" panose="020F0502020204030204" pitchFamily="34" charset="0"/>
            </a:endParaRPr>
          </a:p>
          <a:p>
            <a:r>
              <a:rPr lang="en-US" sz="1600" dirty="0">
                <a:latin typeface="Calibri" panose="020F0502020204030204" pitchFamily="34" charset="0"/>
                <a:ea typeface="Calibri" panose="020F0502020204030204" pitchFamily="34" charset="0"/>
                <a:cs typeface="Calibri" panose="020F0502020204030204" pitchFamily="34" charset="0"/>
              </a:rPr>
              <a:t>From the second image (Fig. II) showing the mean, median, range and standard deviation values of the sectors from 2013 to 2015. It is observed that the mean revenue values for most of the different sectors is greater than the median value. This shows that the data might be right skewed. The highest range value was observed in the energy sector, the healthcare sector tops the chart with the highest standard deviation value showing that earnings in this sector differs greatly from company to company.</a:t>
            </a:r>
          </a:p>
          <a:p>
            <a:endParaRPr lang="en-US" dirty="0"/>
          </a:p>
          <a:p>
            <a:endParaRPr lang="en-GB" dirty="0"/>
          </a:p>
        </p:txBody>
      </p:sp>
      <p:sp>
        <p:nvSpPr>
          <p:cNvPr id="9" name="TextBox 8">
            <a:extLst>
              <a:ext uri="{FF2B5EF4-FFF2-40B4-BE49-F238E27FC236}">
                <a16:creationId xmlns:a16="http://schemas.microsoft.com/office/drawing/2014/main" id="{F621AB2A-DB22-4E77-A0E8-07D2A6A9C6D9}"/>
              </a:ext>
            </a:extLst>
          </p:cNvPr>
          <p:cNvSpPr txBox="1"/>
          <p:nvPr/>
        </p:nvSpPr>
        <p:spPr>
          <a:xfrm>
            <a:off x="3341078" y="3494902"/>
            <a:ext cx="536329" cy="276999"/>
          </a:xfrm>
          <a:prstGeom prst="rect">
            <a:avLst/>
          </a:prstGeom>
          <a:noFill/>
        </p:spPr>
        <p:txBody>
          <a:bodyPr wrap="square" rtlCol="0">
            <a:spAutoFit/>
          </a:bodyPr>
          <a:lstStyle/>
          <a:p>
            <a:r>
              <a:rPr lang="en-US" sz="1200" dirty="0"/>
              <a:t>Fig. 1</a:t>
            </a:r>
            <a:endParaRPr lang="en-GB" sz="1200" dirty="0"/>
          </a:p>
        </p:txBody>
      </p:sp>
      <p:sp>
        <p:nvSpPr>
          <p:cNvPr id="10" name="TextBox 9">
            <a:extLst>
              <a:ext uri="{FF2B5EF4-FFF2-40B4-BE49-F238E27FC236}">
                <a16:creationId xmlns:a16="http://schemas.microsoft.com/office/drawing/2014/main" id="{ED746824-D980-4D4E-9308-90D80DE63FDD}"/>
              </a:ext>
            </a:extLst>
          </p:cNvPr>
          <p:cNvSpPr txBox="1"/>
          <p:nvPr/>
        </p:nvSpPr>
        <p:spPr>
          <a:xfrm>
            <a:off x="3266343" y="6464445"/>
            <a:ext cx="536329" cy="276999"/>
          </a:xfrm>
          <a:prstGeom prst="rect">
            <a:avLst/>
          </a:prstGeom>
          <a:noFill/>
        </p:spPr>
        <p:txBody>
          <a:bodyPr wrap="square" rtlCol="0">
            <a:spAutoFit/>
          </a:bodyPr>
          <a:lstStyle/>
          <a:p>
            <a:r>
              <a:rPr lang="en-US" sz="1200" dirty="0"/>
              <a:t>Fig. II</a:t>
            </a:r>
            <a:endParaRPr lang="en-GB" sz="1200" dirty="0"/>
          </a:p>
        </p:txBody>
      </p:sp>
      <p:graphicFrame>
        <p:nvGraphicFramePr>
          <p:cNvPr id="15" name="Content Placeholder 14">
            <a:extLst>
              <a:ext uri="{FF2B5EF4-FFF2-40B4-BE49-F238E27FC236}">
                <a16:creationId xmlns:a16="http://schemas.microsoft.com/office/drawing/2014/main" id="{6CF6FE5C-3CA3-4706-A2C7-D6D8CBEBB2DF}"/>
              </a:ext>
            </a:extLst>
          </p:cNvPr>
          <p:cNvGraphicFramePr>
            <a:graphicFrameLocks noGrp="1"/>
          </p:cNvGraphicFramePr>
          <p:nvPr>
            <p:ph idx="1"/>
            <p:extLst>
              <p:ext uri="{D42A27DB-BD31-4B8C-83A1-F6EECF244321}">
                <p14:modId xmlns:p14="http://schemas.microsoft.com/office/powerpoint/2010/main" val="1003731846"/>
              </p:ext>
            </p:extLst>
          </p:nvPr>
        </p:nvGraphicFramePr>
        <p:xfrm>
          <a:off x="148491" y="3859823"/>
          <a:ext cx="7069992" cy="2604615"/>
        </p:xfrm>
        <a:graphic>
          <a:graphicData uri="http://schemas.openxmlformats.org/drawingml/2006/table">
            <a:tbl>
              <a:tblPr/>
              <a:tblGrid>
                <a:gridCol w="1784564">
                  <a:extLst>
                    <a:ext uri="{9D8B030D-6E8A-4147-A177-3AD203B41FA5}">
                      <a16:colId xmlns:a16="http://schemas.microsoft.com/office/drawing/2014/main" val="3596878842"/>
                    </a:ext>
                  </a:extLst>
                </a:gridCol>
                <a:gridCol w="1374991">
                  <a:extLst>
                    <a:ext uri="{9D8B030D-6E8A-4147-A177-3AD203B41FA5}">
                      <a16:colId xmlns:a16="http://schemas.microsoft.com/office/drawing/2014/main" val="81598652"/>
                    </a:ext>
                  </a:extLst>
                </a:gridCol>
                <a:gridCol w="1374991">
                  <a:extLst>
                    <a:ext uri="{9D8B030D-6E8A-4147-A177-3AD203B41FA5}">
                      <a16:colId xmlns:a16="http://schemas.microsoft.com/office/drawing/2014/main" val="3071434884"/>
                    </a:ext>
                  </a:extLst>
                </a:gridCol>
                <a:gridCol w="1267723">
                  <a:extLst>
                    <a:ext uri="{9D8B030D-6E8A-4147-A177-3AD203B41FA5}">
                      <a16:colId xmlns:a16="http://schemas.microsoft.com/office/drawing/2014/main" val="2972472143"/>
                    </a:ext>
                  </a:extLst>
                </a:gridCol>
                <a:gridCol w="1267723">
                  <a:extLst>
                    <a:ext uri="{9D8B030D-6E8A-4147-A177-3AD203B41FA5}">
                      <a16:colId xmlns:a16="http://schemas.microsoft.com/office/drawing/2014/main" val="1491147025"/>
                    </a:ext>
                  </a:extLst>
                </a:gridCol>
              </a:tblGrid>
              <a:tr h="200355">
                <a:tc gridSpan="5">
                  <a:txBody>
                    <a:bodyPr/>
                    <a:lstStyle/>
                    <a:p>
                      <a:pPr algn="ctr" fontAlgn="b"/>
                      <a:r>
                        <a:rPr lang="en-GB" sz="1000" b="1" i="0" u="none" strike="noStrike" dirty="0">
                          <a:solidFill>
                            <a:srgbClr val="000000"/>
                          </a:solidFill>
                          <a:effectLst/>
                          <a:latin typeface="Arial" panose="020B0604020202020204" pitchFamily="34" charset="0"/>
                        </a:rPr>
                        <a:t>GICS SECTORS STATISTICS FOR 2013 - 2015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EFB"/>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968146772"/>
                  </a:ext>
                </a:extLst>
              </a:tr>
              <a:tr h="200355">
                <a:tc>
                  <a:txBody>
                    <a:bodyPr/>
                    <a:lstStyle/>
                    <a:p>
                      <a:pPr algn="l" fontAlgn="b"/>
                      <a:r>
                        <a:rPr lang="en-GB" sz="1000" b="1" i="0" u="none" strike="noStrike">
                          <a:solidFill>
                            <a:srgbClr val="000000"/>
                          </a:solidFill>
                          <a:effectLst/>
                          <a:latin typeface="Arial" panose="020B0604020202020204" pitchFamily="34" charset="0"/>
                        </a:rPr>
                        <a:t>GICS Sectors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7FD"/>
                    </a:solidFill>
                  </a:tcPr>
                </a:tc>
                <a:tc>
                  <a:txBody>
                    <a:bodyPr/>
                    <a:lstStyle/>
                    <a:p>
                      <a:pPr algn="l" fontAlgn="b"/>
                      <a:r>
                        <a:rPr lang="en-GB" sz="1000" b="1" i="0" u="none" strike="noStrike">
                          <a:solidFill>
                            <a:srgbClr val="000000"/>
                          </a:solidFill>
                          <a:effectLst/>
                          <a:latin typeface="Arial" panose="020B0604020202020204" pitchFamily="34" charset="0"/>
                        </a:rPr>
                        <a:t>Mean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7FD"/>
                    </a:solidFill>
                  </a:tcPr>
                </a:tc>
                <a:tc>
                  <a:txBody>
                    <a:bodyPr/>
                    <a:lstStyle/>
                    <a:p>
                      <a:pPr algn="l" fontAlgn="b"/>
                      <a:r>
                        <a:rPr lang="en-GB" sz="1000" b="1" i="0" u="none" strike="noStrike">
                          <a:solidFill>
                            <a:srgbClr val="000000"/>
                          </a:solidFill>
                          <a:effectLst/>
                          <a:latin typeface="Arial" panose="020B0604020202020204" pitchFamily="34" charset="0"/>
                        </a:rPr>
                        <a:t>Median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7FD"/>
                    </a:solidFill>
                  </a:tcPr>
                </a:tc>
                <a:tc>
                  <a:txBody>
                    <a:bodyPr/>
                    <a:lstStyle/>
                    <a:p>
                      <a:pPr algn="l" fontAlgn="b"/>
                      <a:r>
                        <a:rPr lang="en-GB" sz="1000" b="1" i="0" u="none" strike="noStrike" dirty="0">
                          <a:solidFill>
                            <a:srgbClr val="000000"/>
                          </a:solidFill>
                          <a:effectLst/>
                          <a:latin typeface="Arial" panose="020B0604020202020204" pitchFamily="34" charset="0"/>
                        </a:rPr>
                        <a:t>Range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7FD"/>
                    </a:solidFill>
                  </a:tcPr>
                </a:tc>
                <a:tc>
                  <a:txBody>
                    <a:bodyPr/>
                    <a:lstStyle/>
                    <a:p>
                      <a:pPr algn="l" fontAlgn="b"/>
                      <a:r>
                        <a:rPr lang="en-GB" sz="1000" b="1" i="0" u="none" strike="noStrike">
                          <a:solidFill>
                            <a:srgbClr val="000000"/>
                          </a:solidFill>
                          <a:effectLst/>
                          <a:latin typeface="Arial" panose="020B0604020202020204" pitchFamily="34" charset="0"/>
                        </a:rPr>
                        <a:t>Standard Deviation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7FD"/>
                    </a:solidFill>
                  </a:tcPr>
                </a:tc>
                <a:extLst>
                  <a:ext uri="{0D108BD9-81ED-4DB2-BD59-A6C34878D82A}">
                    <a16:rowId xmlns:a16="http://schemas.microsoft.com/office/drawing/2014/main" val="124938425"/>
                  </a:ext>
                </a:extLst>
              </a:tr>
              <a:tr h="200355">
                <a:tc>
                  <a:txBody>
                    <a:bodyPr/>
                    <a:lstStyle/>
                    <a:p>
                      <a:pPr algn="l" fontAlgn="b"/>
                      <a:r>
                        <a:rPr lang="en-GB" sz="1000" b="0" i="0" u="none" strike="noStrike">
                          <a:solidFill>
                            <a:srgbClr val="000000"/>
                          </a:solidFill>
                          <a:effectLst/>
                          <a:latin typeface="Arial" panose="020B0604020202020204" pitchFamily="34" charset="0"/>
                        </a:rPr>
                        <a:t>Consumer Staples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$1,408,772,944,000.00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$1,403,938,460,000.00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Arial" panose="020B0604020202020204" pitchFamily="34" charset="0"/>
                        </a:rPr>
                        <a:t>$43,973,294,000.00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$22,381,729,668.69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3084896"/>
                  </a:ext>
                </a:extLst>
              </a:tr>
              <a:tr h="200355">
                <a:tc>
                  <a:txBody>
                    <a:bodyPr/>
                    <a:lstStyle/>
                    <a:p>
                      <a:pPr algn="l" fontAlgn="b"/>
                      <a:r>
                        <a:rPr lang="en-GB" sz="1000" b="0" i="0" u="none" strike="noStrike">
                          <a:solidFill>
                            <a:srgbClr val="000000"/>
                          </a:solidFill>
                          <a:effectLst/>
                          <a:latin typeface="Arial" panose="020B0604020202020204" pitchFamily="34" charset="0"/>
                        </a:rPr>
                        <a:t>Consumer Discretionary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Arial" panose="020B0604020202020204" pitchFamily="34" charset="0"/>
                        </a:rPr>
                        <a:t>$1,340,478,213,666.67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$1,332,319,553,000.00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$182,844,880,000.00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$91,695,067,170.81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0819024"/>
                  </a:ext>
                </a:extLst>
              </a:tr>
              <a:tr h="200355">
                <a:tc>
                  <a:txBody>
                    <a:bodyPr/>
                    <a:lstStyle/>
                    <a:p>
                      <a:pPr algn="l" fontAlgn="b"/>
                      <a:r>
                        <a:rPr lang="en-GB" sz="1000" b="0" i="0" u="none" strike="noStrike">
                          <a:solidFill>
                            <a:srgbClr val="000000"/>
                          </a:solidFill>
                          <a:effectLst/>
                          <a:latin typeface="Arial" panose="020B0604020202020204" pitchFamily="34" charset="0"/>
                        </a:rPr>
                        <a:t>Energy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Arial" panose="020B0604020202020204" pitchFamily="34" charset="0"/>
                        </a:rPr>
                        <a:t>$1,172,287,814,666.67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$1,311,915,971,000.00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$481,342,477,000.00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$269,341,162,045.29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647682"/>
                  </a:ext>
                </a:extLst>
              </a:tr>
              <a:tr h="200355">
                <a:tc>
                  <a:txBody>
                    <a:bodyPr/>
                    <a:lstStyle/>
                    <a:p>
                      <a:pPr algn="l" fontAlgn="b"/>
                      <a:r>
                        <a:rPr lang="en-GB" sz="1000" b="0" i="0" u="none" strike="noStrike">
                          <a:solidFill>
                            <a:srgbClr val="000000"/>
                          </a:solidFill>
                          <a:effectLst/>
                          <a:latin typeface="Arial" panose="020B0604020202020204" pitchFamily="34" charset="0"/>
                        </a:rPr>
                        <a:t>Health Care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Arial" panose="020B0604020202020204" pitchFamily="34" charset="0"/>
                        </a:rPr>
                        <a:t>$1,079,269,089,666.67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$1,063,334,023,000.00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$237,396,398,000.00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$119,497,728,882.59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2489004"/>
                  </a:ext>
                </a:extLst>
              </a:tr>
              <a:tr h="200355">
                <a:tc>
                  <a:txBody>
                    <a:bodyPr/>
                    <a:lstStyle/>
                    <a:p>
                      <a:pPr algn="l" fontAlgn="b"/>
                      <a:r>
                        <a:rPr lang="en-GB" sz="1000" b="0" i="0" u="none" strike="noStrike">
                          <a:solidFill>
                            <a:srgbClr val="000000"/>
                          </a:solidFill>
                          <a:effectLst/>
                          <a:latin typeface="Arial" panose="020B0604020202020204" pitchFamily="34" charset="0"/>
                        </a:rPr>
                        <a:t>Industrials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Arial" panose="020B0604020202020204" pitchFamily="34" charset="0"/>
                        </a:rPr>
                        <a:t>$1,035,469,819,333.33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$1,033,831,829,000.00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$19,914,097,000.00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$10,057,587,885.79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4448918"/>
                  </a:ext>
                </a:extLst>
              </a:tr>
              <a:tr h="200355">
                <a:tc>
                  <a:txBody>
                    <a:bodyPr/>
                    <a:lstStyle/>
                    <a:p>
                      <a:pPr algn="l" fontAlgn="b"/>
                      <a:r>
                        <a:rPr lang="en-GB" sz="1000" b="0" i="0" u="none" strike="noStrike">
                          <a:solidFill>
                            <a:srgbClr val="000000"/>
                          </a:solidFill>
                          <a:effectLst/>
                          <a:latin typeface="Arial" panose="020B0604020202020204" pitchFamily="34" charset="0"/>
                        </a:rPr>
                        <a:t>Information Technology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$900,130,826,666.67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$892,347,814,000.00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$112,180,094,000.00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$56,493,582,264.62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1812184"/>
                  </a:ext>
                </a:extLst>
              </a:tr>
              <a:tr h="200355">
                <a:tc>
                  <a:txBody>
                    <a:bodyPr/>
                    <a:lstStyle/>
                    <a:p>
                      <a:pPr algn="l" fontAlgn="b"/>
                      <a:r>
                        <a:rPr lang="en-GB" sz="1000" b="0" i="0" u="none" strike="noStrike">
                          <a:solidFill>
                            <a:srgbClr val="000000"/>
                          </a:solidFill>
                          <a:effectLst/>
                          <a:latin typeface="Arial" panose="020B0604020202020204" pitchFamily="34" charset="0"/>
                        </a:rPr>
                        <a:t>Financials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$844,447,774,000.00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$844,713,181,000.00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$9,596,251,000.00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$4,803,627,688.58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0372219"/>
                  </a:ext>
                </a:extLst>
              </a:tr>
              <a:tr h="200355">
                <a:tc>
                  <a:txBody>
                    <a:bodyPr/>
                    <a:lstStyle/>
                    <a:p>
                      <a:pPr algn="l" fontAlgn="b"/>
                      <a:r>
                        <a:rPr lang="en-GB" sz="1000" b="0" i="0" u="none" strike="noStrike">
                          <a:solidFill>
                            <a:srgbClr val="000000"/>
                          </a:solidFill>
                          <a:effectLst/>
                          <a:latin typeface="Arial" panose="020B0604020202020204" pitchFamily="34" charset="0"/>
                        </a:rPr>
                        <a:t>Telecommunications Services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$292,568,000,000.00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$289,106,000,000.00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$31,654,000,000.00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$16,108,476,402.19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9877064"/>
                  </a:ext>
                </a:extLst>
              </a:tr>
              <a:tr h="200355">
                <a:tc>
                  <a:txBody>
                    <a:bodyPr/>
                    <a:lstStyle/>
                    <a:p>
                      <a:pPr algn="l" fontAlgn="b"/>
                      <a:r>
                        <a:rPr lang="en-GB" sz="1000" b="0" i="0" u="none" strike="noStrike">
                          <a:solidFill>
                            <a:srgbClr val="000000"/>
                          </a:solidFill>
                          <a:effectLst/>
                          <a:latin typeface="Arial" panose="020B0604020202020204" pitchFamily="34" charset="0"/>
                        </a:rPr>
                        <a:t>Materials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$279,489,478,000.00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$280,102,204,000.00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$22,675,120,000.00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$11,349,970,996.30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27230"/>
                  </a:ext>
                </a:extLst>
              </a:tr>
              <a:tr h="200355">
                <a:tc>
                  <a:txBody>
                    <a:bodyPr/>
                    <a:lstStyle/>
                    <a:p>
                      <a:pPr algn="l" fontAlgn="b"/>
                      <a:r>
                        <a:rPr lang="en-GB" sz="1000" b="0" i="0" u="none" strike="noStrike">
                          <a:solidFill>
                            <a:srgbClr val="000000"/>
                          </a:solidFill>
                          <a:effectLst/>
                          <a:latin typeface="Arial" panose="020B0604020202020204" pitchFamily="34" charset="0"/>
                        </a:rPr>
                        <a:t>Utilities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$269,584,484,000.00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$270,915,907,000.00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$18,327,543,000.00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$9,236,028,557.12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7573421"/>
                  </a:ext>
                </a:extLst>
              </a:tr>
              <a:tr h="200355">
                <a:tc>
                  <a:txBody>
                    <a:bodyPr/>
                    <a:lstStyle/>
                    <a:p>
                      <a:pPr algn="l" fontAlgn="b"/>
                      <a:r>
                        <a:rPr lang="en-GB" sz="1000" b="0" i="0" u="none" strike="noStrike">
                          <a:solidFill>
                            <a:srgbClr val="000000"/>
                          </a:solidFill>
                          <a:effectLst/>
                          <a:latin typeface="Arial" panose="020B0604020202020204" pitchFamily="34" charset="0"/>
                        </a:rPr>
                        <a:t>Real Estate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$68,294,053,000.00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Arial" panose="020B0604020202020204" pitchFamily="34" charset="0"/>
                        </a:rPr>
                        <a:t>$68,647,454,000.00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$12,435,699,000.00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Arial" panose="020B0604020202020204" pitchFamily="34" charset="0"/>
                        </a:rPr>
                        <a:t>$6,225,377,225.90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6342940"/>
                  </a:ext>
                </a:extLst>
              </a:tr>
            </a:tbl>
          </a:graphicData>
        </a:graphic>
      </p:graphicFrame>
    </p:spTree>
    <p:extLst>
      <p:ext uri="{BB962C8B-B14F-4D97-AF65-F5344CB8AC3E}">
        <p14:creationId xmlns:p14="http://schemas.microsoft.com/office/powerpoint/2010/main" val="3111576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6437C-803D-443A-9384-160E7C29ED5A}"/>
              </a:ext>
            </a:extLst>
          </p:cNvPr>
          <p:cNvSpPr>
            <a:spLocks noGrp="1"/>
          </p:cNvSpPr>
          <p:nvPr>
            <p:ph type="title"/>
          </p:nvPr>
        </p:nvSpPr>
        <p:spPr>
          <a:xfrm>
            <a:off x="0" y="0"/>
            <a:ext cx="5600700" cy="369332"/>
          </a:xfrm>
        </p:spPr>
        <p:txBody>
          <a:bodyPr>
            <a:normAutofit fontScale="90000"/>
          </a:bodyPr>
          <a:lstStyle/>
          <a:p>
            <a:r>
              <a:rPr lang="en-US" dirty="0"/>
              <a:t>GENERAL DATA observations</a:t>
            </a:r>
            <a:endParaRPr lang="en-GB" dirty="0"/>
          </a:p>
        </p:txBody>
      </p:sp>
      <p:graphicFrame>
        <p:nvGraphicFramePr>
          <p:cNvPr id="6" name="Table 5">
            <a:extLst>
              <a:ext uri="{FF2B5EF4-FFF2-40B4-BE49-F238E27FC236}">
                <a16:creationId xmlns:a16="http://schemas.microsoft.com/office/drawing/2014/main" id="{DC66FBD3-B12F-40FE-B2D8-D720F9A26C99}"/>
              </a:ext>
            </a:extLst>
          </p:cNvPr>
          <p:cNvGraphicFramePr>
            <a:graphicFrameLocks noGrp="1"/>
          </p:cNvGraphicFramePr>
          <p:nvPr>
            <p:extLst>
              <p:ext uri="{D42A27DB-BD31-4B8C-83A1-F6EECF244321}">
                <p14:modId xmlns:p14="http://schemas.microsoft.com/office/powerpoint/2010/main" val="3364749872"/>
              </p:ext>
            </p:extLst>
          </p:nvPr>
        </p:nvGraphicFramePr>
        <p:xfrm>
          <a:off x="50310" y="444677"/>
          <a:ext cx="4996962" cy="2053590"/>
        </p:xfrm>
        <a:graphic>
          <a:graphicData uri="http://schemas.openxmlformats.org/drawingml/2006/table">
            <a:tbl>
              <a:tblPr/>
              <a:tblGrid>
                <a:gridCol w="2403032">
                  <a:extLst>
                    <a:ext uri="{9D8B030D-6E8A-4147-A177-3AD203B41FA5}">
                      <a16:colId xmlns:a16="http://schemas.microsoft.com/office/drawing/2014/main" val="983502597"/>
                    </a:ext>
                  </a:extLst>
                </a:gridCol>
                <a:gridCol w="561457">
                  <a:extLst>
                    <a:ext uri="{9D8B030D-6E8A-4147-A177-3AD203B41FA5}">
                      <a16:colId xmlns:a16="http://schemas.microsoft.com/office/drawing/2014/main" val="2999476453"/>
                    </a:ext>
                  </a:extLst>
                </a:gridCol>
                <a:gridCol w="561457">
                  <a:extLst>
                    <a:ext uri="{9D8B030D-6E8A-4147-A177-3AD203B41FA5}">
                      <a16:colId xmlns:a16="http://schemas.microsoft.com/office/drawing/2014/main" val="191491242"/>
                    </a:ext>
                  </a:extLst>
                </a:gridCol>
                <a:gridCol w="550227">
                  <a:extLst>
                    <a:ext uri="{9D8B030D-6E8A-4147-A177-3AD203B41FA5}">
                      <a16:colId xmlns:a16="http://schemas.microsoft.com/office/drawing/2014/main" val="2411828693"/>
                    </a:ext>
                  </a:extLst>
                </a:gridCol>
                <a:gridCol w="920789">
                  <a:extLst>
                    <a:ext uri="{9D8B030D-6E8A-4147-A177-3AD203B41FA5}">
                      <a16:colId xmlns:a16="http://schemas.microsoft.com/office/drawing/2014/main" val="4206079847"/>
                    </a:ext>
                  </a:extLst>
                </a:gridCol>
              </a:tblGrid>
              <a:tr h="135295">
                <a:tc gridSpan="5">
                  <a:txBody>
                    <a:bodyPr/>
                    <a:lstStyle/>
                    <a:p>
                      <a:pPr algn="ctr" fontAlgn="b"/>
                      <a:r>
                        <a:rPr lang="en-GB" sz="900" b="1" i="0" u="none" strike="noStrike" dirty="0">
                          <a:solidFill>
                            <a:srgbClr val="000000"/>
                          </a:solidFill>
                          <a:effectLst/>
                          <a:latin typeface="Arial" panose="020B0604020202020204" pitchFamily="34" charset="0"/>
                        </a:rPr>
                        <a:t>GICS SECTORS CONTRIBUTIONS IN PERCENTAGE FOR 2013 - 2015</a:t>
                      </a:r>
                    </a:p>
                  </a:txBody>
                  <a:tcPr marL="9525" marR="9525" marT="9525" marB="0" anchor="b">
                    <a:lnL>
                      <a:noFill/>
                    </a:lnL>
                    <a:lnR>
                      <a:noFill/>
                    </a:lnR>
                    <a:lnT>
                      <a:noFill/>
                    </a:lnT>
                    <a:lnB>
                      <a:noFill/>
                    </a:lnB>
                    <a:solidFill>
                      <a:srgbClr val="B3CEFB"/>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715090463"/>
                  </a:ext>
                </a:extLst>
              </a:tr>
              <a:tr h="135295">
                <a:tc>
                  <a:txBody>
                    <a:bodyPr/>
                    <a:lstStyle/>
                    <a:p>
                      <a:pPr algn="l" fontAlgn="b"/>
                      <a:r>
                        <a:rPr lang="en-GB" sz="900" b="1" i="0" u="none" strike="noStrike">
                          <a:solidFill>
                            <a:srgbClr val="000000"/>
                          </a:solidFill>
                          <a:effectLst/>
                          <a:latin typeface="Arial" panose="020B0604020202020204" pitchFamily="34" charset="0"/>
                        </a:rPr>
                        <a:t>GICS Sectors</a:t>
                      </a:r>
                    </a:p>
                  </a:txBody>
                  <a:tcPr marL="9525" marR="9525" marT="9525" marB="0" anchor="b">
                    <a:lnL>
                      <a:noFill/>
                    </a:lnL>
                    <a:lnR>
                      <a:noFill/>
                    </a:lnR>
                    <a:lnT>
                      <a:noFill/>
                    </a:lnT>
                    <a:lnB w="6350" cap="flat" cmpd="sng" algn="ctr">
                      <a:solidFill>
                        <a:srgbClr val="8CB5F9"/>
                      </a:solidFill>
                      <a:prstDash val="solid"/>
                      <a:round/>
                      <a:headEnd type="none" w="med" len="med"/>
                      <a:tailEnd type="none" w="med" len="med"/>
                    </a:lnB>
                    <a:solidFill>
                      <a:srgbClr val="D9E7FD"/>
                    </a:solidFill>
                  </a:tcPr>
                </a:tc>
                <a:tc>
                  <a:txBody>
                    <a:bodyPr/>
                    <a:lstStyle/>
                    <a:p>
                      <a:pPr algn="r" fontAlgn="b"/>
                      <a:r>
                        <a:rPr lang="en-GB" sz="900" b="1" i="0" u="none" strike="noStrike">
                          <a:solidFill>
                            <a:srgbClr val="000000"/>
                          </a:solidFill>
                          <a:effectLst/>
                          <a:latin typeface="Arial" panose="020B0604020202020204" pitchFamily="34" charset="0"/>
                        </a:rPr>
                        <a:t>2013</a:t>
                      </a:r>
                    </a:p>
                  </a:txBody>
                  <a:tcPr marL="9525" marR="9525" marT="9525" marB="0" anchor="b">
                    <a:lnL>
                      <a:noFill/>
                    </a:lnL>
                    <a:lnR>
                      <a:noFill/>
                    </a:lnR>
                    <a:lnT>
                      <a:noFill/>
                    </a:lnT>
                    <a:lnB w="6350" cap="flat" cmpd="sng" algn="ctr">
                      <a:solidFill>
                        <a:srgbClr val="8CB5F9"/>
                      </a:solidFill>
                      <a:prstDash val="solid"/>
                      <a:round/>
                      <a:headEnd type="none" w="med" len="med"/>
                      <a:tailEnd type="none" w="med" len="med"/>
                    </a:lnB>
                    <a:solidFill>
                      <a:srgbClr val="D9E7FD"/>
                    </a:solidFill>
                  </a:tcPr>
                </a:tc>
                <a:tc>
                  <a:txBody>
                    <a:bodyPr/>
                    <a:lstStyle/>
                    <a:p>
                      <a:pPr algn="r" fontAlgn="b"/>
                      <a:r>
                        <a:rPr lang="en-GB" sz="900" b="1" i="0" u="none" strike="noStrike">
                          <a:solidFill>
                            <a:srgbClr val="000000"/>
                          </a:solidFill>
                          <a:effectLst/>
                          <a:latin typeface="Arial" panose="020B0604020202020204" pitchFamily="34" charset="0"/>
                        </a:rPr>
                        <a:t>2014</a:t>
                      </a:r>
                    </a:p>
                  </a:txBody>
                  <a:tcPr marL="9525" marR="9525" marT="9525" marB="0" anchor="b">
                    <a:lnL>
                      <a:noFill/>
                    </a:lnL>
                    <a:lnR>
                      <a:noFill/>
                    </a:lnR>
                    <a:lnT>
                      <a:noFill/>
                    </a:lnT>
                    <a:lnB w="6350" cap="flat" cmpd="sng" algn="ctr">
                      <a:solidFill>
                        <a:srgbClr val="8CB5F9"/>
                      </a:solidFill>
                      <a:prstDash val="solid"/>
                      <a:round/>
                      <a:headEnd type="none" w="med" len="med"/>
                      <a:tailEnd type="none" w="med" len="med"/>
                    </a:lnB>
                    <a:solidFill>
                      <a:srgbClr val="D9E7FD"/>
                    </a:solidFill>
                  </a:tcPr>
                </a:tc>
                <a:tc>
                  <a:txBody>
                    <a:bodyPr/>
                    <a:lstStyle/>
                    <a:p>
                      <a:pPr algn="r" fontAlgn="b"/>
                      <a:r>
                        <a:rPr lang="en-GB" sz="900" b="1" i="0" u="none" strike="noStrike">
                          <a:solidFill>
                            <a:srgbClr val="000000"/>
                          </a:solidFill>
                          <a:effectLst/>
                          <a:latin typeface="Arial" panose="020B0604020202020204" pitchFamily="34" charset="0"/>
                        </a:rPr>
                        <a:t>2015</a:t>
                      </a:r>
                    </a:p>
                  </a:txBody>
                  <a:tcPr marL="9525" marR="9525" marT="9525" marB="0" anchor="b">
                    <a:lnL>
                      <a:noFill/>
                    </a:lnL>
                    <a:lnR>
                      <a:noFill/>
                    </a:lnR>
                    <a:lnT>
                      <a:noFill/>
                    </a:lnT>
                    <a:lnB w="6350" cap="flat" cmpd="sng" algn="ctr">
                      <a:solidFill>
                        <a:srgbClr val="8CB5F9"/>
                      </a:solidFill>
                      <a:prstDash val="solid"/>
                      <a:round/>
                      <a:headEnd type="none" w="med" len="med"/>
                      <a:tailEnd type="none" w="med" len="med"/>
                    </a:lnB>
                    <a:solidFill>
                      <a:srgbClr val="D9E7FD"/>
                    </a:solidFill>
                  </a:tcPr>
                </a:tc>
                <a:tc>
                  <a:txBody>
                    <a:bodyPr/>
                    <a:lstStyle/>
                    <a:p>
                      <a:pPr algn="l" fontAlgn="b"/>
                      <a:r>
                        <a:rPr lang="en-GB" sz="900" b="1" i="0" u="none" strike="noStrike">
                          <a:solidFill>
                            <a:srgbClr val="000000"/>
                          </a:solidFill>
                          <a:effectLst/>
                          <a:latin typeface="Arial" panose="020B0604020202020204" pitchFamily="34" charset="0"/>
                        </a:rPr>
                        <a:t>Grand Total</a:t>
                      </a:r>
                    </a:p>
                  </a:txBody>
                  <a:tcPr marL="9525" marR="9525" marT="9525" marB="0" anchor="b">
                    <a:lnL>
                      <a:noFill/>
                    </a:lnL>
                    <a:lnR>
                      <a:noFill/>
                    </a:lnR>
                    <a:lnT>
                      <a:noFill/>
                    </a:lnT>
                    <a:lnB w="6350" cap="flat" cmpd="sng" algn="ctr">
                      <a:solidFill>
                        <a:srgbClr val="8CB5F9"/>
                      </a:solidFill>
                      <a:prstDash val="solid"/>
                      <a:round/>
                      <a:headEnd type="none" w="med" len="med"/>
                      <a:tailEnd type="none" w="med" len="med"/>
                    </a:lnB>
                    <a:solidFill>
                      <a:srgbClr val="D9E7FD"/>
                    </a:solidFill>
                  </a:tcPr>
                </a:tc>
                <a:extLst>
                  <a:ext uri="{0D108BD9-81ED-4DB2-BD59-A6C34878D82A}">
                    <a16:rowId xmlns:a16="http://schemas.microsoft.com/office/drawing/2014/main" val="3115504598"/>
                  </a:ext>
                </a:extLst>
              </a:tr>
              <a:tr h="135295">
                <a:tc>
                  <a:txBody>
                    <a:bodyPr/>
                    <a:lstStyle/>
                    <a:p>
                      <a:pPr algn="l" fontAlgn="b"/>
                      <a:r>
                        <a:rPr lang="en-GB" sz="900" b="0" i="0" u="none" strike="noStrike">
                          <a:solidFill>
                            <a:srgbClr val="000000"/>
                          </a:solidFill>
                          <a:effectLst/>
                          <a:latin typeface="Arial" panose="020B0604020202020204" pitchFamily="34" charset="0"/>
                        </a:rPr>
                        <a:t>Consumer Staples</a:t>
                      </a:r>
                    </a:p>
                  </a:txBody>
                  <a:tcPr marL="9525" marR="9525" marT="9525" marB="0" anchor="b">
                    <a:lnL>
                      <a:noFill/>
                    </a:lnL>
                    <a:lnR>
                      <a:noFill/>
                    </a:lnR>
                    <a:lnT w="6350" cap="flat" cmpd="sng" algn="ctr">
                      <a:solidFill>
                        <a:srgbClr val="8CB5F9"/>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Arial" panose="020B0604020202020204" pitchFamily="34" charset="0"/>
                        </a:rPr>
                        <a:t>16.3%</a:t>
                      </a:r>
                    </a:p>
                  </a:txBody>
                  <a:tcPr marL="9525" marR="9525" marT="9525" marB="0" anchor="b">
                    <a:lnL>
                      <a:noFill/>
                    </a:lnL>
                    <a:lnR>
                      <a:noFill/>
                    </a:lnR>
                    <a:lnT w="6350" cap="flat" cmpd="sng" algn="ctr">
                      <a:solidFill>
                        <a:srgbClr val="8CB5F9"/>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Arial" panose="020B0604020202020204" pitchFamily="34" charset="0"/>
                        </a:rPr>
                        <a:t>15.9%</a:t>
                      </a:r>
                    </a:p>
                  </a:txBody>
                  <a:tcPr marL="9525" marR="9525" marT="9525" marB="0" anchor="b">
                    <a:lnL>
                      <a:noFill/>
                    </a:lnL>
                    <a:lnR>
                      <a:noFill/>
                    </a:lnR>
                    <a:lnT w="6350" cap="flat" cmpd="sng" algn="ctr">
                      <a:solidFill>
                        <a:srgbClr val="8CB5F9"/>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Arial" panose="020B0604020202020204" pitchFamily="34" charset="0"/>
                        </a:rPr>
                        <a:t>16.5%</a:t>
                      </a:r>
                    </a:p>
                  </a:txBody>
                  <a:tcPr marL="9525" marR="9525" marT="9525" marB="0" anchor="b">
                    <a:lnL>
                      <a:noFill/>
                    </a:lnL>
                    <a:lnR>
                      <a:noFill/>
                    </a:lnR>
                    <a:lnT w="6350" cap="flat" cmpd="sng" algn="ctr">
                      <a:solidFill>
                        <a:srgbClr val="8CB5F9"/>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Arial" panose="020B0604020202020204" pitchFamily="34" charset="0"/>
                        </a:rPr>
                        <a:t>16.2%</a:t>
                      </a:r>
                    </a:p>
                  </a:txBody>
                  <a:tcPr marL="9525" marR="9525" marT="9525" marB="0" anchor="b">
                    <a:lnL>
                      <a:noFill/>
                    </a:lnL>
                    <a:lnR>
                      <a:noFill/>
                    </a:lnR>
                    <a:lnT w="6350" cap="flat" cmpd="sng" algn="ctr">
                      <a:solidFill>
                        <a:srgbClr val="8CB5F9"/>
                      </a:solidFill>
                      <a:prstDash val="solid"/>
                      <a:round/>
                      <a:headEnd type="none" w="med" len="med"/>
                      <a:tailEnd type="none" w="med" len="med"/>
                    </a:lnT>
                    <a:lnB>
                      <a:noFill/>
                    </a:lnB>
                  </a:tcPr>
                </a:tc>
                <a:extLst>
                  <a:ext uri="{0D108BD9-81ED-4DB2-BD59-A6C34878D82A}">
                    <a16:rowId xmlns:a16="http://schemas.microsoft.com/office/drawing/2014/main" val="4076633200"/>
                  </a:ext>
                </a:extLst>
              </a:tr>
              <a:tr h="135295">
                <a:tc>
                  <a:txBody>
                    <a:bodyPr/>
                    <a:lstStyle/>
                    <a:p>
                      <a:pPr algn="l" fontAlgn="b"/>
                      <a:r>
                        <a:rPr lang="en-GB" sz="900" b="0" i="0" u="none" strike="noStrike">
                          <a:solidFill>
                            <a:srgbClr val="000000"/>
                          </a:solidFill>
                          <a:effectLst/>
                          <a:latin typeface="Arial" panose="020B0604020202020204" pitchFamily="34" charset="0"/>
                        </a:rPr>
                        <a:t>Energy</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Arial" panose="020B0604020202020204" pitchFamily="34" charset="0"/>
                        </a:rPr>
                        <a:t>15.7%</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Arial" panose="020B0604020202020204" pitchFamily="34" charset="0"/>
                        </a:rPr>
                        <a:t>14.9%</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Arial" panose="020B0604020202020204" pitchFamily="34" charset="0"/>
                        </a:rPr>
                        <a:t>9.9%</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Arial" panose="020B0604020202020204" pitchFamily="34" charset="0"/>
                        </a:rPr>
                        <a:t>13.5%</a:t>
                      </a:r>
                    </a:p>
                  </a:txBody>
                  <a:tcPr marL="9525" marR="9525" marT="9525" marB="0" anchor="b">
                    <a:lnL>
                      <a:noFill/>
                    </a:lnL>
                    <a:lnR>
                      <a:noFill/>
                    </a:lnR>
                    <a:lnT>
                      <a:noFill/>
                    </a:lnT>
                    <a:lnB>
                      <a:noFill/>
                    </a:lnB>
                  </a:tcPr>
                </a:tc>
                <a:extLst>
                  <a:ext uri="{0D108BD9-81ED-4DB2-BD59-A6C34878D82A}">
                    <a16:rowId xmlns:a16="http://schemas.microsoft.com/office/drawing/2014/main" val="569136018"/>
                  </a:ext>
                </a:extLst>
              </a:tr>
              <a:tr h="135295">
                <a:tc>
                  <a:txBody>
                    <a:bodyPr/>
                    <a:lstStyle/>
                    <a:p>
                      <a:pPr algn="l" fontAlgn="b"/>
                      <a:r>
                        <a:rPr lang="en-GB" sz="900" b="0" i="0" u="none" strike="noStrike">
                          <a:solidFill>
                            <a:srgbClr val="000000"/>
                          </a:solidFill>
                          <a:effectLst/>
                          <a:latin typeface="Arial" panose="020B0604020202020204" pitchFamily="34" charset="0"/>
                        </a:rPr>
                        <a:t>Consumer Discretionary</a:t>
                      </a:r>
                    </a:p>
                  </a:txBody>
                  <a:tcPr marL="9525" marR="9525" marT="9525" marB="0" anchor="b">
                    <a:lnL>
                      <a:noFill/>
                    </a:lnL>
                    <a:lnR>
                      <a:noFill/>
                    </a:lnR>
                    <a:lnT>
                      <a:noFill/>
                    </a:lnT>
                    <a:lnB>
                      <a:noFill/>
                    </a:lnB>
                  </a:tcPr>
                </a:tc>
                <a:tc>
                  <a:txBody>
                    <a:bodyPr/>
                    <a:lstStyle/>
                    <a:p>
                      <a:pPr algn="r" fontAlgn="b"/>
                      <a:r>
                        <a:rPr lang="en-GB" sz="900" b="0" i="0" u="none" strike="noStrike" dirty="0">
                          <a:solidFill>
                            <a:srgbClr val="000000"/>
                          </a:solidFill>
                          <a:effectLst/>
                          <a:latin typeface="Arial" panose="020B0604020202020204" pitchFamily="34" charset="0"/>
                        </a:rPr>
                        <a:t>14.7%</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Arial" panose="020B0604020202020204" pitchFamily="34" charset="0"/>
                        </a:rPr>
                        <a:t>15.1%</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Arial" panose="020B0604020202020204" pitchFamily="34" charset="0"/>
                        </a:rPr>
                        <a:t>16.5%</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Arial" panose="020B0604020202020204" pitchFamily="34" charset="0"/>
                        </a:rPr>
                        <a:t>15.4%</a:t>
                      </a:r>
                    </a:p>
                  </a:txBody>
                  <a:tcPr marL="9525" marR="9525" marT="9525" marB="0" anchor="b">
                    <a:lnL>
                      <a:noFill/>
                    </a:lnL>
                    <a:lnR>
                      <a:noFill/>
                    </a:lnR>
                    <a:lnT>
                      <a:noFill/>
                    </a:lnT>
                    <a:lnB>
                      <a:noFill/>
                    </a:lnB>
                  </a:tcPr>
                </a:tc>
                <a:extLst>
                  <a:ext uri="{0D108BD9-81ED-4DB2-BD59-A6C34878D82A}">
                    <a16:rowId xmlns:a16="http://schemas.microsoft.com/office/drawing/2014/main" val="2445756786"/>
                  </a:ext>
                </a:extLst>
              </a:tr>
              <a:tr h="135295">
                <a:tc>
                  <a:txBody>
                    <a:bodyPr/>
                    <a:lstStyle/>
                    <a:p>
                      <a:pPr algn="l" fontAlgn="b"/>
                      <a:r>
                        <a:rPr lang="en-GB" sz="900" b="0" i="0" u="none" strike="noStrike">
                          <a:solidFill>
                            <a:srgbClr val="000000"/>
                          </a:solidFill>
                          <a:effectLst/>
                          <a:latin typeface="Arial" panose="020B0604020202020204" pitchFamily="34" charset="0"/>
                        </a:rPr>
                        <a:t>Industrials</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Arial" panose="020B0604020202020204" pitchFamily="34" charset="0"/>
                        </a:rPr>
                        <a:t>12.0%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Arial" panose="020B0604020202020204" pitchFamily="34" charset="0"/>
                        </a:rPr>
                        <a:t>11.9%</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Arial" panose="020B0604020202020204" pitchFamily="34" charset="0"/>
                        </a:rPr>
                        <a:t>11.9%</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Arial" panose="020B0604020202020204" pitchFamily="34" charset="0"/>
                        </a:rPr>
                        <a:t>11.9%</a:t>
                      </a:r>
                    </a:p>
                  </a:txBody>
                  <a:tcPr marL="9525" marR="9525" marT="9525" marB="0" anchor="b">
                    <a:lnL>
                      <a:noFill/>
                    </a:lnL>
                    <a:lnR>
                      <a:noFill/>
                    </a:lnR>
                    <a:lnT>
                      <a:noFill/>
                    </a:lnT>
                    <a:lnB>
                      <a:noFill/>
                    </a:lnB>
                  </a:tcPr>
                </a:tc>
                <a:extLst>
                  <a:ext uri="{0D108BD9-81ED-4DB2-BD59-A6C34878D82A}">
                    <a16:rowId xmlns:a16="http://schemas.microsoft.com/office/drawing/2014/main" val="646633068"/>
                  </a:ext>
                </a:extLst>
              </a:tr>
              <a:tr h="135295">
                <a:tc>
                  <a:txBody>
                    <a:bodyPr/>
                    <a:lstStyle/>
                    <a:p>
                      <a:pPr algn="l" fontAlgn="b"/>
                      <a:r>
                        <a:rPr lang="en-GB" sz="900" b="0" i="0" u="none" strike="noStrike">
                          <a:solidFill>
                            <a:srgbClr val="000000"/>
                          </a:solidFill>
                          <a:effectLst/>
                          <a:latin typeface="Arial" panose="020B0604020202020204" pitchFamily="34" charset="0"/>
                        </a:rPr>
                        <a:t>Health Care</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Arial" panose="020B0604020202020204" pitchFamily="34" charset="0"/>
                        </a:rPr>
                        <a:t>11.3%</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Arial" panose="020B0604020202020204" pitchFamily="34" charset="0"/>
                        </a:rPr>
                        <a:t>12.0%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Arial" panose="020B0604020202020204" pitchFamily="34" charset="0"/>
                        </a:rPr>
                        <a:t>13.9%</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Arial" panose="020B0604020202020204" pitchFamily="34" charset="0"/>
                        </a:rPr>
                        <a:t>12.4%</a:t>
                      </a:r>
                    </a:p>
                  </a:txBody>
                  <a:tcPr marL="9525" marR="9525" marT="9525" marB="0" anchor="b">
                    <a:lnL>
                      <a:noFill/>
                    </a:lnL>
                    <a:lnR>
                      <a:noFill/>
                    </a:lnR>
                    <a:lnT>
                      <a:noFill/>
                    </a:lnT>
                    <a:lnB>
                      <a:noFill/>
                    </a:lnB>
                  </a:tcPr>
                </a:tc>
                <a:extLst>
                  <a:ext uri="{0D108BD9-81ED-4DB2-BD59-A6C34878D82A}">
                    <a16:rowId xmlns:a16="http://schemas.microsoft.com/office/drawing/2014/main" val="2296752436"/>
                  </a:ext>
                </a:extLst>
              </a:tr>
              <a:tr h="135295">
                <a:tc>
                  <a:txBody>
                    <a:bodyPr/>
                    <a:lstStyle/>
                    <a:p>
                      <a:pPr algn="l" fontAlgn="b"/>
                      <a:r>
                        <a:rPr lang="en-GB" sz="900" b="0" i="0" u="none" strike="noStrike">
                          <a:solidFill>
                            <a:srgbClr val="000000"/>
                          </a:solidFill>
                          <a:effectLst/>
                          <a:latin typeface="Arial" panose="020B0604020202020204" pitchFamily="34" charset="0"/>
                        </a:rPr>
                        <a:t>Information Technology</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Arial" panose="020B0604020202020204" pitchFamily="34" charset="0"/>
                        </a:rPr>
                        <a:t>9.9%</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Arial" panose="020B0604020202020204" pitchFamily="34" charset="0"/>
                        </a:rPr>
                        <a:t>10.1%</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Arial" panose="020B0604020202020204" pitchFamily="34" charset="0"/>
                        </a:rPr>
                        <a:t>11.0%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Arial" panose="020B0604020202020204" pitchFamily="34" charset="0"/>
                        </a:rPr>
                        <a:t>10.4%</a:t>
                      </a:r>
                    </a:p>
                  </a:txBody>
                  <a:tcPr marL="9525" marR="9525" marT="9525" marB="0" anchor="b">
                    <a:lnL>
                      <a:noFill/>
                    </a:lnL>
                    <a:lnR>
                      <a:noFill/>
                    </a:lnR>
                    <a:lnT>
                      <a:noFill/>
                    </a:lnT>
                    <a:lnB>
                      <a:noFill/>
                    </a:lnB>
                  </a:tcPr>
                </a:tc>
                <a:extLst>
                  <a:ext uri="{0D108BD9-81ED-4DB2-BD59-A6C34878D82A}">
                    <a16:rowId xmlns:a16="http://schemas.microsoft.com/office/drawing/2014/main" val="1199163197"/>
                  </a:ext>
                </a:extLst>
              </a:tr>
              <a:tr h="135295">
                <a:tc>
                  <a:txBody>
                    <a:bodyPr/>
                    <a:lstStyle/>
                    <a:p>
                      <a:pPr algn="l" fontAlgn="b"/>
                      <a:r>
                        <a:rPr lang="en-GB" sz="900" b="0" i="0" u="none" strike="noStrike">
                          <a:solidFill>
                            <a:srgbClr val="000000"/>
                          </a:solidFill>
                          <a:effectLst/>
                          <a:latin typeface="Arial" panose="020B0604020202020204" pitchFamily="34" charset="0"/>
                        </a:rPr>
                        <a:t>Financials</a:t>
                      </a:r>
                    </a:p>
                  </a:txBody>
                  <a:tcPr marL="9525" marR="9525" marT="9525" marB="0" anchor="b">
                    <a:lnL>
                      <a:noFill/>
                    </a:lnL>
                    <a:lnR>
                      <a:noFill/>
                    </a:lnR>
                    <a:lnT>
                      <a:noFill/>
                    </a:lnT>
                    <a:lnB>
                      <a:noFill/>
                    </a:lnB>
                  </a:tcPr>
                </a:tc>
                <a:tc>
                  <a:txBody>
                    <a:bodyPr/>
                    <a:lstStyle/>
                    <a:p>
                      <a:pPr algn="r" fontAlgn="b"/>
                      <a:r>
                        <a:rPr lang="en-GB" sz="900" b="0" i="0" u="none" strike="noStrike" dirty="0">
                          <a:solidFill>
                            <a:srgbClr val="000000"/>
                          </a:solidFill>
                          <a:effectLst/>
                          <a:latin typeface="Arial" panose="020B0604020202020204" pitchFamily="34" charset="0"/>
                        </a:rPr>
                        <a:t>9.8%</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Arial" panose="020B0604020202020204" pitchFamily="34" charset="0"/>
                        </a:rPr>
                        <a:t>9.6%</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Arial" panose="020B0604020202020204" pitchFamily="34" charset="0"/>
                        </a:rPr>
                        <a:t>9.7%</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Arial" panose="020B0604020202020204" pitchFamily="34" charset="0"/>
                        </a:rPr>
                        <a:t>9.7%</a:t>
                      </a:r>
                    </a:p>
                  </a:txBody>
                  <a:tcPr marL="9525" marR="9525" marT="9525" marB="0" anchor="b">
                    <a:lnL>
                      <a:noFill/>
                    </a:lnL>
                    <a:lnR>
                      <a:noFill/>
                    </a:lnR>
                    <a:lnT>
                      <a:noFill/>
                    </a:lnT>
                    <a:lnB>
                      <a:noFill/>
                    </a:lnB>
                  </a:tcPr>
                </a:tc>
                <a:extLst>
                  <a:ext uri="{0D108BD9-81ED-4DB2-BD59-A6C34878D82A}">
                    <a16:rowId xmlns:a16="http://schemas.microsoft.com/office/drawing/2014/main" val="3539949873"/>
                  </a:ext>
                </a:extLst>
              </a:tr>
              <a:tr h="135295">
                <a:tc>
                  <a:txBody>
                    <a:bodyPr/>
                    <a:lstStyle/>
                    <a:p>
                      <a:pPr algn="l" fontAlgn="b"/>
                      <a:r>
                        <a:rPr lang="en-GB" sz="900" b="0" i="0" u="none" strike="noStrike">
                          <a:solidFill>
                            <a:srgbClr val="000000"/>
                          </a:solidFill>
                          <a:effectLst/>
                          <a:latin typeface="Arial" panose="020B0604020202020204" pitchFamily="34" charset="0"/>
                        </a:rPr>
                        <a:t>Materials</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Arial" panose="020B0604020202020204" pitchFamily="34" charset="0"/>
                        </a:rPr>
                        <a:t>3.3%</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Arial" panose="020B0604020202020204" pitchFamily="34" charset="0"/>
                        </a:rPr>
                        <a:t>3.3%</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Arial" panose="020B0604020202020204" pitchFamily="34" charset="0"/>
                        </a:rPr>
                        <a:t>3.1%</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Arial" panose="020B0604020202020204" pitchFamily="34" charset="0"/>
                        </a:rPr>
                        <a:t>3.2%</a:t>
                      </a:r>
                    </a:p>
                  </a:txBody>
                  <a:tcPr marL="9525" marR="9525" marT="9525" marB="0" anchor="b">
                    <a:lnL>
                      <a:noFill/>
                    </a:lnL>
                    <a:lnR>
                      <a:noFill/>
                    </a:lnR>
                    <a:lnT>
                      <a:noFill/>
                    </a:lnT>
                    <a:lnB>
                      <a:noFill/>
                    </a:lnB>
                  </a:tcPr>
                </a:tc>
                <a:extLst>
                  <a:ext uri="{0D108BD9-81ED-4DB2-BD59-A6C34878D82A}">
                    <a16:rowId xmlns:a16="http://schemas.microsoft.com/office/drawing/2014/main" val="2837007196"/>
                  </a:ext>
                </a:extLst>
              </a:tr>
              <a:tr h="135295">
                <a:tc>
                  <a:txBody>
                    <a:bodyPr/>
                    <a:lstStyle/>
                    <a:p>
                      <a:pPr algn="l" fontAlgn="b"/>
                      <a:r>
                        <a:rPr lang="en-GB" sz="900" b="0" i="0" u="none" strike="noStrike">
                          <a:solidFill>
                            <a:srgbClr val="000000"/>
                          </a:solidFill>
                          <a:effectLst/>
                          <a:latin typeface="Arial" panose="020B0604020202020204" pitchFamily="34" charset="0"/>
                        </a:rPr>
                        <a:t>Telecommunications Services</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Arial" panose="020B0604020202020204" pitchFamily="34" charset="0"/>
                        </a:rPr>
                        <a:t>3.3%</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Arial" panose="020B0604020202020204" pitchFamily="34" charset="0"/>
                        </a:rPr>
                        <a:t>3.3%</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Arial" panose="020B0604020202020204" pitchFamily="34" charset="0"/>
                        </a:rPr>
                        <a:t>3.6%</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Arial" panose="020B0604020202020204" pitchFamily="34" charset="0"/>
                        </a:rPr>
                        <a:t>3.4%</a:t>
                      </a:r>
                    </a:p>
                  </a:txBody>
                  <a:tcPr marL="9525" marR="9525" marT="9525" marB="0" anchor="b">
                    <a:lnL>
                      <a:noFill/>
                    </a:lnL>
                    <a:lnR>
                      <a:noFill/>
                    </a:lnR>
                    <a:lnT>
                      <a:noFill/>
                    </a:lnT>
                    <a:lnB>
                      <a:noFill/>
                    </a:lnB>
                  </a:tcPr>
                </a:tc>
                <a:extLst>
                  <a:ext uri="{0D108BD9-81ED-4DB2-BD59-A6C34878D82A}">
                    <a16:rowId xmlns:a16="http://schemas.microsoft.com/office/drawing/2014/main" val="3180779337"/>
                  </a:ext>
                </a:extLst>
              </a:tr>
              <a:tr h="135295">
                <a:tc>
                  <a:txBody>
                    <a:bodyPr/>
                    <a:lstStyle/>
                    <a:p>
                      <a:pPr algn="l" fontAlgn="b"/>
                      <a:r>
                        <a:rPr lang="en-GB" sz="900" b="0" i="0" u="none" strike="noStrike">
                          <a:solidFill>
                            <a:srgbClr val="000000"/>
                          </a:solidFill>
                          <a:effectLst/>
                          <a:latin typeface="Arial" panose="020B0604020202020204" pitchFamily="34" charset="0"/>
                        </a:rPr>
                        <a:t>Utilities</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Arial" panose="020B0604020202020204" pitchFamily="34" charset="0"/>
                        </a:rPr>
                        <a:t>3.0%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Arial" panose="020B0604020202020204" pitchFamily="34" charset="0"/>
                        </a:rPr>
                        <a:t>3.2%</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Arial" panose="020B0604020202020204" pitchFamily="34" charset="0"/>
                        </a:rPr>
                        <a:t>3.1%</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Arial" panose="020B0604020202020204" pitchFamily="34" charset="0"/>
                        </a:rPr>
                        <a:t>3.1%</a:t>
                      </a:r>
                    </a:p>
                  </a:txBody>
                  <a:tcPr marL="9525" marR="9525" marT="9525" marB="0" anchor="b">
                    <a:lnL>
                      <a:noFill/>
                    </a:lnL>
                    <a:lnR>
                      <a:noFill/>
                    </a:lnR>
                    <a:lnT>
                      <a:noFill/>
                    </a:lnT>
                    <a:lnB>
                      <a:noFill/>
                    </a:lnB>
                  </a:tcPr>
                </a:tc>
                <a:extLst>
                  <a:ext uri="{0D108BD9-81ED-4DB2-BD59-A6C34878D82A}">
                    <a16:rowId xmlns:a16="http://schemas.microsoft.com/office/drawing/2014/main" val="2091062258"/>
                  </a:ext>
                </a:extLst>
              </a:tr>
              <a:tr h="135295">
                <a:tc>
                  <a:txBody>
                    <a:bodyPr/>
                    <a:lstStyle/>
                    <a:p>
                      <a:pPr algn="l" fontAlgn="b"/>
                      <a:r>
                        <a:rPr lang="en-GB" sz="900" b="0" i="0" u="none" strike="noStrike">
                          <a:solidFill>
                            <a:srgbClr val="000000"/>
                          </a:solidFill>
                          <a:effectLst/>
                          <a:latin typeface="Arial" panose="020B0604020202020204" pitchFamily="34" charset="0"/>
                        </a:rPr>
                        <a:t>Real Estate</a:t>
                      </a:r>
                    </a:p>
                  </a:txBody>
                  <a:tcPr marL="9525" marR="9525" marT="9525" marB="0" anchor="b">
                    <a:lnL>
                      <a:noFill/>
                    </a:lnL>
                    <a:lnR>
                      <a:noFill/>
                    </a:lnR>
                    <a:lnT>
                      <a:noFill/>
                    </a:lnT>
                    <a:lnB w="6350" cap="flat" cmpd="sng" algn="ctr">
                      <a:solidFill>
                        <a:srgbClr val="8CB5F9"/>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Arial" panose="020B0604020202020204" pitchFamily="34" charset="0"/>
                        </a:rPr>
                        <a:t>0.7%</a:t>
                      </a:r>
                    </a:p>
                  </a:txBody>
                  <a:tcPr marL="9525" marR="9525" marT="9525" marB="0" anchor="b">
                    <a:lnL>
                      <a:noFill/>
                    </a:lnL>
                    <a:lnR>
                      <a:noFill/>
                    </a:lnR>
                    <a:lnT>
                      <a:noFill/>
                    </a:lnT>
                    <a:lnB w="6350" cap="flat" cmpd="sng" algn="ctr">
                      <a:solidFill>
                        <a:srgbClr val="8CB5F9"/>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Arial" panose="020B0604020202020204" pitchFamily="34" charset="0"/>
                        </a:rPr>
                        <a:t>0.8%</a:t>
                      </a:r>
                    </a:p>
                  </a:txBody>
                  <a:tcPr marL="9525" marR="9525" marT="9525" marB="0" anchor="b">
                    <a:lnL>
                      <a:noFill/>
                    </a:lnL>
                    <a:lnR>
                      <a:noFill/>
                    </a:lnR>
                    <a:lnT>
                      <a:noFill/>
                    </a:lnT>
                    <a:lnB w="6350" cap="flat" cmpd="sng" algn="ctr">
                      <a:solidFill>
                        <a:srgbClr val="8CB5F9"/>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Arial" panose="020B0604020202020204" pitchFamily="34" charset="0"/>
                        </a:rPr>
                        <a:t>0.9%</a:t>
                      </a:r>
                    </a:p>
                  </a:txBody>
                  <a:tcPr marL="9525" marR="9525" marT="9525" marB="0" anchor="b">
                    <a:lnL>
                      <a:noFill/>
                    </a:lnL>
                    <a:lnR>
                      <a:noFill/>
                    </a:lnR>
                    <a:lnT>
                      <a:noFill/>
                    </a:lnT>
                    <a:lnB w="6350" cap="flat" cmpd="sng" algn="ctr">
                      <a:solidFill>
                        <a:srgbClr val="8CB5F9"/>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Arial" panose="020B0604020202020204" pitchFamily="34" charset="0"/>
                        </a:rPr>
                        <a:t>0.8%</a:t>
                      </a:r>
                    </a:p>
                  </a:txBody>
                  <a:tcPr marL="9525" marR="9525" marT="9525" marB="0" anchor="b">
                    <a:lnL>
                      <a:noFill/>
                    </a:lnL>
                    <a:lnR>
                      <a:noFill/>
                    </a:lnR>
                    <a:lnT>
                      <a:noFill/>
                    </a:lnT>
                    <a:lnB w="6350" cap="flat" cmpd="sng" algn="ctr">
                      <a:solidFill>
                        <a:srgbClr val="8CB5F9"/>
                      </a:solidFill>
                      <a:prstDash val="solid"/>
                      <a:round/>
                      <a:headEnd type="none" w="med" len="med"/>
                      <a:tailEnd type="none" w="med" len="med"/>
                    </a:lnB>
                  </a:tcPr>
                </a:tc>
                <a:extLst>
                  <a:ext uri="{0D108BD9-81ED-4DB2-BD59-A6C34878D82A}">
                    <a16:rowId xmlns:a16="http://schemas.microsoft.com/office/drawing/2014/main" val="3802430590"/>
                  </a:ext>
                </a:extLst>
              </a:tr>
              <a:tr h="135295">
                <a:tc>
                  <a:txBody>
                    <a:bodyPr/>
                    <a:lstStyle/>
                    <a:p>
                      <a:pPr algn="l" fontAlgn="b"/>
                      <a:r>
                        <a:rPr lang="en-GB" sz="900" b="1" i="0" u="none" strike="noStrike">
                          <a:solidFill>
                            <a:srgbClr val="000000"/>
                          </a:solidFill>
                          <a:effectLst/>
                          <a:latin typeface="Arial" panose="020B0604020202020204" pitchFamily="34" charset="0"/>
                        </a:rPr>
                        <a:t>Grand Total</a:t>
                      </a:r>
                    </a:p>
                  </a:txBody>
                  <a:tcPr marL="9525" marR="9525" marT="9525" marB="0" anchor="b">
                    <a:lnL>
                      <a:noFill/>
                    </a:lnL>
                    <a:lnR>
                      <a:noFill/>
                    </a:lnR>
                    <a:lnT w="6350" cap="flat" cmpd="sng" algn="ctr">
                      <a:solidFill>
                        <a:srgbClr val="8CB5F9"/>
                      </a:solidFill>
                      <a:prstDash val="solid"/>
                      <a:round/>
                      <a:headEnd type="none" w="med" len="med"/>
                      <a:tailEnd type="none" w="med" len="med"/>
                    </a:lnT>
                    <a:lnB>
                      <a:noFill/>
                    </a:lnB>
                    <a:solidFill>
                      <a:srgbClr val="D9E7FD"/>
                    </a:solidFill>
                  </a:tcPr>
                </a:tc>
                <a:tc>
                  <a:txBody>
                    <a:bodyPr/>
                    <a:lstStyle/>
                    <a:p>
                      <a:pPr algn="r" fontAlgn="b"/>
                      <a:r>
                        <a:rPr lang="en-GB" sz="900" b="1" i="0" u="none" strike="noStrike">
                          <a:solidFill>
                            <a:srgbClr val="000000"/>
                          </a:solidFill>
                          <a:effectLst/>
                          <a:latin typeface="Arial" panose="020B0604020202020204" pitchFamily="34" charset="0"/>
                        </a:rPr>
                        <a:t>100%</a:t>
                      </a:r>
                    </a:p>
                  </a:txBody>
                  <a:tcPr marL="9525" marR="9525" marT="9525" marB="0" anchor="b">
                    <a:lnL>
                      <a:noFill/>
                    </a:lnL>
                    <a:lnR>
                      <a:noFill/>
                    </a:lnR>
                    <a:lnT w="6350" cap="flat" cmpd="sng" algn="ctr">
                      <a:solidFill>
                        <a:srgbClr val="8CB5F9"/>
                      </a:solidFill>
                      <a:prstDash val="solid"/>
                      <a:round/>
                      <a:headEnd type="none" w="med" len="med"/>
                      <a:tailEnd type="none" w="med" len="med"/>
                    </a:lnT>
                    <a:lnB>
                      <a:noFill/>
                    </a:lnB>
                    <a:solidFill>
                      <a:srgbClr val="D9E7FD"/>
                    </a:solidFill>
                  </a:tcPr>
                </a:tc>
                <a:tc>
                  <a:txBody>
                    <a:bodyPr/>
                    <a:lstStyle/>
                    <a:p>
                      <a:pPr algn="r" fontAlgn="b"/>
                      <a:r>
                        <a:rPr lang="en-GB" sz="900" b="1" i="0" u="none" strike="noStrike">
                          <a:solidFill>
                            <a:srgbClr val="000000"/>
                          </a:solidFill>
                          <a:effectLst/>
                          <a:latin typeface="Arial" panose="020B0604020202020204" pitchFamily="34" charset="0"/>
                        </a:rPr>
                        <a:t>100%</a:t>
                      </a:r>
                    </a:p>
                  </a:txBody>
                  <a:tcPr marL="9525" marR="9525" marT="9525" marB="0" anchor="b">
                    <a:lnL>
                      <a:noFill/>
                    </a:lnL>
                    <a:lnR>
                      <a:noFill/>
                    </a:lnR>
                    <a:lnT w="6350" cap="flat" cmpd="sng" algn="ctr">
                      <a:solidFill>
                        <a:srgbClr val="8CB5F9"/>
                      </a:solidFill>
                      <a:prstDash val="solid"/>
                      <a:round/>
                      <a:headEnd type="none" w="med" len="med"/>
                      <a:tailEnd type="none" w="med" len="med"/>
                    </a:lnT>
                    <a:lnB>
                      <a:noFill/>
                    </a:lnB>
                    <a:solidFill>
                      <a:srgbClr val="D9E7FD"/>
                    </a:solidFill>
                  </a:tcPr>
                </a:tc>
                <a:tc>
                  <a:txBody>
                    <a:bodyPr/>
                    <a:lstStyle/>
                    <a:p>
                      <a:pPr algn="r" fontAlgn="b"/>
                      <a:r>
                        <a:rPr lang="en-GB" sz="900" b="1" i="0" u="none" strike="noStrike">
                          <a:solidFill>
                            <a:srgbClr val="000000"/>
                          </a:solidFill>
                          <a:effectLst/>
                          <a:latin typeface="Arial" panose="020B0604020202020204" pitchFamily="34" charset="0"/>
                        </a:rPr>
                        <a:t>100%</a:t>
                      </a:r>
                    </a:p>
                  </a:txBody>
                  <a:tcPr marL="9525" marR="9525" marT="9525" marB="0" anchor="b">
                    <a:lnL>
                      <a:noFill/>
                    </a:lnL>
                    <a:lnR>
                      <a:noFill/>
                    </a:lnR>
                    <a:lnT w="6350" cap="flat" cmpd="sng" algn="ctr">
                      <a:solidFill>
                        <a:srgbClr val="8CB5F9"/>
                      </a:solidFill>
                      <a:prstDash val="solid"/>
                      <a:round/>
                      <a:headEnd type="none" w="med" len="med"/>
                      <a:tailEnd type="none" w="med" len="med"/>
                    </a:lnT>
                    <a:lnB>
                      <a:noFill/>
                    </a:lnB>
                    <a:solidFill>
                      <a:srgbClr val="D9E7FD"/>
                    </a:solidFill>
                  </a:tcPr>
                </a:tc>
                <a:tc>
                  <a:txBody>
                    <a:bodyPr/>
                    <a:lstStyle/>
                    <a:p>
                      <a:pPr algn="r" fontAlgn="b"/>
                      <a:r>
                        <a:rPr lang="en-GB" sz="900" b="1" i="0" u="none" strike="noStrike" dirty="0">
                          <a:solidFill>
                            <a:srgbClr val="000000"/>
                          </a:solidFill>
                          <a:effectLst/>
                          <a:latin typeface="Arial" panose="020B0604020202020204" pitchFamily="34" charset="0"/>
                        </a:rPr>
                        <a:t>100%</a:t>
                      </a:r>
                    </a:p>
                  </a:txBody>
                  <a:tcPr marL="9525" marR="9525" marT="9525" marB="0" anchor="b">
                    <a:lnL>
                      <a:noFill/>
                    </a:lnL>
                    <a:lnR>
                      <a:noFill/>
                    </a:lnR>
                    <a:lnT w="6350" cap="flat" cmpd="sng" algn="ctr">
                      <a:solidFill>
                        <a:srgbClr val="8CB5F9"/>
                      </a:solidFill>
                      <a:prstDash val="solid"/>
                      <a:round/>
                      <a:headEnd type="none" w="med" len="med"/>
                      <a:tailEnd type="none" w="med" len="med"/>
                    </a:lnT>
                    <a:lnB>
                      <a:noFill/>
                    </a:lnB>
                    <a:solidFill>
                      <a:srgbClr val="D9E7FD"/>
                    </a:solidFill>
                  </a:tcPr>
                </a:tc>
                <a:extLst>
                  <a:ext uri="{0D108BD9-81ED-4DB2-BD59-A6C34878D82A}">
                    <a16:rowId xmlns:a16="http://schemas.microsoft.com/office/drawing/2014/main" val="3537114227"/>
                  </a:ext>
                </a:extLst>
              </a:tr>
            </a:tbl>
          </a:graphicData>
        </a:graphic>
      </p:graphicFrame>
      <p:graphicFrame>
        <p:nvGraphicFramePr>
          <p:cNvPr id="9" name="Table 8">
            <a:extLst>
              <a:ext uri="{FF2B5EF4-FFF2-40B4-BE49-F238E27FC236}">
                <a16:creationId xmlns:a16="http://schemas.microsoft.com/office/drawing/2014/main" id="{1DBDBBCC-A321-44EF-9C96-E7001C2A0FCE}"/>
              </a:ext>
            </a:extLst>
          </p:cNvPr>
          <p:cNvGraphicFramePr>
            <a:graphicFrameLocks noGrp="1"/>
          </p:cNvGraphicFramePr>
          <p:nvPr>
            <p:extLst>
              <p:ext uri="{D42A27DB-BD31-4B8C-83A1-F6EECF244321}">
                <p14:modId xmlns:p14="http://schemas.microsoft.com/office/powerpoint/2010/main" val="663568079"/>
              </p:ext>
            </p:extLst>
          </p:nvPr>
        </p:nvGraphicFramePr>
        <p:xfrm>
          <a:off x="84991" y="2573612"/>
          <a:ext cx="4962281" cy="2105025"/>
        </p:xfrm>
        <a:graphic>
          <a:graphicData uri="http://schemas.openxmlformats.org/drawingml/2006/table">
            <a:tbl>
              <a:tblPr/>
              <a:tblGrid>
                <a:gridCol w="2431269">
                  <a:extLst>
                    <a:ext uri="{9D8B030D-6E8A-4147-A177-3AD203B41FA5}">
                      <a16:colId xmlns:a16="http://schemas.microsoft.com/office/drawing/2014/main" val="961411459"/>
                    </a:ext>
                  </a:extLst>
                </a:gridCol>
                <a:gridCol w="972507">
                  <a:extLst>
                    <a:ext uri="{9D8B030D-6E8A-4147-A177-3AD203B41FA5}">
                      <a16:colId xmlns:a16="http://schemas.microsoft.com/office/drawing/2014/main" val="2661726413"/>
                    </a:ext>
                  </a:extLst>
                </a:gridCol>
                <a:gridCol w="972507">
                  <a:extLst>
                    <a:ext uri="{9D8B030D-6E8A-4147-A177-3AD203B41FA5}">
                      <a16:colId xmlns:a16="http://schemas.microsoft.com/office/drawing/2014/main" val="4186145605"/>
                    </a:ext>
                  </a:extLst>
                </a:gridCol>
                <a:gridCol w="585998">
                  <a:extLst>
                    <a:ext uri="{9D8B030D-6E8A-4147-A177-3AD203B41FA5}">
                      <a16:colId xmlns:a16="http://schemas.microsoft.com/office/drawing/2014/main" val="104825902"/>
                    </a:ext>
                  </a:extLst>
                </a:gridCol>
              </a:tblGrid>
              <a:tr h="125046">
                <a:tc gridSpan="4">
                  <a:txBody>
                    <a:bodyPr/>
                    <a:lstStyle/>
                    <a:p>
                      <a:pPr algn="ctr" fontAlgn="b"/>
                      <a:r>
                        <a:rPr lang="en-US" sz="1000" b="1" i="0" u="none" strike="noStrike" dirty="0">
                          <a:solidFill>
                            <a:srgbClr val="000000"/>
                          </a:solidFill>
                          <a:effectLst/>
                          <a:latin typeface="Arial" panose="020B0604020202020204" pitchFamily="34" charset="0"/>
                        </a:rPr>
                        <a:t> TOTAL COST OF PRODUCTION FOR EACH SECTOR FOR 2013 TO 2015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443255856"/>
                  </a:ext>
                </a:extLst>
              </a:tr>
              <a:tr h="125046">
                <a:tc>
                  <a:txBody>
                    <a:bodyPr/>
                    <a:lstStyle/>
                    <a:p>
                      <a:pPr algn="l" fontAlgn="b"/>
                      <a:r>
                        <a:rPr lang="en-GB" sz="1000" b="1" i="0" u="none" strike="noStrike">
                          <a:solidFill>
                            <a:srgbClr val="000000"/>
                          </a:solidFill>
                          <a:effectLst/>
                          <a:latin typeface="Arial" panose="020B0604020202020204" pitchFamily="34" charset="0"/>
                        </a:rPr>
                        <a:t>GICS Sectors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7FD"/>
                    </a:solidFill>
                  </a:tcPr>
                </a:tc>
                <a:tc>
                  <a:txBody>
                    <a:bodyPr/>
                    <a:lstStyle/>
                    <a:p>
                      <a:pPr algn="r" fontAlgn="b"/>
                      <a:r>
                        <a:rPr lang="en-GB" sz="1000" b="1" i="0" u="none" strike="noStrike">
                          <a:solidFill>
                            <a:srgbClr val="000000"/>
                          </a:solidFill>
                          <a:effectLst/>
                          <a:latin typeface="Arial" panose="020B0604020202020204" pitchFamily="34" charset="0"/>
                        </a:rPr>
                        <a:t>2013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7FD"/>
                    </a:solidFill>
                  </a:tcPr>
                </a:tc>
                <a:tc>
                  <a:txBody>
                    <a:bodyPr/>
                    <a:lstStyle/>
                    <a:p>
                      <a:pPr algn="r" fontAlgn="b"/>
                      <a:r>
                        <a:rPr lang="en-GB" sz="1000" b="1" i="0" u="none" strike="noStrike">
                          <a:solidFill>
                            <a:srgbClr val="000000"/>
                          </a:solidFill>
                          <a:effectLst/>
                          <a:latin typeface="Arial" panose="020B0604020202020204" pitchFamily="34" charset="0"/>
                        </a:rPr>
                        <a:t>2014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7FD"/>
                    </a:solidFill>
                  </a:tcPr>
                </a:tc>
                <a:tc>
                  <a:txBody>
                    <a:bodyPr/>
                    <a:lstStyle/>
                    <a:p>
                      <a:pPr algn="r" fontAlgn="b"/>
                      <a:r>
                        <a:rPr lang="en-GB" sz="1000" b="1" i="0" u="none" strike="noStrike">
                          <a:solidFill>
                            <a:srgbClr val="000000"/>
                          </a:solidFill>
                          <a:effectLst/>
                          <a:latin typeface="Arial" panose="020B0604020202020204" pitchFamily="34" charset="0"/>
                        </a:rPr>
                        <a:t>2015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7FD"/>
                    </a:solidFill>
                  </a:tcPr>
                </a:tc>
                <a:extLst>
                  <a:ext uri="{0D108BD9-81ED-4DB2-BD59-A6C34878D82A}">
                    <a16:rowId xmlns:a16="http://schemas.microsoft.com/office/drawing/2014/main" val="2275261691"/>
                  </a:ext>
                </a:extLst>
              </a:tr>
              <a:tr h="125046">
                <a:tc>
                  <a:txBody>
                    <a:bodyPr/>
                    <a:lstStyle/>
                    <a:p>
                      <a:pPr algn="l" fontAlgn="b"/>
                      <a:r>
                        <a:rPr lang="en-GB" sz="1000" b="0" i="0" u="none" strike="noStrike">
                          <a:solidFill>
                            <a:srgbClr val="000000"/>
                          </a:solidFill>
                          <a:effectLst/>
                          <a:latin typeface="Arial" panose="020B0604020202020204" pitchFamily="34" charset="0"/>
                        </a:rPr>
                        <a:t>Consumer Staples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10.8%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10.5%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2023066"/>
                  </a:ext>
                </a:extLst>
              </a:tr>
              <a:tr h="125046">
                <a:tc>
                  <a:txBody>
                    <a:bodyPr/>
                    <a:lstStyle/>
                    <a:p>
                      <a:pPr algn="l" fontAlgn="b"/>
                      <a:r>
                        <a:rPr lang="en-GB" sz="1000" b="0" i="0" u="none" strike="noStrike">
                          <a:solidFill>
                            <a:srgbClr val="000000"/>
                          </a:solidFill>
                          <a:effectLst/>
                          <a:latin typeface="Arial" panose="020B0604020202020204" pitchFamily="34" charset="0"/>
                        </a:rPr>
                        <a:t>Consumer Discretionary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6625359"/>
                  </a:ext>
                </a:extLst>
              </a:tr>
              <a:tr h="125046">
                <a:tc>
                  <a:txBody>
                    <a:bodyPr/>
                    <a:lstStyle/>
                    <a:p>
                      <a:pPr algn="l" fontAlgn="b"/>
                      <a:r>
                        <a:rPr lang="en-GB" sz="1000" b="0" i="0" u="none" strike="noStrike">
                          <a:solidFill>
                            <a:srgbClr val="000000"/>
                          </a:solidFill>
                          <a:effectLst/>
                          <a:latin typeface="Arial" panose="020B0604020202020204" pitchFamily="34" charset="0"/>
                        </a:rPr>
                        <a:t>Energy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10.6%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10.6%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7159897"/>
                  </a:ext>
                </a:extLst>
              </a:tr>
              <a:tr h="125046">
                <a:tc>
                  <a:txBody>
                    <a:bodyPr/>
                    <a:lstStyle/>
                    <a:p>
                      <a:pPr algn="l" fontAlgn="b"/>
                      <a:r>
                        <a:rPr lang="en-GB" sz="1000" b="0" i="0" u="none" strike="noStrike">
                          <a:solidFill>
                            <a:srgbClr val="000000"/>
                          </a:solidFill>
                          <a:effectLst/>
                          <a:latin typeface="Arial" panose="020B0604020202020204" pitchFamily="34" charset="0"/>
                        </a:rPr>
                        <a:t>Health Care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22.0%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21.8%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22.9%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6613804"/>
                  </a:ext>
                </a:extLst>
              </a:tr>
              <a:tr h="125046">
                <a:tc>
                  <a:txBody>
                    <a:bodyPr/>
                    <a:lstStyle/>
                    <a:p>
                      <a:pPr algn="l" fontAlgn="b"/>
                      <a:r>
                        <a:rPr lang="en-GB" sz="1000" b="0" i="0" u="none" strike="noStrike">
                          <a:solidFill>
                            <a:srgbClr val="000000"/>
                          </a:solidFill>
                          <a:effectLst/>
                          <a:latin typeface="Arial" panose="020B0604020202020204" pitchFamily="34" charset="0"/>
                        </a:rPr>
                        <a:t>Industrials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10.8%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10.8%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11.1%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2242032"/>
                  </a:ext>
                </a:extLst>
              </a:tr>
              <a:tr h="125046">
                <a:tc>
                  <a:txBody>
                    <a:bodyPr/>
                    <a:lstStyle/>
                    <a:p>
                      <a:pPr algn="l" fontAlgn="b"/>
                      <a:r>
                        <a:rPr lang="en-GB" sz="1000" b="0" i="0" u="none" strike="noStrike">
                          <a:solidFill>
                            <a:srgbClr val="000000"/>
                          </a:solidFill>
                          <a:effectLst/>
                          <a:latin typeface="Arial" panose="020B0604020202020204" pitchFamily="34" charset="0"/>
                        </a:rPr>
                        <a:t>Information Technology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12.4%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12.7%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13.8%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9960323"/>
                  </a:ext>
                </a:extLst>
              </a:tr>
              <a:tr h="125046">
                <a:tc>
                  <a:txBody>
                    <a:bodyPr/>
                    <a:lstStyle/>
                    <a:p>
                      <a:pPr algn="l" fontAlgn="b"/>
                      <a:r>
                        <a:rPr lang="en-GB" sz="1000" b="0" i="0" u="none" strike="noStrike">
                          <a:solidFill>
                            <a:srgbClr val="000000"/>
                          </a:solidFill>
                          <a:effectLst/>
                          <a:latin typeface="Arial" panose="020B0604020202020204" pitchFamily="34" charset="0"/>
                        </a:rPr>
                        <a:t>Financials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22.0%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22.6%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23.0%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1471723"/>
                  </a:ext>
                </a:extLst>
              </a:tr>
              <a:tr h="125046">
                <a:tc>
                  <a:txBody>
                    <a:bodyPr/>
                    <a:lstStyle/>
                    <a:p>
                      <a:pPr algn="l" fontAlgn="b"/>
                      <a:r>
                        <a:rPr lang="en-GB" sz="1000" b="0" i="0" u="none" strike="noStrike">
                          <a:solidFill>
                            <a:srgbClr val="000000"/>
                          </a:solidFill>
                          <a:effectLst/>
                          <a:latin typeface="Arial" panose="020B0604020202020204" pitchFamily="34" charset="0"/>
                        </a:rPr>
                        <a:t>Telecommunications Services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14.2%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12.9%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0183020"/>
                  </a:ext>
                </a:extLst>
              </a:tr>
              <a:tr h="125046">
                <a:tc>
                  <a:txBody>
                    <a:bodyPr/>
                    <a:lstStyle/>
                    <a:p>
                      <a:pPr algn="l" fontAlgn="b"/>
                      <a:r>
                        <a:rPr lang="en-GB" sz="1000" b="0" i="0" u="none" strike="noStrike">
                          <a:solidFill>
                            <a:srgbClr val="000000"/>
                          </a:solidFill>
                          <a:effectLst/>
                          <a:latin typeface="Arial" panose="020B0604020202020204" pitchFamily="34" charset="0"/>
                        </a:rPr>
                        <a:t>Materials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25.2%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25.9%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25.2%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8418222"/>
                  </a:ext>
                </a:extLst>
              </a:tr>
              <a:tr h="125046">
                <a:tc>
                  <a:txBody>
                    <a:bodyPr/>
                    <a:lstStyle/>
                    <a:p>
                      <a:pPr algn="l" fontAlgn="b"/>
                      <a:r>
                        <a:rPr lang="en-GB" sz="1000" b="0" i="0" u="none" strike="noStrike">
                          <a:solidFill>
                            <a:srgbClr val="000000"/>
                          </a:solidFill>
                          <a:effectLst/>
                          <a:latin typeface="Arial" panose="020B0604020202020204" pitchFamily="34" charset="0"/>
                        </a:rPr>
                        <a:t>Utilities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24.0%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12.5%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20.2%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259959"/>
                  </a:ext>
                </a:extLst>
              </a:tr>
              <a:tr h="125046">
                <a:tc>
                  <a:txBody>
                    <a:bodyPr/>
                    <a:lstStyle/>
                    <a:p>
                      <a:pPr algn="l" fontAlgn="b"/>
                      <a:r>
                        <a:rPr lang="en-GB" sz="1000" b="0" i="0" u="none" strike="noStrike">
                          <a:solidFill>
                            <a:srgbClr val="000000"/>
                          </a:solidFill>
                          <a:effectLst/>
                          <a:latin typeface="Arial" panose="020B0604020202020204" pitchFamily="34" charset="0"/>
                        </a:rPr>
                        <a:t>Real Estate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19.7%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18.6%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Arial" panose="020B0604020202020204" pitchFamily="34" charset="0"/>
                        </a:rPr>
                        <a:t>20.5%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1864166"/>
                  </a:ext>
                </a:extLst>
              </a:tr>
            </a:tbl>
          </a:graphicData>
        </a:graphic>
      </p:graphicFrame>
      <p:sp>
        <p:nvSpPr>
          <p:cNvPr id="11" name="TextBox 10">
            <a:extLst>
              <a:ext uri="{FF2B5EF4-FFF2-40B4-BE49-F238E27FC236}">
                <a16:creationId xmlns:a16="http://schemas.microsoft.com/office/drawing/2014/main" id="{6ECE505F-B958-44AF-95A4-9197525F4517}"/>
              </a:ext>
            </a:extLst>
          </p:cNvPr>
          <p:cNvSpPr txBox="1"/>
          <p:nvPr/>
        </p:nvSpPr>
        <p:spPr>
          <a:xfrm>
            <a:off x="3035544" y="3213561"/>
            <a:ext cx="6106258" cy="369332"/>
          </a:xfrm>
          <a:prstGeom prst="rect">
            <a:avLst/>
          </a:prstGeom>
          <a:noFill/>
        </p:spPr>
        <p:txBody>
          <a:bodyPr wrap="square">
            <a:spAutoFit/>
          </a:bodyPr>
          <a:lstStyle/>
          <a:p>
            <a:endParaRPr lang="en-GB" dirty="0"/>
          </a:p>
        </p:txBody>
      </p:sp>
      <p:graphicFrame>
        <p:nvGraphicFramePr>
          <p:cNvPr id="15" name="Table 14">
            <a:extLst>
              <a:ext uri="{FF2B5EF4-FFF2-40B4-BE49-F238E27FC236}">
                <a16:creationId xmlns:a16="http://schemas.microsoft.com/office/drawing/2014/main" id="{2C562E2B-16FC-46AE-99A6-E92FD1E8B066}"/>
              </a:ext>
            </a:extLst>
          </p:cNvPr>
          <p:cNvGraphicFramePr>
            <a:graphicFrameLocks noGrp="1"/>
          </p:cNvGraphicFramePr>
          <p:nvPr>
            <p:extLst>
              <p:ext uri="{D42A27DB-BD31-4B8C-83A1-F6EECF244321}">
                <p14:modId xmlns:p14="http://schemas.microsoft.com/office/powerpoint/2010/main" val="1969718596"/>
              </p:ext>
            </p:extLst>
          </p:nvPr>
        </p:nvGraphicFramePr>
        <p:xfrm>
          <a:off x="102330" y="4752975"/>
          <a:ext cx="4944940" cy="2105025"/>
        </p:xfrm>
        <a:graphic>
          <a:graphicData uri="http://schemas.openxmlformats.org/drawingml/2006/table">
            <a:tbl>
              <a:tblPr/>
              <a:tblGrid>
                <a:gridCol w="1865113">
                  <a:extLst>
                    <a:ext uri="{9D8B030D-6E8A-4147-A177-3AD203B41FA5}">
                      <a16:colId xmlns:a16="http://schemas.microsoft.com/office/drawing/2014/main" val="2408822334"/>
                    </a:ext>
                  </a:extLst>
                </a:gridCol>
                <a:gridCol w="1147762">
                  <a:extLst>
                    <a:ext uri="{9D8B030D-6E8A-4147-A177-3AD203B41FA5}">
                      <a16:colId xmlns:a16="http://schemas.microsoft.com/office/drawing/2014/main" val="1365110737"/>
                    </a:ext>
                  </a:extLst>
                </a:gridCol>
                <a:gridCol w="573880">
                  <a:extLst>
                    <a:ext uri="{9D8B030D-6E8A-4147-A177-3AD203B41FA5}">
                      <a16:colId xmlns:a16="http://schemas.microsoft.com/office/drawing/2014/main" val="866878558"/>
                    </a:ext>
                  </a:extLst>
                </a:gridCol>
                <a:gridCol w="573880">
                  <a:extLst>
                    <a:ext uri="{9D8B030D-6E8A-4147-A177-3AD203B41FA5}">
                      <a16:colId xmlns:a16="http://schemas.microsoft.com/office/drawing/2014/main" val="1064415446"/>
                    </a:ext>
                  </a:extLst>
                </a:gridCol>
                <a:gridCol w="784305">
                  <a:extLst>
                    <a:ext uri="{9D8B030D-6E8A-4147-A177-3AD203B41FA5}">
                      <a16:colId xmlns:a16="http://schemas.microsoft.com/office/drawing/2014/main" val="373496592"/>
                    </a:ext>
                  </a:extLst>
                </a:gridCol>
              </a:tblGrid>
              <a:tr h="134590">
                <a:tc gridSpan="5">
                  <a:txBody>
                    <a:bodyPr/>
                    <a:lstStyle/>
                    <a:p>
                      <a:pPr algn="ctr" fontAlgn="b"/>
                      <a:r>
                        <a:rPr lang="en-US" sz="1000" b="1" i="0" u="none" strike="noStrike">
                          <a:solidFill>
                            <a:srgbClr val="000000"/>
                          </a:solidFill>
                          <a:effectLst/>
                          <a:latin typeface="Arial" panose="020B0604020202020204" pitchFamily="34" charset="0"/>
                        </a:rPr>
                        <a:t>GICS SECTORS REVENUE GROWTH RATES</a:t>
                      </a:r>
                    </a:p>
                  </a:txBody>
                  <a:tcPr marL="9525" marR="9525" marT="9525" marB="0" anchor="b">
                    <a:lnL>
                      <a:noFill/>
                    </a:lnL>
                    <a:lnR>
                      <a:noFill/>
                    </a:lnR>
                    <a:lnT>
                      <a:noFill/>
                    </a:lnT>
                    <a:lnB>
                      <a:noFill/>
                    </a:lnB>
                    <a:solidFill>
                      <a:srgbClr val="B3CEFB"/>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773993579"/>
                  </a:ext>
                </a:extLst>
              </a:tr>
              <a:tr h="134590">
                <a:tc>
                  <a:txBody>
                    <a:bodyPr/>
                    <a:lstStyle/>
                    <a:p>
                      <a:pPr algn="l" fontAlgn="b"/>
                      <a:r>
                        <a:rPr lang="en-GB" sz="1000" b="1" i="0" u="none" strike="noStrike">
                          <a:solidFill>
                            <a:srgbClr val="000000"/>
                          </a:solidFill>
                          <a:effectLst/>
                          <a:latin typeface="Arial" panose="020B0604020202020204" pitchFamily="34" charset="0"/>
                        </a:rPr>
                        <a:t>GICS Sectors</a:t>
                      </a:r>
                    </a:p>
                  </a:txBody>
                  <a:tcPr marL="9525" marR="9525" marT="9525" marB="0" anchor="b">
                    <a:lnL>
                      <a:noFill/>
                    </a:lnL>
                    <a:lnR>
                      <a:noFill/>
                    </a:lnR>
                    <a:lnT>
                      <a:noFill/>
                    </a:lnT>
                    <a:lnB>
                      <a:noFill/>
                    </a:lnB>
                    <a:solidFill>
                      <a:srgbClr val="D9E7FD"/>
                    </a:solidFill>
                  </a:tcPr>
                </a:tc>
                <a:tc>
                  <a:txBody>
                    <a:bodyPr/>
                    <a:lstStyle/>
                    <a:p>
                      <a:pPr algn="r" fontAlgn="b"/>
                      <a:r>
                        <a:rPr lang="en-GB" sz="1000" b="1" i="0" u="none" strike="noStrike">
                          <a:solidFill>
                            <a:srgbClr val="000000"/>
                          </a:solidFill>
                          <a:effectLst/>
                          <a:latin typeface="Arial" panose="020B0604020202020204" pitchFamily="34" charset="0"/>
                        </a:rPr>
                        <a:t>2014</a:t>
                      </a:r>
                    </a:p>
                  </a:txBody>
                  <a:tcPr marL="9525" marR="9525" marT="9525" marB="0" anchor="b">
                    <a:lnL>
                      <a:noFill/>
                    </a:lnL>
                    <a:lnR>
                      <a:noFill/>
                    </a:lnR>
                    <a:lnT>
                      <a:noFill/>
                    </a:lnT>
                    <a:lnB>
                      <a:noFill/>
                    </a:lnB>
                    <a:solidFill>
                      <a:srgbClr val="D9E7FD"/>
                    </a:solidFill>
                  </a:tcPr>
                </a:tc>
                <a:tc>
                  <a:txBody>
                    <a:bodyPr/>
                    <a:lstStyle/>
                    <a:p>
                      <a:pPr algn="r" fontAlgn="b"/>
                      <a:r>
                        <a:rPr lang="en-GB" sz="1000" b="1" i="0" u="none" strike="noStrike">
                          <a:solidFill>
                            <a:srgbClr val="000000"/>
                          </a:solidFill>
                          <a:effectLst/>
                          <a:latin typeface="Arial" panose="020B0604020202020204" pitchFamily="34" charset="0"/>
                        </a:rPr>
                        <a:t>2015</a:t>
                      </a:r>
                    </a:p>
                  </a:txBody>
                  <a:tcPr marL="9525" marR="9525" marT="9525" marB="0" anchor="b">
                    <a:lnL>
                      <a:noFill/>
                    </a:lnL>
                    <a:lnR>
                      <a:noFill/>
                    </a:lnR>
                    <a:lnT>
                      <a:noFill/>
                    </a:lnT>
                    <a:lnB>
                      <a:noFill/>
                    </a:lnB>
                    <a:solidFill>
                      <a:srgbClr val="D9E7FD"/>
                    </a:solidFill>
                  </a:tcPr>
                </a:tc>
                <a:tc>
                  <a:txBody>
                    <a:bodyPr/>
                    <a:lstStyle/>
                    <a:p>
                      <a:pPr algn="l" fontAlgn="b"/>
                      <a:r>
                        <a:rPr lang="en-GB" sz="1000" b="1" i="0" u="none" strike="noStrike">
                          <a:solidFill>
                            <a:srgbClr val="000000"/>
                          </a:solidFill>
                          <a:effectLst/>
                          <a:latin typeface="Arial" panose="020B0604020202020204" pitchFamily="34" charset="0"/>
                        </a:rPr>
                        <a:t>%diff</a:t>
                      </a:r>
                    </a:p>
                  </a:txBody>
                  <a:tcPr marL="9525" marR="9525" marT="9525" marB="0" anchor="b">
                    <a:lnL>
                      <a:noFill/>
                    </a:lnL>
                    <a:lnR>
                      <a:noFill/>
                    </a:lnR>
                    <a:lnT>
                      <a:noFill/>
                    </a:lnT>
                    <a:lnB>
                      <a:noFill/>
                    </a:lnB>
                    <a:solidFill>
                      <a:srgbClr val="D9E7FD"/>
                    </a:solidFill>
                  </a:tcPr>
                </a:tc>
                <a:tc>
                  <a:txBody>
                    <a:bodyPr/>
                    <a:lstStyle/>
                    <a:p>
                      <a:pPr algn="l" fontAlgn="b"/>
                      <a:r>
                        <a:rPr lang="en-GB" sz="1000" b="1" i="0" u="none" strike="noStrike">
                          <a:solidFill>
                            <a:srgbClr val="000000"/>
                          </a:solidFill>
                          <a:effectLst/>
                          <a:latin typeface="Arial" panose="020B0604020202020204" pitchFamily="34" charset="0"/>
                        </a:rPr>
                        <a:t>Mean %</a:t>
                      </a:r>
                    </a:p>
                  </a:txBody>
                  <a:tcPr marL="9525" marR="9525" marT="9525" marB="0" anchor="b">
                    <a:lnL>
                      <a:noFill/>
                    </a:lnL>
                    <a:lnR>
                      <a:noFill/>
                    </a:lnR>
                    <a:lnT>
                      <a:noFill/>
                    </a:lnT>
                    <a:lnB>
                      <a:noFill/>
                    </a:lnB>
                    <a:solidFill>
                      <a:srgbClr val="D9E7FD"/>
                    </a:solidFill>
                  </a:tcPr>
                </a:tc>
                <a:extLst>
                  <a:ext uri="{0D108BD9-81ED-4DB2-BD59-A6C34878D82A}">
                    <a16:rowId xmlns:a16="http://schemas.microsoft.com/office/drawing/2014/main" val="3889782595"/>
                  </a:ext>
                </a:extLst>
              </a:tr>
              <a:tr h="134590">
                <a:tc>
                  <a:txBody>
                    <a:bodyPr/>
                    <a:lstStyle/>
                    <a:p>
                      <a:pPr algn="l" fontAlgn="b"/>
                      <a:r>
                        <a:rPr lang="en-GB" sz="1000" b="0" i="0" u="none" strike="noStrike">
                          <a:solidFill>
                            <a:srgbClr val="000000"/>
                          </a:solidFill>
                          <a:effectLst/>
                          <a:latin typeface="Arial" panose="020B0604020202020204" pitchFamily="34" charset="0"/>
                        </a:rPr>
                        <a:t>Consumer Discretionary</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Arial" panose="020B0604020202020204" pitchFamily="34" charset="0"/>
                        </a:rPr>
                        <a:t>5.9%</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Arial" panose="020B0604020202020204" pitchFamily="34" charset="0"/>
                        </a:rPr>
                        <a:t>7.2%</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Arial" panose="020B0604020202020204" pitchFamily="34" charset="0"/>
                        </a:rPr>
                        <a:t>1.3%</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Arial" panose="020B0604020202020204" pitchFamily="34" charset="0"/>
                        </a:rPr>
                        <a:t>6.6%</a:t>
                      </a:r>
                    </a:p>
                  </a:txBody>
                  <a:tcPr marL="9525" marR="9525" marT="9525" marB="0" anchor="b">
                    <a:lnL>
                      <a:noFill/>
                    </a:lnL>
                    <a:lnR>
                      <a:noFill/>
                    </a:lnR>
                    <a:lnT>
                      <a:noFill/>
                    </a:lnT>
                    <a:lnB>
                      <a:noFill/>
                    </a:lnB>
                  </a:tcPr>
                </a:tc>
                <a:extLst>
                  <a:ext uri="{0D108BD9-81ED-4DB2-BD59-A6C34878D82A}">
                    <a16:rowId xmlns:a16="http://schemas.microsoft.com/office/drawing/2014/main" val="2842941865"/>
                  </a:ext>
                </a:extLst>
              </a:tr>
              <a:tr h="134590">
                <a:tc>
                  <a:txBody>
                    <a:bodyPr/>
                    <a:lstStyle/>
                    <a:p>
                      <a:pPr algn="l" fontAlgn="b"/>
                      <a:r>
                        <a:rPr lang="en-GB" sz="1000" b="0" i="0" u="none" strike="noStrike">
                          <a:solidFill>
                            <a:srgbClr val="000000"/>
                          </a:solidFill>
                          <a:effectLst/>
                          <a:latin typeface="Arial" panose="020B0604020202020204" pitchFamily="34" charset="0"/>
                        </a:rPr>
                        <a:t>Consumer Staples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Arial" panose="020B0604020202020204" pitchFamily="34" charset="0"/>
                        </a:rPr>
                        <a:t>1.0%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Arial" panose="020B0604020202020204" pitchFamily="34" charset="0"/>
                        </a:rPr>
                        <a:t>2.0%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Arial" panose="020B0604020202020204" pitchFamily="34" charset="0"/>
                        </a:rPr>
                        <a:t>1.0%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Arial" panose="020B0604020202020204" pitchFamily="34" charset="0"/>
                        </a:rPr>
                        <a:t>1.5%</a:t>
                      </a:r>
                    </a:p>
                  </a:txBody>
                  <a:tcPr marL="9525" marR="9525" marT="9525" marB="0" anchor="b">
                    <a:lnL>
                      <a:noFill/>
                    </a:lnL>
                    <a:lnR>
                      <a:noFill/>
                    </a:lnR>
                    <a:lnT>
                      <a:noFill/>
                    </a:lnT>
                    <a:lnB>
                      <a:noFill/>
                    </a:lnB>
                  </a:tcPr>
                </a:tc>
                <a:extLst>
                  <a:ext uri="{0D108BD9-81ED-4DB2-BD59-A6C34878D82A}">
                    <a16:rowId xmlns:a16="http://schemas.microsoft.com/office/drawing/2014/main" val="1416105257"/>
                  </a:ext>
                </a:extLst>
              </a:tr>
              <a:tr h="134590">
                <a:tc>
                  <a:txBody>
                    <a:bodyPr/>
                    <a:lstStyle/>
                    <a:p>
                      <a:pPr algn="l" fontAlgn="b"/>
                      <a:r>
                        <a:rPr lang="en-GB" sz="1000" b="0" i="0" u="none" strike="noStrike">
                          <a:solidFill>
                            <a:srgbClr val="000000"/>
                          </a:solidFill>
                          <a:effectLst/>
                          <a:latin typeface="Arial" panose="020B0604020202020204" pitchFamily="34" charset="0"/>
                        </a:rPr>
                        <a:t>Energy</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Arial" panose="020B0604020202020204" pitchFamily="34" charset="0"/>
                        </a:rPr>
                        <a:t>-2.4%</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Arial" panose="020B0604020202020204" pitchFamily="34" charset="0"/>
                        </a:rPr>
                        <a:t>-52.2%</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Arial" panose="020B0604020202020204" pitchFamily="34" charset="0"/>
                        </a:rPr>
                        <a:t>-49.8%</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Arial" panose="020B0604020202020204" pitchFamily="34" charset="0"/>
                        </a:rPr>
                        <a:t>-27.3%</a:t>
                      </a:r>
                    </a:p>
                  </a:txBody>
                  <a:tcPr marL="9525" marR="9525" marT="9525" marB="0" anchor="b">
                    <a:lnL>
                      <a:noFill/>
                    </a:lnL>
                    <a:lnR>
                      <a:noFill/>
                    </a:lnR>
                    <a:lnT>
                      <a:noFill/>
                    </a:lnT>
                    <a:lnB>
                      <a:noFill/>
                    </a:lnB>
                  </a:tcPr>
                </a:tc>
                <a:extLst>
                  <a:ext uri="{0D108BD9-81ED-4DB2-BD59-A6C34878D82A}">
                    <a16:rowId xmlns:a16="http://schemas.microsoft.com/office/drawing/2014/main" val="467073578"/>
                  </a:ext>
                </a:extLst>
              </a:tr>
              <a:tr h="134590">
                <a:tc>
                  <a:txBody>
                    <a:bodyPr/>
                    <a:lstStyle/>
                    <a:p>
                      <a:pPr algn="l" fontAlgn="b"/>
                      <a:r>
                        <a:rPr lang="en-GB" sz="1000" b="0" i="0" u="none" strike="noStrike">
                          <a:solidFill>
                            <a:srgbClr val="000000"/>
                          </a:solidFill>
                          <a:effectLst/>
                          <a:latin typeface="Arial" panose="020B0604020202020204" pitchFamily="34" charset="0"/>
                        </a:rPr>
                        <a:t>Financials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Arial" panose="020B0604020202020204" pitchFamily="34" charset="0"/>
                        </a:rPr>
                        <a:t>1.1%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Arial" panose="020B0604020202020204" pitchFamily="34" charset="0"/>
                        </a:rPr>
                        <a:t>-0.5%</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Arial" panose="020B0604020202020204" pitchFamily="34" charset="0"/>
                        </a:rPr>
                        <a:t>-1.7%</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Arial" panose="020B0604020202020204" pitchFamily="34" charset="0"/>
                        </a:rPr>
                        <a:t>0.3%</a:t>
                      </a:r>
                    </a:p>
                  </a:txBody>
                  <a:tcPr marL="9525" marR="9525" marT="9525" marB="0" anchor="b">
                    <a:lnL>
                      <a:noFill/>
                    </a:lnL>
                    <a:lnR>
                      <a:noFill/>
                    </a:lnR>
                    <a:lnT>
                      <a:noFill/>
                    </a:lnT>
                    <a:lnB>
                      <a:noFill/>
                    </a:lnB>
                  </a:tcPr>
                </a:tc>
                <a:extLst>
                  <a:ext uri="{0D108BD9-81ED-4DB2-BD59-A6C34878D82A}">
                    <a16:rowId xmlns:a16="http://schemas.microsoft.com/office/drawing/2014/main" val="821726501"/>
                  </a:ext>
                </a:extLst>
              </a:tr>
              <a:tr h="134590">
                <a:tc>
                  <a:txBody>
                    <a:bodyPr/>
                    <a:lstStyle/>
                    <a:p>
                      <a:pPr algn="l" fontAlgn="b"/>
                      <a:r>
                        <a:rPr lang="en-GB" sz="1000" b="0" i="0" u="none" strike="noStrike">
                          <a:solidFill>
                            <a:srgbClr val="000000"/>
                          </a:solidFill>
                          <a:effectLst/>
                          <a:latin typeface="Arial" panose="020B0604020202020204" pitchFamily="34" charset="0"/>
                        </a:rPr>
                        <a:t>Health Care</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Arial" panose="020B0604020202020204" pitchFamily="34" charset="0"/>
                        </a:rPr>
                        <a:t>8.9%</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Arial" panose="020B0604020202020204" pitchFamily="34" charset="0"/>
                        </a:rPr>
                        <a:t>11.8%</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Arial" panose="020B0604020202020204" pitchFamily="34" charset="0"/>
                        </a:rPr>
                        <a:t>2.9%</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Arial" panose="020B0604020202020204" pitchFamily="34" charset="0"/>
                        </a:rPr>
                        <a:t>10.4%</a:t>
                      </a:r>
                    </a:p>
                  </a:txBody>
                  <a:tcPr marL="9525" marR="9525" marT="9525" marB="0" anchor="b">
                    <a:lnL>
                      <a:noFill/>
                    </a:lnL>
                    <a:lnR>
                      <a:noFill/>
                    </a:lnR>
                    <a:lnT>
                      <a:noFill/>
                    </a:lnT>
                    <a:lnB>
                      <a:noFill/>
                    </a:lnB>
                  </a:tcPr>
                </a:tc>
                <a:extLst>
                  <a:ext uri="{0D108BD9-81ED-4DB2-BD59-A6C34878D82A}">
                    <a16:rowId xmlns:a16="http://schemas.microsoft.com/office/drawing/2014/main" val="2462783947"/>
                  </a:ext>
                </a:extLst>
              </a:tr>
              <a:tr h="134590">
                <a:tc>
                  <a:txBody>
                    <a:bodyPr/>
                    <a:lstStyle/>
                    <a:p>
                      <a:pPr algn="l" fontAlgn="b"/>
                      <a:r>
                        <a:rPr lang="en-GB" sz="1000" b="0" i="0" u="none" strike="noStrike">
                          <a:solidFill>
                            <a:srgbClr val="000000"/>
                          </a:solidFill>
                          <a:effectLst/>
                          <a:latin typeface="Arial" panose="020B0604020202020204" pitchFamily="34" charset="0"/>
                        </a:rPr>
                        <a:t>Industrials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Arial" panose="020B0604020202020204" pitchFamily="34" charset="0"/>
                        </a:rPr>
                        <a:t>1.9%</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Arial" panose="020B0604020202020204" pitchFamily="34" charset="0"/>
                        </a:rPr>
                        <a:t>-1.2%</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Arial" panose="020B0604020202020204" pitchFamily="34" charset="0"/>
                        </a:rPr>
                        <a:t>-3.1%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Arial" panose="020B0604020202020204" pitchFamily="34" charset="0"/>
                        </a:rPr>
                        <a:t>0.4%</a:t>
                      </a:r>
                    </a:p>
                  </a:txBody>
                  <a:tcPr marL="9525" marR="9525" marT="9525" marB="0" anchor="b">
                    <a:lnL>
                      <a:noFill/>
                    </a:lnL>
                    <a:lnR>
                      <a:noFill/>
                    </a:lnR>
                    <a:lnT>
                      <a:noFill/>
                    </a:lnT>
                    <a:lnB>
                      <a:noFill/>
                    </a:lnB>
                  </a:tcPr>
                </a:tc>
                <a:extLst>
                  <a:ext uri="{0D108BD9-81ED-4DB2-BD59-A6C34878D82A}">
                    <a16:rowId xmlns:a16="http://schemas.microsoft.com/office/drawing/2014/main" val="4158744484"/>
                  </a:ext>
                </a:extLst>
              </a:tr>
              <a:tr h="134590">
                <a:tc>
                  <a:txBody>
                    <a:bodyPr/>
                    <a:lstStyle/>
                    <a:p>
                      <a:pPr algn="l" fontAlgn="b"/>
                      <a:r>
                        <a:rPr lang="en-GB" sz="1000" b="0" i="0" u="none" strike="noStrike">
                          <a:solidFill>
                            <a:srgbClr val="000000"/>
                          </a:solidFill>
                          <a:effectLst/>
                          <a:latin typeface="Arial" panose="020B0604020202020204" pitchFamily="34" charset="0"/>
                        </a:rPr>
                        <a:t>Information Technology</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Arial" panose="020B0604020202020204" pitchFamily="34" charset="0"/>
                        </a:rPr>
                        <a:t>5.0%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Arial" panose="020B0604020202020204" pitchFamily="34" charset="0"/>
                        </a:rPr>
                        <a:t>7.1%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Arial" panose="020B0604020202020204" pitchFamily="34" charset="0"/>
                        </a:rPr>
                        <a:t>2.1%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Arial" panose="020B0604020202020204" pitchFamily="34" charset="0"/>
                        </a:rPr>
                        <a:t>6.0%</a:t>
                      </a:r>
                    </a:p>
                  </a:txBody>
                  <a:tcPr marL="9525" marR="9525" marT="9525" marB="0" anchor="b">
                    <a:lnL>
                      <a:noFill/>
                    </a:lnL>
                    <a:lnR>
                      <a:noFill/>
                    </a:lnR>
                    <a:lnT>
                      <a:noFill/>
                    </a:lnT>
                    <a:lnB>
                      <a:noFill/>
                    </a:lnB>
                  </a:tcPr>
                </a:tc>
                <a:extLst>
                  <a:ext uri="{0D108BD9-81ED-4DB2-BD59-A6C34878D82A}">
                    <a16:rowId xmlns:a16="http://schemas.microsoft.com/office/drawing/2014/main" val="3521504386"/>
                  </a:ext>
                </a:extLst>
              </a:tr>
              <a:tr h="134590">
                <a:tc>
                  <a:txBody>
                    <a:bodyPr/>
                    <a:lstStyle/>
                    <a:p>
                      <a:pPr algn="l" fontAlgn="b"/>
                      <a:r>
                        <a:rPr lang="en-GB" sz="1000" b="0" i="0" u="none" strike="noStrike">
                          <a:solidFill>
                            <a:srgbClr val="000000"/>
                          </a:solidFill>
                          <a:effectLst/>
                          <a:latin typeface="Arial" panose="020B0604020202020204" pitchFamily="34" charset="0"/>
                        </a:rPr>
                        <a:t>Materials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Arial" panose="020B0604020202020204" pitchFamily="34" charset="0"/>
                        </a:rPr>
                        <a:t>3.6%</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Arial" panose="020B0604020202020204" pitchFamily="34" charset="0"/>
                        </a:rPr>
                        <a:t>-8.5%</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Arial" panose="020B0604020202020204" pitchFamily="34" charset="0"/>
                        </a:rPr>
                        <a:t>-12.1%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Arial" panose="020B0604020202020204" pitchFamily="34" charset="0"/>
                        </a:rPr>
                        <a:t>-2.4%</a:t>
                      </a:r>
                    </a:p>
                  </a:txBody>
                  <a:tcPr marL="9525" marR="9525" marT="9525" marB="0" anchor="b">
                    <a:lnL>
                      <a:noFill/>
                    </a:lnL>
                    <a:lnR>
                      <a:noFill/>
                    </a:lnR>
                    <a:lnT>
                      <a:noFill/>
                    </a:lnT>
                    <a:lnB>
                      <a:noFill/>
                    </a:lnB>
                  </a:tcPr>
                </a:tc>
                <a:extLst>
                  <a:ext uri="{0D108BD9-81ED-4DB2-BD59-A6C34878D82A}">
                    <a16:rowId xmlns:a16="http://schemas.microsoft.com/office/drawing/2014/main" val="1490771218"/>
                  </a:ext>
                </a:extLst>
              </a:tr>
              <a:tr h="134590">
                <a:tc>
                  <a:txBody>
                    <a:bodyPr/>
                    <a:lstStyle/>
                    <a:p>
                      <a:pPr algn="l" fontAlgn="b"/>
                      <a:r>
                        <a:rPr lang="en-GB" sz="1000" b="0" i="0" u="none" strike="noStrike">
                          <a:solidFill>
                            <a:srgbClr val="000000"/>
                          </a:solidFill>
                          <a:effectLst/>
                          <a:latin typeface="Arial" panose="020B0604020202020204" pitchFamily="34" charset="0"/>
                        </a:rPr>
                        <a:t>Real Estate</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Arial" panose="020B0604020202020204" pitchFamily="34" charset="0"/>
                        </a:rPr>
                        <a:t>9.8%</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Arial" panose="020B0604020202020204" pitchFamily="34" charset="0"/>
                        </a:rPr>
                        <a:t>7.7%</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Arial" panose="020B0604020202020204" pitchFamily="34" charset="0"/>
                        </a:rPr>
                        <a:t>-2.2%</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Arial" panose="020B0604020202020204" pitchFamily="34" charset="0"/>
                        </a:rPr>
                        <a:t>8.7%</a:t>
                      </a:r>
                    </a:p>
                  </a:txBody>
                  <a:tcPr marL="9525" marR="9525" marT="9525" marB="0" anchor="b">
                    <a:lnL>
                      <a:noFill/>
                    </a:lnL>
                    <a:lnR>
                      <a:noFill/>
                    </a:lnR>
                    <a:lnT>
                      <a:noFill/>
                    </a:lnT>
                    <a:lnB>
                      <a:noFill/>
                    </a:lnB>
                  </a:tcPr>
                </a:tc>
                <a:extLst>
                  <a:ext uri="{0D108BD9-81ED-4DB2-BD59-A6C34878D82A}">
                    <a16:rowId xmlns:a16="http://schemas.microsoft.com/office/drawing/2014/main" val="3632875338"/>
                  </a:ext>
                </a:extLst>
              </a:tr>
              <a:tr h="134590">
                <a:tc>
                  <a:txBody>
                    <a:bodyPr/>
                    <a:lstStyle/>
                    <a:p>
                      <a:pPr algn="l" fontAlgn="b"/>
                      <a:r>
                        <a:rPr lang="en-GB" sz="1000" b="0" i="0" u="none" strike="noStrike">
                          <a:solidFill>
                            <a:srgbClr val="000000"/>
                          </a:solidFill>
                          <a:effectLst/>
                          <a:latin typeface="Arial" panose="020B0604020202020204" pitchFamily="34" charset="0"/>
                        </a:rPr>
                        <a:t>Telecommunications Services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Arial" panose="020B0604020202020204" pitchFamily="34" charset="0"/>
                        </a:rPr>
                        <a:t>3.7%</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Arial" panose="020B0604020202020204" pitchFamily="34" charset="0"/>
                        </a:rPr>
                        <a:t>6.8%</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Arial" panose="020B0604020202020204" pitchFamily="34" charset="0"/>
                        </a:rPr>
                        <a:t>3.1%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Arial" panose="020B0604020202020204" pitchFamily="34" charset="0"/>
                        </a:rPr>
                        <a:t>5.2%</a:t>
                      </a:r>
                    </a:p>
                  </a:txBody>
                  <a:tcPr marL="9525" marR="9525" marT="9525" marB="0" anchor="b">
                    <a:lnL>
                      <a:noFill/>
                    </a:lnL>
                    <a:lnR>
                      <a:noFill/>
                    </a:lnR>
                    <a:lnT>
                      <a:noFill/>
                    </a:lnT>
                    <a:lnB>
                      <a:noFill/>
                    </a:lnB>
                  </a:tcPr>
                </a:tc>
                <a:extLst>
                  <a:ext uri="{0D108BD9-81ED-4DB2-BD59-A6C34878D82A}">
                    <a16:rowId xmlns:a16="http://schemas.microsoft.com/office/drawing/2014/main" val="2289404890"/>
                  </a:ext>
                </a:extLst>
              </a:tr>
              <a:tr h="134590">
                <a:tc>
                  <a:txBody>
                    <a:bodyPr/>
                    <a:lstStyle/>
                    <a:p>
                      <a:pPr algn="l" fontAlgn="b"/>
                      <a:r>
                        <a:rPr lang="en-GB" sz="1000" b="0" i="0" u="none" strike="noStrike">
                          <a:solidFill>
                            <a:srgbClr val="000000"/>
                          </a:solidFill>
                          <a:effectLst/>
                          <a:latin typeface="Arial" panose="020B0604020202020204" pitchFamily="34" charset="0"/>
                        </a:rPr>
                        <a:t>Utilities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Arial" panose="020B0604020202020204" pitchFamily="34" charset="0"/>
                        </a:rPr>
                        <a:t>6.6%</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Arial" panose="020B0604020202020204" pitchFamily="34" charset="0"/>
                        </a:rPr>
                        <a:t>-2.6%</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Arial" panose="020B0604020202020204" pitchFamily="34" charset="0"/>
                        </a:rPr>
                        <a:t>-9.2%</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Arial" panose="020B0604020202020204" pitchFamily="34" charset="0"/>
                        </a:rPr>
                        <a:t>2.0%</a:t>
                      </a:r>
                    </a:p>
                  </a:txBody>
                  <a:tcPr marL="9525" marR="9525" marT="9525" marB="0" anchor="b">
                    <a:lnL>
                      <a:noFill/>
                    </a:lnL>
                    <a:lnR>
                      <a:noFill/>
                    </a:lnR>
                    <a:lnT>
                      <a:noFill/>
                    </a:lnT>
                    <a:lnB>
                      <a:noFill/>
                    </a:lnB>
                  </a:tcPr>
                </a:tc>
                <a:extLst>
                  <a:ext uri="{0D108BD9-81ED-4DB2-BD59-A6C34878D82A}">
                    <a16:rowId xmlns:a16="http://schemas.microsoft.com/office/drawing/2014/main" val="1984364055"/>
                  </a:ext>
                </a:extLst>
              </a:tr>
            </a:tbl>
          </a:graphicData>
        </a:graphic>
      </p:graphicFrame>
      <p:sp>
        <p:nvSpPr>
          <p:cNvPr id="16" name="TextBox 15">
            <a:extLst>
              <a:ext uri="{FF2B5EF4-FFF2-40B4-BE49-F238E27FC236}">
                <a16:creationId xmlns:a16="http://schemas.microsoft.com/office/drawing/2014/main" id="{1E50B29E-AAA7-49CF-8101-A983C8347A7F}"/>
              </a:ext>
            </a:extLst>
          </p:cNvPr>
          <p:cNvSpPr txBox="1"/>
          <p:nvPr/>
        </p:nvSpPr>
        <p:spPr>
          <a:xfrm>
            <a:off x="5292969" y="553915"/>
            <a:ext cx="6796701" cy="6186309"/>
          </a:xfrm>
          <a:prstGeom prst="rect">
            <a:avLst/>
          </a:prstGeom>
          <a:noFill/>
        </p:spPr>
        <p:txBody>
          <a:bodyPr wrap="square" rtlCol="0">
            <a:spAutoFit/>
          </a:bodyPr>
          <a:lstStyle/>
          <a:p>
            <a:r>
              <a:rPr lang="en-US" dirty="0"/>
              <a:t>Fast moving consumer goods, i.e., consumer staples accounts for 16.2% of the total combined revenue from 2013 – 2015. It is closely followed by the energy and consumer discretionary sectors accounting for 13.5% and 15.4% respectively. We observe small fluctuations in revenue values for most of the sectors, except with the energy sector where 5.0% decrease was observed from 2014 to 2015.</a:t>
            </a:r>
          </a:p>
          <a:p>
            <a:endParaRPr lang="en-US" dirty="0"/>
          </a:p>
          <a:p>
            <a:r>
              <a:rPr lang="en-US" dirty="0"/>
              <a:t>Small variations in total cost of goods were also observed for most sectors seeing small increase and decrease across the years. Some sectors however display larger variations of differences with notable mentions being the Energy and Telecommunications sectors experiencing a large decrease going from 2014 to 2015. Utilities sector however saw its cost of production increase from 12.5% to 20.2%.</a:t>
            </a:r>
          </a:p>
          <a:p>
            <a:endParaRPr lang="en-US" dirty="0"/>
          </a:p>
          <a:p>
            <a:r>
              <a:rPr lang="en-US" dirty="0"/>
              <a:t>The health sector has experienced the highest mean growth rate with 10.4%, seeing this sector grow with steady increases over the couple of years.  The energy sector on the other hand, has seen its revenue growth rate significantly diminish as it reports a mean growth rate of -27.3%. This could be due to the new drive for clean and renewable energy, requiring investment in research and development and this sector also records the highest other operating expenses cost.</a:t>
            </a:r>
          </a:p>
          <a:p>
            <a:endParaRPr lang="en-GB" dirty="0"/>
          </a:p>
        </p:txBody>
      </p:sp>
    </p:spTree>
    <p:extLst>
      <p:ext uri="{BB962C8B-B14F-4D97-AF65-F5344CB8AC3E}">
        <p14:creationId xmlns:p14="http://schemas.microsoft.com/office/powerpoint/2010/main" val="2751881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73555-9647-4146-8EAE-14DB6303541C}"/>
              </a:ext>
            </a:extLst>
          </p:cNvPr>
          <p:cNvSpPr>
            <a:spLocks noGrp="1"/>
          </p:cNvSpPr>
          <p:nvPr>
            <p:ph type="title"/>
          </p:nvPr>
        </p:nvSpPr>
        <p:spPr>
          <a:xfrm>
            <a:off x="0" y="0"/>
            <a:ext cx="3103685" cy="307731"/>
          </a:xfrm>
        </p:spPr>
        <p:txBody>
          <a:bodyPr>
            <a:noAutofit/>
          </a:bodyPr>
          <a:lstStyle/>
          <a:p>
            <a:r>
              <a:rPr lang="en-US" sz="1800" dirty="0"/>
              <a:t>The Energy sector</a:t>
            </a:r>
            <a:endParaRPr lang="en-GB" sz="1800" dirty="0"/>
          </a:p>
        </p:txBody>
      </p:sp>
      <p:graphicFrame>
        <p:nvGraphicFramePr>
          <p:cNvPr id="6" name="Table 5">
            <a:extLst>
              <a:ext uri="{FF2B5EF4-FFF2-40B4-BE49-F238E27FC236}">
                <a16:creationId xmlns:a16="http://schemas.microsoft.com/office/drawing/2014/main" id="{DF5B3CC7-9167-47EF-BBBB-3792D19FA1AD}"/>
              </a:ext>
            </a:extLst>
          </p:cNvPr>
          <p:cNvGraphicFramePr>
            <a:graphicFrameLocks noGrp="1"/>
          </p:cNvGraphicFramePr>
          <p:nvPr>
            <p:extLst>
              <p:ext uri="{D42A27DB-BD31-4B8C-83A1-F6EECF244321}">
                <p14:modId xmlns:p14="http://schemas.microsoft.com/office/powerpoint/2010/main" val="4023526474"/>
              </p:ext>
            </p:extLst>
          </p:nvPr>
        </p:nvGraphicFramePr>
        <p:xfrm>
          <a:off x="-1" y="3949212"/>
          <a:ext cx="6096000" cy="2856763"/>
        </p:xfrm>
        <a:graphic>
          <a:graphicData uri="http://schemas.openxmlformats.org/drawingml/2006/table">
            <a:tbl>
              <a:tblPr/>
              <a:tblGrid>
                <a:gridCol w="2709333">
                  <a:extLst>
                    <a:ext uri="{9D8B030D-6E8A-4147-A177-3AD203B41FA5}">
                      <a16:colId xmlns:a16="http://schemas.microsoft.com/office/drawing/2014/main" val="4161033620"/>
                    </a:ext>
                  </a:extLst>
                </a:gridCol>
                <a:gridCol w="701964">
                  <a:extLst>
                    <a:ext uri="{9D8B030D-6E8A-4147-A177-3AD203B41FA5}">
                      <a16:colId xmlns:a16="http://schemas.microsoft.com/office/drawing/2014/main" val="614338974"/>
                    </a:ext>
                  </a:extLst>
                </a:gridCol>
                <a:gridCol w="862061">
                  <a:extLst>
                    <a:ext uri="{9D8B030D-6E8A-4147-A177-3AD203B41FA5}">
                      <a16:colId xmlns:a16="http://schemas.microsoft.com/office/drawing/2014/main" val="3692146866"/>
                    </a:ext>
                  </a:extLst>
                </a:gridCol>
                <a:gridCol w="788170">
                  <a:extLst>
                    <a:ext uri="{9D8B030D-6E8A-4147-A177-3AD203B41FA5}">
                      <a16:colId xmlns:a16="http://schemas.microsoft.com/office/drawing/2014/main" val="71731556"/>
                    </a:ext>
                  </a:extLst>
                </a:gridCol>
                <a:gridCol w="1034472">
                  <a:extLst>
                    <a:ext uri="{9D8B030D-6E8A-4147-A177-3AD203B41FA5}">
                      <a16:colId xmlns:a16="http://schemas.microsoft.com/office/drawing/2014/main" val="959690633"/>
                    </a:ext>
                  </a:extLst>
                </a:gridCol>
              </a:tblGrid>
              <a:tr h="219751">
                <a:tc gridSpan="5">
                  <a:txBody>
                    <a:bodyPr/>
                    <a:lstStyle/>
                    <a:p>
                      <a:pPr algn="ctr" fontAlgn="b"/>
                      <a:r>
                        <a:rPr lang="en-US" sz="1000" b="1" i="0" u="none" strike="noStrike" dirty="0">
                          <a:solidFill>
                            <a:srgbClr val="000000"/>
                          </a:solidFill>
                          <a:effectLst/>
                          <a:latin typeface="Arial" panose="020B0604020202020204" pitchFamily="34" charset="0"/>
                        </a:rPr>
                        <a:t>OTHER OPERATING ITEM COST  FOR EACH SECTOR FOR 2013 TO 2015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7FD"/>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250177789"/>
                  </a:ext>
                </a:extLst>
              </a:tr>
              <a:tr h="219751">
                <a:tc>
                  <a:txBody>
                    <a:bodyPr/>
                    <a:lstStyle/>
                    <a:p>
                      <a:pPr algn="l" fontAlgn="b"/>
                      <a:r>
                        <a:rPr lang="en-GB" sz="1000" b="1" i="0" u="none" strike="noStrike">
                          <a:solidFill>
                            <a:srgbClr val="000000"/>
                          </a:solidFill>
                          <a:effectLst/>
                          <a:latin typeface="Arial" panose="020B0604020202020204" pitchFamily="34" charset="0"/>
                        </a:rPr>
                        <a:t>GICS Sectors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7FD"/>
                    </a:solidFill>
                  </a:tcPr>
                </a:tc>
                <a:tc>
                  <a:txBody>
                    <a:bodyPr/>
                    <a:lstStyle/>
                    <a:p>
                      <a:pPr algn="r" fontAlgn="b"/>
                      <a:r>
                        <a:rPr lang="en-GB" sz="1000" b="1" i="0" u="none" strike="noStrike">
                          <a:solidFill>
                            <a:srgbClr val="000000"/>
                          </a:solidFill>
                          <a:effectLst/>
                          <a:latin typeface="Arial" panose="020B0604020202020204" pitchFamily="34" charset="0"/>
                        </a:rPr>
                        <a:t>2013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7FD"/>
                    </a:solidFill>
                  </a:tcPr>
                </a:tc>
                <a:tc>
                  <a:txBody>
                    <a:bodyPr/>
                    <a:lstStyle/>
                    <a:p>
                      <a:pPr algn="r" fontAlgn="b"/>
                      <a:r>
                        <a:rPr lang="en-GB" sz="1000" b="1" i="0" u="none" strike="noStrike">
                          <a:solidFill>
                            <a:srgbClr val="000000"/>
                          </a:solidFill>
                          <a:effectLst/>
                          <a:latin typeface="Arial" panose="020B0604020202020204" pitchFamily="34" charset="0"/>
                        </a:rPr>
                        <a:t>2014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7FD"/>
                    </a:solidFill>
                  </a:tcPr>
                </a:tc>
                <a:tc>
                  <a:txBody>
                    <a:bodyPr/>
                    <a:lstStyle/>
                    <a:p>
                      <a:pPr algn="r" fontAlgn="b"/>
                      <a:r>
                        <a:rPr lang="en-GB" sz="1000" b="1" i="0" u="none" strike="noStrike">
                          <a:solidFill>
                            <a:srgbClr val="000000"/>
                          </a:solidFill>
                          <a:effectLst/>
                          <a:latin typeface="Arial" panose="020B0604020202020204" pitchFamily="34" charset="0"/>
                        </a:rPr>
                        <a:t>2015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7FD"/>
                    </a:solidFill>
                  </a:tcPr>
                </a:tc>
                <a:tc>
                  <a:txBody>
                    <a:bodyPr/>
                    <a:lstStyle/>
                    <a:p>
                      <a:pPr algn="l" fontAlgn="b"/>
                      <a:r>
                        <a:rPr lang="en-GB" sz="1000" b="1" i="0" u="none" strike="noStrike">
                          <a:solidFill>
                            <a:srgbClr val="000000"/>
                          </a:solidFill>
                          <a:effectLst/>
                          <a:latin typeface="Arial" panose="020B0604020202020204" pitchFamily="34" charset="0"/>
                        </a:rPr>
                        <a:t>Grand 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7FD"/>
                    </a:solidFill>
                  </a:tcPr>
                </a:tc>
                <a:extLst>
                  <a:ext uri="{0D108BD9-81ED-4DB2-BD59-A6C34878D82A}">
                    <a16:rowId xmlns:a16="http://schemas.microsoft.com/office/drawing/2014/main" val="666837510"/>
                  </a:ext>
                </a:extLst>
              </a:tr>
              <a:tr h="219751">
                <a:tc>
                  <a:txBody>
                    <a:bodyPr/>
                    <a:lstStyle/>
                    <a:p>
                      <a:pPr algn="l" fontAlgn="b"/>
                      <a:r>
                        <a:rPr lang="en-GB" sz="1000" b="0" i="0" u="none" strike="noStrike">
                          <a:solidFill>
                            <a:srgbClr val="000000"/>
                          </a:solidFill>
                          <a:effectLst/>
                          <a:latin typeface="Arial" panose="020B0604020202020204" pitchFamily="34" charset="0"/>
                        </a:rPr>
                        <a:t>Consumer Discretionary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640830"/>
                  </a:ext>
                </a:extLst>
              </a:tr>
              <a:tr h="219751">
                <a:tc>
                  <a:txBody>
                    <a:bodyPr/>
                    <a:lstStyle/>
                    <a:p>
                      <a:pPr algn="l" fontAlgn="b"/>
                      <a:r>
                        <a:rPr lang="en-GB" sz="1000" b="0" i="0" u="none" strike="noStrike">
                          <a:solidFill>
                            <a:srgbClr val="000000"/>
                          </a:solidFill>
                          <a:effectLst/>
                          <a:latin typeface="Arial" panose="020B0604020202020204" pitchFamily="34" charset="0"/>
                        </a:rPr>
                        <a:t>Consumer Staples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7412369"/>
                  </a:ext>
                </a:extLst>
              </a:tr>
              <a:tr h="219751">
                <a:tc>
                  <a:txBody>
                    <a:bodyPr/>
                    <a:lstStyle/>
                    <a:p>
                      <a:pPr algn="l" fontAlgn="b"/>
                      <a:r>
                        <a:rPr lang="en-GB" sz="1000" b="0" i="0" u="none" strike="noStrike" dirty="0">
                          <a:solidFill>
                            <a:srgbClr val="000000"/>
                          </a:solidFill>
                          <a:effectLst/>
                          <a:highlight>
                            <a:srgbClr val="FFFF00"/>
                          </a:highlight>
                          <a:latin typeface="Arial" panose="020B0604020202020204" pitchFamily="34" charset="0"/>
                        </a:rPr>
                        <a:t>Energy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highlight>
                            <a:srgbClr val="FFFF00"/>
                          </a:highlight>
                          <a:latin typeface="Arial" panose="020B0604020202020204" pitchFamily="34" charset="0"/>
                        </a:rPr>
                        <a:t>23.0%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highlight>
                            <a:srgbClr val="FFFF00"/>
                          </a:highlight>
                          <a:latin typeface="Arial" panose="020B0604020202020204" pitchFamily="34" charset="0"/>
                        </a:rPr>
                        <a:t>24.7%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highlight>
                            <a:srgbClr val="FFFF00"/>
                          </a:highlight>
                          <a:latin typeface="Arial" panose="020B0604020202020204" pitchFamily="34" charset="0"/>
                        </a:rPr>
                        <a:t>27.7%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highlight>
                            <a:srgbClr val="FFFF00"/>
                          </a:highlight>
                          <a:latin typeface="Arial" panose="020B0604020202020204" pitchFamily="34" charset="0"/>
                        </a:rPr>
                        <a:t>25.3%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430849"/>
                  </a:ext>
                </a:extLst>
              </a:tr>
              <a:tr h="219751">
                <a:tc>
                  <a:txBody>
                    <a:bodyPr/>
                    <a:lstStyle/>
                    <a:p>
                      <a:pPr algn="l" fontAlgn="b"/>
                      <a:r>
                        <a:rPr lang="en-GB" sz="1000" b="0" i="0" u="none" strike="noStrike" dirty="0">
                          <a:solidFill>
                            <a:srgbClr val="000000"/>
                          </a:solidFill>
                          <a:effectLst/>
                          <a:latin typeface="Arial" panose="020B0604020202020204" pitchFamily="34" charset="0"/>
                        </a:rPr>
                        <a:t>Financials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23.3%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22.1%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21.7%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1952538"/>
                  </a:ext>
                </a:extLst>
              </a:tr>
              <a:tr h="219751">
                <a:tc>
                  <a:txBody>
                    <a:bodyPr/>
                    <a:lstStyle/>
                    <a:p>
                      <a:pPr algn="l" fontAlgn="b"/>
                      <a:r>
                        <a:rPr lang="en-GB" sz="1000" b="0" i="0" u="none" strike="noStrike">
                          <a:solidFill>
                            <a:srgbClr val="000000"/>
                          </a:solidFill>
                          <a:effectLst/>
                          <a:latin typeface="Arial" panose="020B0604020202020204" pitchFamily="34" charset="0"/>
                        </a:rPr>
                        <a:t>Health Care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14.9%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15.7%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17.7%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16.2%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0332900"/>
                  </a:ext>
                </a:extLst>
              </a:tr>
              <a:tr h="219751">
                <a:tc>
                  <a:txBody>
                    <a:bodyPr/>
                    <a:lstStyle/>
                    <a:p>
                      <a:pPr algn="l" fontAlgn="b"/>
                      <a:r>
                        <a:rPr lang="en-GB" sz="1000" b="0" i="0" u="none" strike="noStrike">
                          <a:solidFill>
                            <a:srgbClr val="000000"/>
                          </a:solidFill>
                          <a:effectLst/>
                          <a:latin typeface="Arial" panose="020B0604020202020204" pitchFamily="34" charset="0"/>
                        </a:rPr>
                        <a:t>Industrials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2149711"/>
                  </a:ext>
                </a:extLst>
              </a:tr>
              <a:tr h="219751">
                <a:tc>
                  <a:txBody>
                    <a:bodyPr/>
                    <a:lstStyle/>
                    <a:p>
                      <a:pPr algn="l" fontAlgn="b"/>
                      <a:r>
                        <a:rPr lang="en-GB" sz="1000" b="0" i="0" u="none" strike="noStrike">
                          <a:solidFill>
                            <a:srgbClr val="000000"/>
                          </a:solidFill>
                          <a:effectLst/>
                          <a:latin typeface="Arial" panose="020B0604020202020204" pitchFamily="34" charset="0"/>
                        </a:rPr>
                        <a:t>Information Technology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8256012"/>
                  </a:ext>
                </a:extLst>
              </a:tr>
              <a:tr h="219751">
                <a:tc>
                  <a:txBody>
                    <a:bodyPr/>
                    <a:lstStyle/>
                    <a:p>
                      <a:pPr algn="l" fontAlgn="b"/>
                      <a:r>
                        <a:rPr lang="en-GB" sz="1000" b="0" i="0" u="none" strike="noStrike">
                          <a:solidFill>
                            <a:srgbClr val="000000"/>
                          </a:solidFill>
                          <a:effectLst/>
                          <a:latin typeface="Arial" panose="020B0604020202020204" pitchFamily="34" charset="0"/>
                        </a:rPr>
                        <a:t>Materials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4835600"/>
                  </a:ext>
                </a:extLst>
              </a:tr>
              <a:tr h="219751">
                <a:tc>
                  <a:txBody>
                    <a:bodyPr/>
                    <a:lstStyle/>
                    <a:p>
                      <a:pPr algn="l" fontAlgn="b"/>
                      <a:r>
                        <a:rPr lang="en-GB" sz="1000" b="0" i="0" u="none" strike="noStrike">
                          <a:solidFill>
                            <a:srgbClr val="000000"/>
                          </a:solidFill>
                          <a:effectLst/>
                          <a:latin typeface="Arial" panose="020B0604020202020204" pitchFamily="34" charset="0"/>
                        </a:rPr>
                        <a:t>Real Estate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4126640"/>
                  </a:ext>
                </a:extLst>
              </a:tr>
              <a:tr h="219751">
                <a:tc>
                  <a:txBody>
                    <a:bodyPr/>
                    <a:lstStyle/>
                    <a:p>
                      <a:pPr algn="l" fontAlgn="b"/>
                      <a:r>
                        <a:rPr lang="en-GB" sz="1000" b="0" i="0" u="none" strike="noStrike">
                          <a:solidFill>
                            <a:srgbClr val="000000"/>
                          </a:solidFill>
                          <a:effectLst/>
                          <a:latin typeface="Arial" panose="020B0604020202020204" pitchFamily="34" charset="0"/>
                        </a:rPr>
                        <a:t>Telecommunications Services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12.5%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11.6%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10.8%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11.6%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2123599"/>
                  </a:ext>
                </a:extLst>
              </a:tr>
              <a:tr h="219751">
                <a:tc>
                  <a:txBody>
                    <a:bodyPr/>
                    <a:lstStyle/>
                    <a:p>
                      <a:pPr algn="l" fontAlgn="b"/>
                      <a:r>
                        <a:rPr lang="en-GB" sz="1000" b="0" i="0" u="none" strike="noStrike" dirty="0">
                          <a:solidFill>
                            <a:srgbClr val="000000"/>
                          </a:solidFill>
                          <a:effectLst/>
                          <a:latin typeface="Arial" panose="020B0604020202020204" pitchFamily="34" charset="0"/>
                        </a:rPr>
                        <a:t>Utilities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Arial" panose="020B0604020202020204" pitchFamily="34" charset="0"/>
                        </a:rPr>
                        <a:t>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Arial" panose="020B0604020202020204" pitchFamily="34" charset="0"/>
                        </a:rPr>
                        <a:t>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2786413"/>
                  </a:ext>
                </a:extLst>
              </a:tr>
            </a:tbl>
          </a:graphicData>
        </a:graphic>
      </p:graphicFrame>
      <p:sp>
        <p:nvSpPr>
          <p:cNvPr id="7" name="TextBox 6">
            <a:extLst>
              <a:ext uri="{FF2B5EF4-FFF2-40B4-BE49-F238E27FC236}">
                <a16:creationId xmlns:a16="http://schemas.microsoft.com/office/drawing/2014/main" id="{791F9F62-54F9-46A5-BF45-2C945552F42D}"/>
              </a:ext>
            </a:extLst>
          </p:cNvPr>
          <p:cNvSpPr txBox="1"/>
          <p:nvPr/>
        </p:nvSpPr>
        <p:spPr>
          <a:xfrm>
            <a:off x="6252163" y="580292"/>
            <a:ext cx="5748703" cy="5632311"/>
          </a:xfrm>
          <a:prstGeom prst="rect">
            <a:avLst/>
          </a:prstGeom>
          <a:noFill/>
        </p:spPr>
        <p:txBody>
          <a:bodyPr wrap="square" rtlCol="0">
            <a:spAutoFit/>
          </a:bodyPr>
          <a:lstStyle/>
          <a:p>
            <a:r>
              <a:rPr lang="en-US" dirty="0"/>
              <a:t>From the line chart, we observe a pattern with the integrated oil and gas sub sector leading revenue generated across the three years. The oil and gas drilling sub sector records the lowest generated revenue. The chart also shows a very close revenue value between the oil &amp; gas equipment &amp; services and the oil &amp; gas exploration &amp; production sub sectors. The chart also shows the decrease in generated revenue across the years.</a:t>
            </a:r>
          </a:p>
          <a:p>
            <a:endParaRPr lang="en-US" dirty="0"/>
          </a:p>
          <a:p>
            <a:r>
              <a:rPr lang="en-US" dirty="0"/>
              <a:t>The table below helps to understand why the energy sector has experienced  reduction in its revenue. In the table we observe a steady increase in the “other operating item cost” for the energy sector, where it accounts for just over 25% of this cost across all industries. This cost would include transportation which is a major contribution.</a:t>
            </a:r>
          </a:p>
          <a:p>
            <a:r>
              <a:rPr lang="en-US" dirty="0"/>
              <a:t>As discussed in the previous observation on page 4, the energy industry might also be experiencing this due to the increased demand for clean and renewable energy.</a:t>
            </a:r>
          </a:p>
          <a:p>
            <a:endParaRPr lang="en-US" dirty="0"/>
          </a:p>
          <a:p>
            <a:endParaRPr lang="en-GB" dirty="0"/>
          </a:p>
        </p:txBody>
      </p:sp>
      <p:graphicFrame>
        <p:nvGraphicFramePr>
          <p:cNvPr id="9" name="Chart 8">
            <a:extLst>
              <a:ext uri="{FF2B5EF4-FFF2-40B4-BE49-F238E27FC236}">
                <a16:creationId xmlns:a16="http://schemas.microsoft.com/office/drawing/2014/main" id="{B712B078-A9E4-4B70-88F9-FFD19B54FBD7}"/>
              </a:ext>
            </a:extLst>
          </p:cNvPr>
          <p:cNvGraphicFramePr>
            <a:graphicFrameLocks/>
          </p:cNvGraphicFramePr>
          <p:nvPr>
            <p:extLst>
              <p:ext uri="{D42A27DB-BD31-4B8C-83A1-F6EECF244321}">
                <p14:modId xmlns:p14="http://schemas.microsoft.com/office/powerpoint/2010/main" val="2710727573"/>
              </p:ext>
            </p:extLst>
          </p:nvPr>
        </p:nvGraphicFramePr>
        <p:xfrm>
          <a:off x="0" y="307731"/>
          <a:ext cx="6095999" cy="364148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24515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2A63-48EB-4FA8-BB11-F0F8A428742D}"/>
              </a:ext>
            </a:extLst>
          </p:cNvPr>
          <p:cNvSpPr>
            <a:spLocks noGrp="1"/>
          </p:cNvSpPr>
          <p:nvPr>
            <p:ph type="title"/>
          </p:nvPr>
        </p:nvSpPr>
        <p:spPr>
          <a:xfrm>
            <a:off x="0" y="15123"/>
            <a:ext cx="3226777" cy="336569"/>
          </a:xfrm>
        </p:spPr>
        <p:txBody>
          <a:bodyPr>
            <a:noAutofit/>
          </a:bodyPr>
          <a:lstStyle/>
          <a:p>
            <a:r>
              <a:rPr lang="en-US" sz="1800" dirty="0"/>
              <a:t>The Energy sector</a:t>
            </a:r>
            <a:endParaRPr lang="en-GB" sz="1800" dirty="0"/>
          </a:p>
        </p:txBody>
      </p:sp>
      <p:graphicFrame>
        <p:nvGraphicFramePr>
          <p:cNvPr id="5" name="Table 4">
            <a:extLst>
              <a:ext uri="{FF2B5EF4-FFF2-40B4-BE49-F238E27FC236}">
                <a16:creationId xmlns:a16="http://schemas.microsoft.com/office/drawing/2014/main" id="{4E29922E-EC26-41D3-A66E-F79790D2E0A4}"/>
              </a:ext>
            </a:extLst>
          </p:cNvPr>
          <p:cNvGraphicFramePr>
            <a:graphicFrameLocks noGrp="1"/>
          </p:cNvGraphicFramePr>
          <p:nvPr>
            <p:extLst>
              <p:ext uri="{D42A27DB-BD31-4B8C-83A1-F6EECF244321}">
                <p14:modId xmlns:p14="http://schemas.microsoft.com/office/powerpoint/2010/main" val="3783715589"/>
              </p:ext>
            </p:extLst>
          </p:nvPr>
        </p:nvGraphicFramePr>
        <p:xfrm>
          <a:off x="-1" y="417515"/>
          <a:ext cx="7543801" cy="2404814"/>
        </p:xfrm>
        <a:graphic>
          <a:graphicData uri="http://schemas.openxmlformats.org/drawingml/2006/table">
            <a:tbl>
              <a:tblPr/>
              <a:tblGrid>
                <a:gridCol w="673701">
                  <a:extLst>
                    <a:ext uri="{9D8B030D-6E8A-4147-A177-3AD203B41FA5}">
                      <a16:colId xmlns:a16="http://schemas.microsoft.com/office/drawing/2014/main" val="1780639597"/>
                    </a:ext>
                  </a:extLst>
                </a:gridCol>
                <a:gridCol w="989760">
                  <a:extLst>
                    <a:ext uri="{9D8B030D-6E8A-4147-A177-3AD203B41FA5}">
                      <a16:colId xmlns:a16="http://schemas.microsoft.com/office/drawing/2014/main" val="2953043478"/>
                    </a:ext>
                  </a:extLst>
                </a:gridCol>
                <a:gridCol w="989760">
                  <a:extLst>
                    <a:ext uri="{9D8B030D-6E8A-4147-A177-3AD203B41FA5}">
                      <a16:colId xmlns:a16="http://schemas.microsoft.com/office/drawing/2014/main" val="3445706580"/>
                    </a:ext>
                  </a:extLst>
                </a:gridCol>
                <a:gridCol w="989760">
                  <a:extLst>
                    <a:ext uri="{9D8B030D-6E8A-4147-A177-3AD203B41FA5}">
                      <a16:colId xmlns:a16="http://schemas.microsoft.com/office/drawing/2014/main" val="2452143178"/>
                    </a:ext>
                  </a:extLst>
                </a:gridCol>
                <a:gridCol w="989760">
                  <a:extLst>
                    <a:ext uri="{9D8B030D-6E8A-4147-A177-3AD203B41FA5}">
                      <a16:colId xmlns:a16="http://schemas.microsoft.com/office/drawing/2014/main" val="2545815615"/>
                    </a:ext>
                  </a:extLst>
                </a:gridCol>
                <a:gridCol w="989760">
                  <a:extLst>
                    <a:ext uri="{9D8B030D-6E8A-4147-A177-3AD203B41FA5}">
                      <a16:colId xmlns:a16="http://schemas.microsoft.com/office/drawing/2014/main" val="2265301232"/>
                    </a:ext>
                  </a:extLst>
                </a:gridCol>
                <a:gridCol w="989760">
                  <a:extLst>
                    <a:ext uri="{9D8B030D-6E8A-4147-A177-3AD203B41FA5}">
                      <a16:colId xmlns:a16="http://schemas.microsoft.com/office/drawing/2014/main" val="1152754964"/>
                    </a:ext>
                  </a:extLst>
                </a:gridCol>
                <a:gridCol w="931540">
                  <a:extLst>
                    <a:ext uri="{9D8B030D-6E8A-4147-A177-3AD203B41FA5}">
                      <a16:colId xmlns:a16="http://schemas.microsoft.com/office/drawing/2014/main" val="2130261007"/>
                    </a:ext>
                  </a:extLst>
                </a:gridCol>
              </a:tblGrid>
              <a:tr h="307572">
                <a:tc gridSpan="8">
                  <a:txBody>
                    <a:bodyPr/>
                    <a:lstStyle/>
                    <a:p>
                      <a:pPr algn="ctr" fontAlgn="ctr"/>
                      <a:r>
                        <a:rPr lang="en-US" sz="900" b="1" i="0" u="none" strike="noStrike">
                          <a:solidFill>
                            <a:srgbClr val="000000"/>
                          </a:solidFill>
                          <a:effectLst/>
                          <a:latin typeface="Arial" panose="020B0604020202020204" pitchFamily="34" charset="0"/>
                        </a:rPr>
                        <a:t>TOP FIVE ENERGY COMPANIES BY REVENUE WITH STATISTICS</a:t>
                      </a:r>
                    </a:p>
                  </a:txBody>
                  <a:tcPr marL="8540" marR="8540" marT="85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7FD"/>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84386985"/>
                  </a:ext>
                </a:extLst>
              </a:tr>
              <a:tr h="307572">
                <a:tc>
                  <a:txBody>
                    <a:bodyPr/>
                    <a:lstStyle/>
                    <a:p>
                      <a:pPr algn="l" fontAlgn="b"/>
                      <a:r>
                        <a:rPr lang="en-GB" sz="900" b="1" i="0" u="none" strike="noStrike">
                          <a:solidFill>
                            <a:srgbClr val="000000"/>
                          </a:solidFill>
                          <a:effectLst/>
                          <a:latin typeface="Arial" panose="020B0604020202020204" pitchFamily="34" charset="0"/>
                        </a:rPr>
                        <a:t>Companies</a:t>
                      </a:r>
                    </a:p>
                  </a:txBody>
                  <a:tcPr marL="8540" marR="8540" marT="85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7FD"/>
                    </a:solidFill>
                  </a:tcPr>
                </a:tc>
                <a:tc>
                  <a:txBody>
                    <a:bodyPr/>
                    <a:lstStyle/>
                    <a:p>
                      <a:pPr algn="r" fontAlgn="b"/>
                      <a:r>
                        <a:rPr lang="en-GB" sz="900" b="1" i="0" u="none" strike="noStrike">
                          <a:solidFill>
                            <a:srgbClr val="000000"/>
                          </a:solidFill>
                          <a:effectLst/>
                          <a:latin typeface="Arial" panose="020B0604020202020204" pitchFamily="34" charset="0"/>
                        </a:rPr>
                        <a:t>2013</a:t>
                      </a:r>
                    </a:p>
                  </a:txBody>
                  <a:tcPr marL="8540" marR="8540" marT="85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7FD"/>
                    </a:solidFill>
                  </a:tcPr>
                </a:tc>
                <a:tc>
                  <a:txBody>
                    <a:bodyPr/>
                    <a:lstStyle/>
                    <a:p>
                      <a:pPr algn="r" fontAlgn="b"/>
                      <a:r>
                        <a:rPr lang="en-GB" sz="900" b="1" i="0" u="none" strike="noStrike">
                          <a:solidFill>
                            <a:srgbClr val="000000"/>
                          </a:solidFill>
                          <a:effectLst/>
                          <a:latin typeface="Arial" panose="020B0604020202020204" pitchFamily="34" charset="0"/>
                        </a:rPr>
                        <a:t>2014</a:t>
                      </a:r>
                    </a:p>
                  </a:txBody>
                  <a:tcPr marL="8540" marR="8540" marT="85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7FD"/>
                    </a:solidFill>
                  </a:tcPr>
                </a:tc>
                <a:tc>
                  <a:txBody>
                    <a:bodyPr/>
                    <a:lstStyle/>
                    <a:p>
                      <a:pPr algn="r" fontAlgn="b"/>
                      <a:r>
                        <a:rPr lang="en-GB" sz="900" b="1" i="0" u="none" strike="noStrike">
                          <a:solidFill>
                            <a:srgbClr val="000000"/>
                          </a:solidFill>
                          <a:effectLst/>
                          <a:latin typeface="Arial" panose="020B0604020202020204" pitchFamily="34" charset="0"/>
                        </a:rPr>
                        <a:t>2015</a:t>
                      </a:r>
                    </a:p>
                  </a:txBody>
                  <a:tcPr marL="8540" marR="8540" marT="85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7FD"/>
                    </a:solidFill>
                  </a:tcPr>
                </a:tc>
                <a:tc>
                  <a:txBody>
                    <a:bodyPr/>
                    <a:lstStyle/>
                    <a:p>
                      <a:pPr algn="l" fontAlgn="b"/>
                      <a:r>
                        <a:rPr lang="en-GB" sz="900" b="1" i="0" u="none" strike="noStrike">
                          <a:solidFill>
                            <a:srgbClr val="000000"/>
                          </a:solidFill>
                          <a:effectLst/>
                          <a:latin typeface="Arial" panose="020B0604020202020204" pitchFamily="34" charset="0"/>
                        </a:rPr>
                        <a:t>Mean</a:t>
                      </a:r>
                    </a:p>
                  </a:txBody>
                  <a:tcPr marL="8540" marR="8540" marT="85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7FD"/>
                    </a:solidFill>
                  </a:tcPr>
                </a:tc>
                <a:tc>
                  <a:txBody>
                    <a:bodyPr/>
                    <a:lstStyle/>
                    <a:p>
                      <a:pPr algn="l" fontAlgn="b"/>
                      <a:r>
                        <a:rPr lang="en-GB" sz="900" b="1" i="0" u="none" strike="noStrike">
                          <a:solidFill>
                            <a:srgbClr val="000000"/>
                          </a:solidFill>
                          <a:effectLst/>
                          <a:latin typeface="Arial" panose="020B0604020202020204" pitchFamily="34" charset="0"/>
                        </a:rPr>
                        <a:t>Median</a:t>
                      </a:r>
                    </a:p>
                  </a:txBody>
                  <a:tcPr marL="8540" marR="8540" marT="85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7FD"/>
                    </a:solidFill>
                  </a:tcPr>
                </a:tc>
                <a:tc>
                  <a:txBody>
                    <a:bodyPr/>
                    <a:lstStyle/>
                    <a:p>
                      <a:pPr algn="l" fontAlgn="b"/>
                      <a:r>
                        <a:rPr lang="en-GB" sz="900" b="1" i="0" u="none" strike="noStrike">
                          <a:solidFill>
                            <a:srgbClr val="000000"/>
                          </a:solidFill>
                          <a:effectLst/>
                          <a:latin typeface="Arial" panose="020B0604020202020204" pitchFamily="34" charset="0"/>
                        </a:rPr>
                        <a:t>Range</a:t>
                      </a:r>
                    </a:p>
                  </a:txBody>
                  <a:tcPr marL="8540" marR="8540" marT="85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7FD"/>
                    </a:solidFill>
                  </a:tcPr>
                </a:tc>
                <a:tc>
                  <a:txBody>
                    <a:bodyPr/>
                    <a:lstStyle/>
                    <a:p>
                      <a:pPr algn="l" fontAlgn="b"/>
                      <a:r>
                        <a:rPr lang="en-GB" sz="900" b="1" i="0" u="none" strike="noStrike" dirty="0">
                          <a:solidFill>
                            <a:srgbClr val="000000"/>
                          </a:solidFill>
                          <a:effectLst/>
                          <a:latin typeface="Arial" panose="020B0604020202020204" pitchFamily="34" charset="0"/>
                        </a:rPr>
                        <a:t>Standard Dev</a:t>
                      </a:r>
                    </a:p>
                  </a:txBody>
                  <a:tcPr marL="8540" marR="8540" marT="85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7FD"/>
                    </a:solidFill>
                  </a:tcPr>
                </a:tc>
                <a:extLst>
                  <a:ext uri="{0D108BD9-81ED-4DB2-BD59-A6C34878D82A}">
                    <a16:rowId xmlns:a16="http://schemas.microsoft.com/office/drawing/2014/main" val="1248762622"/>
                  </a:ext>
                </a:extLst>
              </a:tr>
              <a:tr h="357934">
                <a:tc>
                  <a:txBody>
                    <a:bodyPr/>
                    <a:lstStyle/>
                    <a:p>
                      <a:pPr algn="l" fontAlgn="b"/>
                      <a:r>
                        <a:rPr lang="en-GB" sz="900" b="0" i="0" u="none" strike="noStrike">
                          <a:solidFill>
                            <a:srgbClr val="000000"/>
                          </a:solidFill>
                          <a:effectLst/>
                          <a:latin typeface="Arial" panose="020B0604020202020204" pitchFamily="34" charset="0"/>
                        </a:rPr>
                        <a:t>XOM</a:t>
                      </a:r>
                    </a:p>
                  </a:txBody>
                  <a:tcPr marL="8540" marR="8540" marT="85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Arial" panose="020B0604020202020204" pitchFamily="34" charset="0"/>
                        </a:rPr>
                        <a:t> $420,836,000,000 </a:t>
                      </a:r>
                    </a:p>
                  </a:txBody>
                  <a:tcPr marL="8540" marR="8540" marT="85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Arial" panose="020B0604020202020204" pitchFamily="34" charset="0"/>
                        </a:rPr>
                        <a:t> $394,105,000,000 </a:t>
                      </a:r>
                    </a:p>
                  </a:txBody>
                  <a:tcPr marL="8540" marR="8540" marT="85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Arial" panose="020B0604020202020204" pitchFamily="34" charset="0"/>
                        </a:rPr>
                        <a:t> $259,488,000,000 </a:t>
                      </a:r>
                    </a:p>
                  </a:txBody>
                  <a:tcPr marL="8540" marR="8540" marT="85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Arial" panose="020B0604020202020204" pitchFamily="34" charset="0"/>
                        </a:rPr>
                        <a:t> $358,143,000,000 </a:t>
                      </a:r>
                    </a:p>
                  </a:txBody>
                  <a:tcPr marL="8540" marR="8540" marT="85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Arial" panose="020B0604020202020204" pitchFamily="34" charset="0"/>
                        </a:rPr>
                        <a:t> $394,105,000,000 </a:t>
                      </a:r>
                    </a:p>
                  </a:txBody>
                  <a:tcPr marL="8540" marR="8540" marT="85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Arial" panose="020B0604020202020204" pitchFamily="34" charset="0"/>
                        </a:rPr>
                        <a:t> $161,348,000,000 </a:t>
                      </a:r>
                    </a:p>
                  </a:txBody>
                  <a:tcPr marL="8540" marR="8540" marT="85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Arial" panose="020B0604020202020204" pitchFamily="34" charset="0"/>
                        </a:rPr>
                        <a:t> $86,476,837,124 </a:t>
                      </a:r>
                    </a:p>
                  </a:txBody>
                  <a:tcPr marL="8540" marR="8540" marT="85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4806677"/>
                  </a:ext>
                </a:extLst>
              </a:tr>
              <a:tr h="357934">
                <a:tc>
                  <a:txBody>
                    <a:bodyPr/>
                    <a:lstStyle/>
                    <a:p>
                      <a:pPr algn="l" fontAlgn="b"/>
                      <a:r>
                        <a:rPr lang="en-GB" sz="900" b="0" i="0" u="none" strike="noStrike">
                          <a:solidFill>
                            <a:srgbClr val="000000"/>
                          </a:solidFill>
                          <a:effectLst/>
                          <a:latin typeface="Arial" panose="020B0604020202020204" pitchFamily="34" charset="0"/>
                        </a:rPr>
                        <a:t>CVX</a:t>
                      </a:r>
                    </a:p>
                  </a:txBody>
                  <a:tcPr marL="8540" marR="8540" marT="85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Arial" panose="020B0604020202020204" pitchFamily="34" charset="0"/>
                        </a:rPr>
                        <a:t> $220,156,000,000 </a:t>
                      </a:r>
                    </a:p>
                  </a:txBody>
                  <a:tcPr marL="8540" marR="8540" marT="85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Arial" panose="020B0604020202020204" pitchFamily="34" charset="0"/>
                        </a:rPr>
                        <a:t> $200,494,000,000 </a:t>
                      </a:r>
                    </a:p>
                  </a:txBody>
                  <a:tcPr marL="8540" marR="8540" marT="85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Arial" panose="020B0604020202020204" pitchFamily="34" charset="0"/>
                        </a:rPr>
                        <a:t> $129,925,000,000 </a:t>
                      </a:r>
                    </a:p>
                  </a:txBody>
                  <a:tcPr marL="8540" marR="8540" marT="85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Arial" panose="020B0604020202020204" pitchFamily="34" charset="0"/>
                        </a:rPr>
                        <a:t> $183,525,000,000 </a:t>
                      </a:r>
                    </a:p>
                  </a:txBody>
                  <a:tcPr marL="8540" marR="8540" marT="85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Arial" panose="020B0604020202020204" pitchFamily="34" charset="0"/>
                        </a:rPr>
                        <a:t> $200,494,000,000 </a:t>
                      </a:r>
                    </a:p>
                  </a:txBody>
                  <a:tcPr marL="8540" marR="8540" marT="85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Arial" panose="020B0604020202020204" pitchFamily="34" charset="0"/>
                        </a:rPr>
                        <a:t> $  90,231,000,000 </a:t>
                      </a:r>
                    </a:p>
                  </a:txBody>
                  <a:tcPr marL="8540" marR="8540" marT="85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Arial" panose="020B0604020202020204" pitchFamily="34" charset="0"/>
                        </a:rPr>
                        <a:t> $47,448,588,609 </a:t>
                      </a:r>
                    </a:p>
                  </a:txBody>
                  <a:tcPr marL="8540" marR="8540" marT="85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5685100"/>
                  </a:ext>
                </a:extLst>
              </a:tr>
              <a:tr h="357934">
                <a:tc>
                  <a:txBody>
                    <a:bodyPr/>
                    <a:lstStyle/>
                    <a:p>
                      <a:pPr algn="l" fontAlgn="b"/>
                      <a:r>
                        <a:rPr lang="en-GB" sz="900" b="0" i="0" u="none" strike="noStrike">
                          <a:solidFill>
                            <a:srgbClr val="000000"/>
                          </a:solidFill>
                          <a:effectLst/>
                          <a:latin typeface="Arial" panose="020B0604020202020204" pitchFamily="34" charset="0"/>
                        </a:rPr>
                        <a:t>PSX</a:t>
                      </a:r>
                    </a:p>
                  </a:txBody>
                  <a:tcPr marL="8540" marR="8540" marT="85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Arial" panose="020B0604020202020204" pitchFamily="34" charset="0"/>
                        </a:rPr>
                        <a:t> $171,596,000,000 </a:t>
                      </a:r>
                    </a:p>
                  </a:txBody>
                  <a:tcPr marL="8540" marR="8540" marT="85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Arial" panose="020B0604020202020204" pitchFamily="34" charset="0"/>
                        </a:rPr>
                        <a:t> $161,212,000,000 </a:t>
                      </a:r>
                    </a:p>
                  </a:txBody>
                  <a:tcPr marL="8540" marR="8540" marT="85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Arial" panose="020B0604020202020204" pitchFamily="34" charset="0"/>
                        </a:rPr>
                        <a:t> $  98,975,000,000 </a:t>
                      </a:r>
                    </a:p>
                  </a:txBody>
                  <a:tcPr marL="8540" marR="8540" marT="85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Arial" panose="020B0604020202020204" pitchFamily="34" charset="0"/>
                        </a:rPr>
                        <a:t> $143,927,666,667 </a:t>
                      </a:r>
                    </a:p>
                  </a:txBody>
                  <a:tcPr marL="8540" marR="8540" marT="85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Arial" panose="020B0604020202020204" pitchFamily="34" charset="0"/>
                        </a:rPr>
                        <a:t> $161,212,000,000 </a:t>
                      </a:r>
                    </a:p>
                  </a:txBody>
                  <a:tcPr marL="8540" marR="8540" marT="85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Arial" panose="020B0604020202020204" pitchFamily="34" charset="0"/>
                        </a:rPr>
                        <a:t> $  72,621,000,000 </a:t>
                      </a:r>
                    </a:p>
                  </a:txBody>
                  <a:tcPr marL="8540" marR="8540" marT="85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Arial" panose="020B0604020202020204" pitchFamily="34" charset="0"/>
                        </a:rPr>
                        <a:t> $39,274,846,204 </a:t>
                      </a:r>
                    </a:p>
                  </a:txBody>
                  <a:tcPr marL="8540" marR="8540" marT="85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388507"/>
                  </a:ext>
                </a:extLst>
              </a:tr>
              <a:tr h="357934">
                <a:tc>
                  <a:txBody>
                    <a:bodyPr/>
                    <a:lstStyle/>
                    <a:p>
                      <a:pPr algn="l" fontAlgn="b"/>
                      <a:r>
                        <a:rPr lang="en-GB" sz="900" b="0" i="0" u="none" strike="noStrike">
                          <a:solidFill>
                            <a:srgbClr val="000000"/>
                          </a:solidFill>
                          <a:effectLst/>
                          <a:latin typeface="Arial" panose="020B0604020202020204" pitchFamily="34" charset="0"/>
                        </a:rPr>
                        <a:t>VLO</a:t>
                      </a:r>
                    </a:p>
                  </a:txBody>
                  <a:tcPr marL="8540" marR="8540" marT="85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Arial" panose="020B0604020202020204" pitchFamily="34" charset="0"/>
                        </a:rPr>
                        <a:t> $138,074,000,000 </a:t>
                      </a:r>
                    </a:p>
                  </a:txBody>
                  <a:tcPr marL="8540" marR="8540" marT="85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Arial" panose="020B0604020202020204" pitchFamily="34" charset="0"/>
                        </a:rPr>
                        <a:t> $130,844,000,000 </a:t>
                      </a:r>
                    </a:p>
                  </a:txBody>
                  <a:tcPr marL="8540" marR="8540" marT="85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Arial" panose="020B0604020202020204" pitchFamily="34" charset="0"/>
                        </a:rPr>
                        <a:t> $  87,804,000,000 </a:t>
                      </a:r>
                    </a:p>
                  </a:txBody>
                  <a:tcPr marL="8540" marR="8540" marT="85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dirty="0">
                          <a:solidFill>
                            <a:srgbClr val="000000"/>
                          </a:solidFill>
                          <a:effectLst/>
                          <a:latin typeface="Arial" panose="020B0604020202020204" pitchFamily="34" charset="0"/>
                        </a:rPr>
                        <a:t> $118,907,333,333 </a:t>
                      </a:r>
                    </a:p>
                  </a:txBody>
                  <a:tcPr marL="8540" marR="8540" marT="85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Arial" panose="020B0604020202020204" pitchFamily="34" charset="0"/>
                        </a:rPr>
                        <a:t> $130,844,000,000 </a:t>
                      </a:r>
                    </a:p>
                  </a:txBody>
                  <a:tcPr marL="8540" marR="8540" marT="85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Arial" panose="020B0604020202020204" pitchFamily="34" charset="0"/>
                        </a:rPr>
                        <a:t> $  50,270,000,000 </a:t>
                      </a:r>
                    </a:p>
                  </a:txBody>
                  <a:tcPr marL="8540" marR="8540" marT="85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Arial" panose="020B0604020202020204" pitchFamily="34" charset="0"/>
                        </a:rPr>
                        <a:t> $27,177,770,941 </a:t>
                      </a:r>
                    </a:p>
                  </a:txBody>
                  <a:tcPr marL="8540" marR="8540" marT="85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9062857"/>
                  </a:ext>
                </a:extLst>
              </a:tr>
              <a:tr h="357934">
                <a:tc>
                  <a:txBody>
                    <a:bodyPr/>
                    <a:lstStyle/>
                    <a:p>
                      <a:pPr algn="l" fontAlgn="b"/>
                      <a:r>
                        <a:rPr lang="en-GB" sz="900" b="0" i="0" u="none" strike="noStrike">
                          <a:solidFill>
                            <a:srgbClr val="000000"/>
                          </a:solidFill>
                          <a:effectLst/>
                          <a:latin typeface="Arial" panose="020B0604020202020204" pitchFamily="34" charset="0"/>
                        </a:rPr>
                        <a:t>MPC</a:t>
                      </a:r>
                    </a:p>
                  </a:txBody>
                  <a:tcPr marL="8540" marR="8540" marT="85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Arial" panose="020B0604020202020204" pitchFamily="34" charset="0"/>
                        </a:rPr>
                        <a:t> $100,160,000,000 </a:t>
                      </a:r>
                    </a:p>
                  </a:txBody>
                  <a:tcPr marL="8540" marR="8540" marT="85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Arial" panose="020B0604020202020204" pitchFamily="34" charset="0"/>
                        </a:rPr>
                        <a:t> $  97,817,000,000 </a:t>
                      </a:r>
                    </a:p>
                  </a:txBody>
                  <a:tcPr marL="8540" marR="8540" marT="85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Arial" panose="020B0604020202020204" pitchFamily="34" charset="0"/>
                        </a:rPr>
                        <a:t> $  72,051,000,000 </a:t>
                      </a:r>
                    </a:p>
                  </a:txBody>
                  <a:tcPr marL="8540" marR="8540" marT="85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Arial" panose="020B0604020202020204" pitchFamily="34" charset="0"/>
                        </a:rPr>
                        <a:t> $  90,009,333,333 </a:t>
                      </a:r>
                    </a:p>
                  </a:txBody>
                  <a:tcPr marL="8540" marR="8540" marT="85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Arial" panose="020B0604020202020204" pitchFamily="34" charset="0"/>
                        </a:rPr>
                        <a:t> $  97,817,000,000 </a:t>
                      </a:r>
                    </a:p>
                  </a:txBody>
                  <a:tcPr marL="8540" marR="8540" marT="85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Arial" panose="020B0604020202020204" pitchFamily="34" charset="0"/>
                        </a:rPr>
                        <a:t> $  28,109,000,000 </a:t>
                      </a:r>
                    </a:p>
                  </a:txBody>
                  <a:tcPr marL="8540" marR="8540" marT="85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dirty="0">
                          <a:solidFill>
                            <a:srgbClr val="000000"/>
                          </a:solidFill>
                          <a:effectLst/>
                          <a:latin typeface="Arial" panose="020B0604020202020204" pitchFamily="34" charset="0"/>
                        </a:rPr>
                        <a:t> $15,596,432,744 </a:t>
                      </a:r>
                    </a:p>
                  </a:txBody>
                  <a:tcPr marL="8540" marR="8540" marT="85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504092"/>
                  </a:ext>
                </a:extLst>
              </a:tr>
            </a:tbl>
          </a:graphicData>
        </a:graphic>
      </p:graphicFrame>
      <mc:AlternateContent xmlns:mc="http://schemas.openxmlformats.org/markup-compatibility/2006" xmlns:cx1="http://schemas.microsoft.com/office/drawing/2015/9/8/chartex">
        <mc:Choice Requires="cx1">
          <p:graphicFrame>
            <p:nvGraphicFramePr>
              <p:cNvPr id="6" name="Chart 5">
                <a:extLst>
                  <a:ext uri="{FF2B5EF4-FFF2-40B4-BE49-F238E27FC236}">
                    <a16:creationId xmlns:a16="http://schemas.microsoft.com/office/drawing/2014/main" id="{4D22B213-0212-488A-B3ED-B3B932ED446B}"/>
                  </a:ext>
                </a:extLst>
              </p:cNvPr>
              <p:cNvGraphicFramePr/>
              <p:nvPr>
                <p:extLst>
                  <p:ext uri="{D42A27DB-BD31-4B8C-83A1-F6EECF244321}">
                    <p14:modId xmlns:p14="http://schemas.microsoft.com/office/powerpoint/2010/main" val="2523864910"/>
                  </p:ext>
                </p:extLst>
              </p:nvPr>
            </p:nvGraphicFramePr>
            <p:xfrm>
              <a:off x="-1" y="2888152"/>
              <a:ext cx="7543801" cy="3969848"/>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6" name="Chart 5">
                <a:extLst>
                  <a:ext uri="{FF2B5EF4-FFF2-40B4-BE49-F238E27FC236}">
                    <a16:creationId xmlns:a16="http://schemas.microsoft.com/office/drawing/2014/main" id="{4D22B213-0212-488A-B3ED-B3B932ED446B}"/>
                  </a:ext>
                </a:extLst>
              </p:cNvPr>
              <p:cNvPicPr>
                <a:picLocks noGrp="1" noRot="1" noChangeAspect="1" noMove="1" noResize="1" noEditPoints="1" noAdjustHandles="1" noChangeArrowheads="1" noChangeShapeType="1"/>
              </p:cNvPicPr>
              <p:nvPr/>
            </p:nvPicPr>
            <p:blipFill>
              <a:blip r:embed="rId3"/>
              <a:stretch>
                <a:fillRect/>
              </a:stretch>
            </p:blipFill>
            <p:spPr>
              <a:xfrm>
                <a:off x="-1" y="2888152"/>
                <a:ext cx="7543801" cy="3969848"/>
              </a:xfrm>
              <a:prstGeom prst="rect">
                <a:avLst/>
              </a:prstGeom>
            </p:spPr>
          </p:pic>
        </mc:Fallback>
      </mc:AlternateContent>
      <p:sp>
        <p:nvSpPr>
          <p:cNvPr id="8" name="TextBox 7">
            <a:extLst>
              <a:ext uri="{FF2B5EF4-FFF2-40B4-BE49-F238E27FC236}">
                <a16:creationId xmlns:a16="http://schemas.microsoft.com/office/drawing/2014/main" id="{E872617F-5569-42FB-866F-FFEFD664BF5F}"/>
              </a:ext>
            </a:extLst>
          </p:cNvPr>
          <p:cNvSpPr txBox="1"/>
          <p:nvPr/>
        </p:nvSpPr>
        <p:spPr>
          <a:xfrm>
            <a:off x="7886700" y="764931"/>
            <a:ext cx="3982915" cy="5355312"/>
          </a:xfrm>
          <a:prstGeom prst="rect">
            <a:avLst/>
          </a:prstGeom>
          <a:noFill/>
        </p:spPr>
        <p:txBody>
          <a:bodyPr wrap="square" rtlCol="0">
            <a:spAutoFit/>
          </a:bodyPr>
          <a:lstStyle/>
          <a:p>
            <a:r>
              <a:rPr lang="en-US" dirty="0"/>
              <a:t>We will be looking at the top five companies in the energy sector as they account for over 75% of the total revenue accrued by this sector. The table shows that Exxon Mobil Corp (XOM) leads the revenue board, boasting a revenue that sees it almost double that of its closest partner Chevron Corporation (CVX).</a:t>
            </a:r>
          </a:p>
          <a:p>
            <a:endParaRPr lang="en-US" dirty="0"/>
          </a:p>
          <a:p>
            <a:r>
              <a:rPr lang="en-US" dirty="0"/>
              <a:t>Below we have a boxplot giving a better description of the already calculated statistics value. We observe that XOM has a higher range value, which can be observed going from its revenue from 2013 to 2015. It is also observed that the median values are larger than mean values across all five companies pointing to left skewness.</a:t>
            </a:r>
            <a:endParaRPr lang="en-GB" dirty="0"/>
          </a:p>
        </p:txBody>
      </p:sp>
    </p:spTree>
    <p:extLst>
      <p:ext uri="{BB962C8B-B14F-4D97-AF65-F5344CB8AC3E}">
        <p14:creationId xmlns:p14="http://schemas.microsoft.com/office/powerpoint/2010/main" val="1308591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C006B-3E8B-40E4-855A-736101BD8624}"/>
              </a:ext>
            </a:extLst>
          </p:cNvPr>
          <p:cNvSpPr>
            <a:spLocks noGrp="1"/>
          </p:cNvSpPr>
          <p:nvPr>
            <p:ph type="title"/>
          </p:nvPr>
        </p:nvSpPr>
        <p:spPr>
          <a:xfrm>
            <a:off x="0" y="15123"/>
            <a:ext cx="2708031" cy="283815"/>
          </a:xfrm>
        </p:spPr>
        <p:txBody>
          <a:bodyPr>
            <a:noAutofit/>
          </a:bodyPr>
          <a:lstStyle/>
          <a:p>
            <a:pPr algn="l"/>
            <a:r>
              <a:rPr lang="en-US" sz="1800" dirty="0"/>
              <a:t>Conclusion</a:t>
            </a:r>
            <a:endParaRPr lang="en-GB" sz="1800" dirty="0"/>
          </a:p>
        </p:txBody>
      </p:sp>
      <p:sp>
        <p:nvSpPr>
          <p:cNvPr id="5" name="TextBox 4">
            <a:extLst>
              <a:ext uri="{FF2B5EF4-FFF2-40B4-BE49-F238E27FC236}">
                <a16:creationId xmlns:a16="http://schemas.microsoft.com/office/drawing/2014/main" id="{2F65A3D0-830C-4D6C-8915-45567B7A7E95}"/>
              </a:ext>
            </a:extLst>
          </p:cNvPr>
          <p:cNvSpPr txBox="1"/>
          <p:nvPr/>
        </p:nvSpPr>
        <p:spPr>
          <a:xfrm>
            <a:off x="263769" y="808892"/>
            <a:ext cx="11664462" cy="3693319"/>
          </a:xfrm>
          <a:prstGeom prst="rect">
            <a:avLst/>
          </a:prstGeom>
          <a:noFill/>
        </p:spPr>
        <p:txBody>
          <a:bodyPr wrap="square" rtlCol="0">
            <a:spAutoFit/>
          </a:bodyPr>
          <a:lstStyle/>
          <a:p>
            <a:r>
              <a:rPr lang="en-US" dirty="0"/>
              <a:t>Although the NYSE data was mostly incomplete, especially for the research and development column, I was able to still draw out meaningful insights especially on the Energy sector.</a:t>
            </a:r>
          </a:p>
          <a:p>
            <a:endParaRPr lang="en-US" dirty="0"/>
          </a:p>
          <a:p>
            <a:r>
              <a:rPr lang="en-US" dirty="0"/>
              <a:t>From the brief analysis, I was able to conclude that :</a:t>
            </a:r>
          </a:p>
          <a:p>
            <a:pPr marL="285750" indent="-285750">
              <a:buFont typeface="Arial" panose="020B0604020202020204" pitchFamily="34" charset="0"/>
              <a:buChar char="•"/>
            </a:pPr>
            <a:r>
              <a:rPr lang="en-US" dirty="0"/>
              <a:t>The general data set is right skewed, but left skewed for the energy sector.</a:t>
            </a:r>
          </a:p>
          <a:p>
            <a:pPr marL="285750" indent="-285750">
              <a:buFont typeface="Arial" panose="020B0604020202020204" pitchFamily="34" charset="0"/>
              <a:buChar char="•"/>
            </a:pPr>
            <a:r>
              <a:rPr lang="en-GB" dirty="0"/>
              <a:t>Consumer Staples generates the highest revenue.</a:t>
            </a:r>
          </a:p>
          <a:p>
            <a:pPr marL="285750" indent="-285750">
              <a:buFont typeface="Arial" panose="020B0604020202020204" pitchFamily="34" charset="0"/>
              <a:buChar char="•"/>
            </a:pPr>
            <a:r>
              <a:rPr lang="en-GB" dirty="0"/>
              <a:t>The health sector has the highest mean growth rate for the reviewed time period.</a:t>
            </a:r>
          </a:p>
          <a:p>
            <a:pPr marL="285750" indent="-285750">
              <a:buFont typeface="Arial" panose="020B0604020202020204" pitchFamily="34" charset="0"/>
              <a:buChar char="•"/>
            </a:pPr>
            <a:r>
              <a:rPr lang="en-GB" dirty="0"/>
              <a:t>The energy sector has seen its revenue reduce due to increased cost and need for renewable energy.</a:t>
            </a:r>
          </a:p>
          <a:p>
            <a:pPr marL="285750" indent="-285750">
              <a:buFont typeface="Arial" panose="020B0604020202020204" pitchFamily="34" charset="0"/>
              <a:buChar char="•"/>
            </a:pPr>
            <a:r>
              <a:rPr lang="en-GB" dirty="0"/>
              <a:t>The top five energy companies account for over 75% of total revenue generated in the energy sector.</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512114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6182265" y="978776"/>
            <a:ext cx="4451773" cy="1174991"/>
          </a:xfr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a:bodyPr>
          <a:lstStyle/>
          <a:p>
            <a:pPr rtl="0"/>
            <a:r>
              <a:rPr lang="en-GB">
                <a:solidFill>
                  <a:schemeClr val="bg1"/>
                </a:solidFill>
              </a:rPr>
              <a:t>Thank you</a:t>
            </a:r>
          </a:p>
        </p:txBody>
      </p:sp>
      <p:pic>
        <p:nvPicPr>
          <p:cNvPr id="4" name="Picture 3" descr="Hand with pen pointing at financial numbers">
            <a:extLst>
              <a:ext uri="{FF2B5EF4-FFF2-40B4-BE49-F238E27FC236}">
                <a16:creationId xmlns:a16="http://schemas.microsoft.com/office/drawing/2014/main" id="{AB2E0BE0-B684-4228-A4DF-58C8CAFFDF4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20" y="10"/>
            <a:ext cx="4657325" cy="6857990"/>
          </a:xfrm>
          <a:prstGeom prst="rect">
            <a:avLst/>
          </a:prstGeom>
        </p:spPr>
      </p:pic>
    </p:spTree>
    <p:extLst>
      <p:ext uri="{BB962C8B-B14F-4D97-AF65-F5344CB8AC3E}">
        <p14:creationId xmlns:p14="http://schemas.microsoft.com/office/powerpoint/2010/main" val="267384911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20ED59B-F67D-4B99-A0A7-E5237FF58100}">
  <ds:schemaRefs>
    <ds:schemaRef ds:uri="http://schemas.openxmlformats.org/package/2006/metadata/core-properties"/>
    <ds:schemaRef ds:uri="http://purl.org/dc/elements/1.1/"/>
    <ds:schemaRef ds:uri="http://purl.org/dc/terms/"/>
    <ds:schemaRef ds:uri="16c05727-aa75-4e4a-9b5f-8a80a1165891"/>
    <ds:schemaRef ds:uri="http://purl.org/dc/dcmitype/"/>
    <ds:schemaRef ds:uri="http://schemas.microsoft.com/office/2006/metadata/properties"/>
    <ds:schemaRef ds:uri="71af3243-3dd4-4a8d-8c0d-dd76da1f02a5"/>
    <ds:schemaRef ds:uri="http://schemas.microsoft.com/office/2006/documentManagement/typ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3E17AD15-0DEB-4851-82A2-261C041346DD}">
  <ds:schemaRefs>
    <ds:schemaRef ds:uri="http://schemas.microsoft.com/sharepoint/v3/contenttype/forms"/>
  </ds:schemaRefs>
</ds:datastoreItem>
</file>

<file path=customXml/itemProps3.xml><?xml version="1.0" encoding="utf-8"?>
<ds:datastoreItem xmlns:ds="http://schemas.openxmlformats.org/officeDocument/2006/customXml" ds:itemID="{22736BCB-6CE4-414B-B2BE-1DA087E521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Financial design</Template>
  <TotalTime>1348</TotalTime>
  <Words>1778</Words>
  <Application>Microsoft Office PowerPoint</Application>
  <PresentationFormat>Widescreen</PresentationFormat>
  <Paragraphs>405</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Gill Sans MT</vt:lpstr>
      <vt:lpstr>Parcel</vt:lpstr>
      <vt:lpstr>NYSE MARKET analysis</vt:lpstr>
      <vt:lpstr>INTRODUCTION</vt:lpstr>
      <vt:lpstr>GENERAL DATA observations</vt:lpstr>
      <vt:lpstr>GENERAL DATA observations</vt:lpstr>
      <vt:lpstr>The Energy sector</vt:lpstr>
      <vt:lpstr>The Energy sector</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NYSE MARKET analysis</dc:title>
  <dc:creator>Alexander Ofuonyeadi</dc:creator>
  <cp:lastModifiedBy>Alexander Ofuonyeadi</cp:lastModifiedBy>
  <cp:revision>29</cp:revision>
  <dcterms:created xsi:type="dcterms:W3CDTF">2023-09-09T15:34:57Z</dcterms:created>
  <dcterms:modified xsi:type="dcterms:W3CDTF">2023-09-20T21:21:03Z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