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Poiret One"/>
      <p:regular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regular.fntdata"/><Relationship Id="rId12" Type="http://schemas.openxmlformats.org/officeDocument/2006/relationships/font" Target="fonts/Poiret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d3518e7c5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0d3518e7c5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235666" y="-89823"/>
            <a:ext cx="17817333" cy="10141224"/>
            <a:chOff x="0" y="-85725"/>
            <a:chExt cx="4692600" cy="2670922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4692456" cy="2585197"/>
            </a:xfrm>
            <a:custGeom>
              <a:rect b="b" l="l" r="r" t="t"/>
              <a:pathLst>
                <a:path extrusionOk="0" h="2585197" w="4692456">
                  <a:moveTo>
                    <a:pt x="0" y="0"/>
                  </a:moveTo>
                  <a:lnTo>
                    <a:pt x="4692456" y="0"/>
                  </a:lnTo>
                  <a:lnTo>
                    <a:pt x="4692456" y="2585197"/>
                  </a:lnTo>
                  <a:lnTo>
                    <a:pt x="0" y="2585197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</p:sp>
        <p:sp>
          <p:nvSpPr>
            <p:cNvPr id="86" name="Google Shape;86;p13"/>
            <p:cNvSpPr txBox="1"/>
            <p:nvPr/>
          </p:nvSpPr>
          <p:spPr>
            <a:xfrm>
              <a:off x="0" y="-85725"/>
              <a:ext cx="4692600" cy="26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3"/>
          <p:cNvGrpSpPr/>
          <p:nvPr/>
        </p:nvGrpSpPr>
        <p:grpSpPr>
          <a:xfrm>
            <a:off x="3870211" y="6400494"/>
            <a:ext cx="13903439" cy="2646386"/>
            <a:chOff x="0" y="0"/>
            <a:chExt cx="2135122" cy="406400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2135122" cy="406400"/>
            </a:xfrm>
            <a:custGeom>
              <a:rect b="b" l="l" r="r" t="t"/>
              <a:pathLst>
                <a:path extrusionOk="0" h="406400" w="2135122">
                  <a:moveTo>
                    <a:pt x="1931922" y="0"/>
                  </a:moveTo>
                  <a:cubicBezTo>
                    <a:pt x="2044147" y="0"/>
                    <a:pt x="2135122" y="90976"/>
                    <a:pt x="2135122" y="203200"/>
                  </a:cubicBezTo>
                  <a:cubicBezTo>
                    <a:pt x="2135122" y="315424"/>
                    <a:pt x="2044147" y="406400"/>
                    <a:pt x="193192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A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0" y="19050"/>
              <a:ext cx="2135122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3"/>
          <p:cNvGrpSpPr/>
          <p:nvPr/>
        </p:nvGrpSpPr>
        <p:grpSpPr>
          <a:xfrm>
            <a:off x="8138081" y="512789"/>
            <a:ext cx="7713834" cy="2646386"/>
            <a:chOff x="0" y="0"/>
            <a:chExt cx="1184598" cy="406400"/>
          </a:xfrm>
        </p:grpSpPr>
        <p:sp>
          <p:nvSpPr>
            <p:cNvPr id="91" name="Google Shape;91;p13"/>
            <p:cNvSpPr/>
            <p:nvPr/>
          </p:nvSpPr>
          <p:spPr>
            <a:xfrm>
              <a:off x="0" y="0"/>
              <a:ext cx="1184598" cy="406400"/>
            </a:xfrm>
            <a:custGeom>
              <a:rect b="b" l="l" r="r" t="t"/>
              <a:pathLst>
                <a:path extrusionOk="0" h="406400" w="1184598">
                  <a:moveTo>
                    <a:pt x="981398" y="0"/>
                  </a:moveTo>
                  <a:cubicBezTo>
                    <a:pt x="1093622" y="0"/>
                    <a:pt x="1184598" y="90976"/>
                    <a:pt x="1184598" y="203200"/>
                  </a:cubicBezTo>
                  <a:cubicBezTo>
                    <a:pt x="1184598" y="315424"/>
                    <a:pt x="1093622" y="406400"/>
                    <a:pt x="98139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A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 txBox="1"/>
            <p:nvPr/>
          </p:nvSpPr>
          <p:spPr>
            <a:xfrm>
              <a:off x="0" y="19050"/>
              <a:ext cx="1184598" cy="387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3"/>
          <p:cNvSpPr/>
          <p:nvPr/>
        </p:nvSpPr>
        <p:spPr>
          <a:xfrm>
            <a:off x="4470445" y="512789"/>
            <a:ext cx="2646386" cy="2646386"/>
          </a:xfrm>
          <a:custGeom>
            <a:rect b="b" l="l" r="r" t="t"/>
            <a:pathLst>
              <a:path extrusionOk="0" h="2646386" w="2646386">
                <a:moveTo>
                  <a:pt x="0" y="0"/>
                </a:moveTo>
                <a:lnTo>
                  <a:pt x="2646385" y="0"/>
                </a:lnTo>
                <a:lnTo>
                  <a:pt x="2646385" y="2646385"/>
                </a:lnTo>
                <a:lnTo>
                  <a:pt x="0" y="26463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3"/>
          <p:cNvSpPr/>
          <p:nvPr/>
        </p:nvSpPr>
        <p:spPr>
          <a:xfrm>
            <a:off x="514350" y="3481130"/>
            <a:ext cx="13833486" cy="2646396"/>
          </a:xfrm>
          <a:custGeom>
            <a:rect b="b" l="l" r="r" t="t"/>
            <a:pathLst>
              <a:path extrusionOk="0" h="406400" w="2124372">
                <a:moveTo>
                  <a:pt x="1921172" y="0"/>
                </a:moveTo>
                <a:cubicBezTo>
                  <a:pt x="2033396" y="0"/>
                  <a:pt x="2124372" y="90976"/>
                  <a:pt x="2124372" y="203200"/>
                </a:cubicBezTo>
                <a:cubicBezTo>
                  <a:pt x="2124372" y="315424"/>
                  <a:pt x="2033396" y="406400"/>
                  <a:pt x="1921172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A8CD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16857915" y="512789"/>
            <a:ext cx="1194419" cy="2646386"/>
          </a:xfrm>
          <a:custGeom>
            <a:rect b="b" l="l" r="r" t="t"/>
            <a:pathLst>
              <a:path extrusionOk="0" h="2646386" w="1194419">
                <a:moveTo>
                  <a:pt x="0" y="0"/>
                </a:moveTo>
                <a:lnTo>
                  <a:pt x="1194419" y="0"/>
                </a:lnTo>
                <a:lnTo>
                  <a:pt x="1194419" y="2646385"/>
                </a:lnTo>
                <a:lnTo>
                  <a:pt x="0" y="26463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121557" t="0"/>
            </a:stretch>
          </a:blipFill>
          <a:ln>
            <a:noFill/>
          </a:ln>
        </p:spPr>
      </p:sp>
      <p:sp>
        <p:nvSpPr>
          <p:cNvPr id="96" name="Google Shape;96;p13"/>
          <p:cNvSpPr/>
          <p:nvPr/>
        </p:nvSpPr>
        <p:spPr>
          <a:xfrm>
            <a:off x="802808" y="512789"/>
            <a:ext cx="2646386" cy="2646386"/>
          </a:xfrm>
          <a:custGeom>
            <a:rect b="b" l="l" r="r" t="t"/>
            <a:pathLst>
              <a:path extrusionOk="0" h="2646386" w="2646386">
                <a:moveTo>
                  <a:pt x="0" y="0"/>
                </a:moveTo>
                <a:lnTo>
                  <a:pt x="2646386" y="0"/>
                </a:lnTo>
                <a:lnTo>
                  <a:pt x="2646386" y="2646385"/>
                </a:lnTo>
                <a:lnTo>
                  <a:pt x="0" y="26463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13"/>
          <p:cNvSpPr/>
          <p:nvPr/>
        </p:nvSpPr>
        <p:spPr>
          <a:xfrm>
            <a:off x="802808" y="6369715"/>
            <a:ext cx="2646386" cy="2646386"/>
          </a:xfrm>
          <a:custGeom>
            <a:rect b="b" l="l" r="r" t="t"/>
            <a:pathLst>
              <a:path extrusionOk="0" h="2646386" w="2646386">
                <a:moveTo>
                  <a:pt x="0" y="0"/>
                </a:moveTo>
                <a:lnTo>
                  <a:pt x="2646386" y="0"/>
                </a:lnTo>
                <a:lnTo>
                  <a:pt x="2646386" y="2646386"/>
                </a:lnTo>
                <a:lnTo>
                  <a:pt x="0" y="26463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13"/>
          <p:cNvSpPr txBox="1"/>
          <p:nvPr/>
        </p:nvSpPr>
        <p:spPr>
          <a:xfrm>
            <a:off x="4531673" y="6672404"/>
            <a:ext cx="12580500" cy="22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7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353" u="none" cap="none" strike="noStrike">
                <a:solidFill>
                  <a:srgbClr val="B16389"/>
                </a:solidFill>
                <a:latin typeface="Poiret One"/>
                <a:ea typeface="Poiret One"/>
                <a:cs typeface="Poiret One"/>
                <a:sym typeface="Poiret One"/>
              </a:rPr>
              <a:t>PRESENTATION</a:t>
            </a:r>
            <a:endParaRPr>
              <a:solidFill>
                <a:srgbClr val="B16389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8834743" y="724304"/>
            <a:ext cx="6320400" cy="22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7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353">
                <a:solidFill>
                  <a:srgbClr val="B16389"/>
                </a:solidFill>
                <a:latin typeface="Poiret One"/>
                <a:ea typeface="Poiret One"/>
                <a:cs typeface="Poiret One"/>
                <a:sym typeface="Poiret One"/>
              </a:rPr>
              <a:t>SUITE</a:t>
            </a:r>
            <a:endParaRPr>
              <a:solidFill>
                <a:srgbClr val="B16389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802808" y="3704063"/>
            <a:ext cx="13256400" cy="22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7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353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rPr>
              <a:t>DREAMS</a:t>
            </a:r>
            <a:endParaRPr>
              <a:solidFill>
                <a:schemeClr val="dk2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15155150" y="3456675"/>
            <a:ext cx="2646300" cy="2646300"/>
          </a:xfrm>
          <a:prstGeom prst="ellipse">
            <a:avLst/>
          </a:prstGeom>
          <a:solidFill>
            <a:srgbClr val="A8CD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850375" y="9192025"/>
            <a:ext cx="1658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Dorm Allocation Project: Kyren Ste</a:t>
            </a:r>
            <a:r>
              <a:rPr lang="en-US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ph</a:t>
            </a:r>
            <a:r>
              <a:rPr lang="en-US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enson, Alexes Pagan, Jonathan </a:t>
            </a:r>
            <a:r>
              <a:rPr lang="en-US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Fasano</a:t>
            </a:r>
            <a:r>
              <a:rPr lang="en-US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, Parsa Jafaripour, John Doyle, Arman Hemmati </a:t>
            </a:r>
            <a:r>
              <a:rPr lang="en-US" sz="24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Alamdari </a:t>
            </a:r>
            <a:endParaRPr sz="24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 rotWithShape="1">
          <a:blip r:embed="rId4">
            <a:alphaModFix/>
          </a:blip>
          <a:srcRect b="9682" l="3584" r="3565" t="10099"/>
          <a:stretch/>
        </p:blipFill>
        <p:spPr>
          <a:xfrm>
            <a:off x="465717" y="505850"/>
            <a:ext cx="3224425" cy="26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8CDD8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4"/>
          <p:cNvGrpSpPr/>
          <p:nvPr/>
        </p:nvGrpSpPr>
        <p:grpSpPr>
          <a:xfrm>
            <a:off x="235666" y="-89823"/>
            <a:ext cx="17817333" cy="10141224"/>
            <a:chOff x="0" y="-85725"/>
            <a:chExt cx="4692600" cy="2670922"/>
          </a:xfrm>
        </p:grpSpPr>
        <p:sp>
          <p:nvSpPr>
            <p:cNvPr id="109" name="Google Shape;109;p14"/>
            <p:cNvSpPr/>
            <p:nvPr/>
          </p:nvSpPr>
          <p:spPr>
            <a:xfrm>
              <a:off x="0" y="0"/>
              <a:ext cx="4692456" cy="2585197"/>
            </a:xfrm>
            <a:custGeom>
              <a:rect b="b" l="l" r="r" t="t"/>
              <a:pathLst>
                <a:path extrusionOk="0" h="2585197" w="4692456">
                  <a:moveTo>
                    <a:pt x="0" y="0"/>
                  </a:moveTo>
                  <a:lnTo>
                    <a:pt x="4692456" y="0"/>
                  </a:lnTo>
                  <a:lnTo>
                    <a:pt x="4692456" y="2585197"/>
                  </a:lnTo>
                  <a:lnTo>
                    <a:pt x="0" y="2585197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</p:sp>
        <p:sp>
          <p:nvSpPr>
            <p:cNvPr id="110" name="Google Shape;110;p14"/>
            <p:cNvSpPr txBox="1"/>
            <p:nvPr/>
          </p:nvSpPr>
          <p:spPr>
            <a:xfrm>
              <a:off x="0" y="-85725"/>
              <a:ext cx="4692600" cy="26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14"/>
          <p:cNvSpPr txBox="1"/>
          <p:nvPr/>
        </p:nvSpPr>
        <p:spPr>
          <a:xfrm>
            <a:off x="2034782" y="657008"/>
            <a:ext cx="14207100" cy="18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213">
                <a:solidFill>
                  <a:schemeClr val="dk2"/>
                </a:solidFill>
                <a:latin typeface="Poiret One"/>
                <a:ea typeface="Poiret One"/>
                <a:cs typeface="Poiret One"/>
                <a:sym typeface="Poiret One"/>
              </a:rPr>
              <a:t>Requirements</a:t>
            </a:r>
            <a:endParaRPr>
              <a:solidFill>
                <a:schemeClr val="dk2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1534916" y="7269105"/>
            <a:ext cx="3619426" cy="1774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DEDEDE"/>
                </a:solidFill>
                <a:latin typeface="Lato"/>
                <a:ea typeface="Lato"/>
                <a:cs typeface="Lato"/>
                <a:sym typeface="Lato"/>
              </a:rPr>
              <a:t>Define brainstorming and its benefits. Explain how it encourages free thinking and idea generation.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7334287" y="7269105"/>
            <a:ext cx="3619426" cy="1774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DEDEDE"/>
                </a:solidFill>
                <a:latin typeface="Lato"/>
                <a:ea typeface="Lato"/>
                <a:cs typeface="Lato"/>
                <a:sym typeface="Lato"/>
              </a:rPr>
              <a:t>Define brainstorming and its benefits. Explain how it encourages free thinking and idea generation.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13133658" y="7269105"/>
            <a:ext cx="3619426" cy="1774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DEDEDE"/>
                </a:solidFill>
                <a:latin typeface="Lato"/>
                <a:ea typeface="Lato"/>
                <a:cs typeface="Lato"/>
                <a:sym typeface="Lato"/>
              </a:rPr>
              <a:t>Define brainstorming and its benefits. Explain how it encourages free thinking and idea generation.</a:t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 rot="-5400000">
            <a:off x="-84362" y="4302375"/>
            <a:ext cx="6858000" cy="5383800"/>
          </a:xfrm>
          <a:prstGeom prst="flowChartDelay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 rot="-5400000">
            <a:off x="14638" y="4523325"/>
            <a:ext cx="6660000" cy="5047500"/>
          </a:xfrm>
          <a:prstGeom prst="flowChartDelay">
            <a:avLst/>
          </a:prstGeom>
          <a:solidFill>
            <a:srgbClr val="A8CD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 rot="-5400000">
            <a:off x="5709325" y="4302363"/>
            <a:ext cx="6858000" cy="5383800"/>
          </a:xfrm>
          <a:prstGeom prst="flowChartDelay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 rot="-5400000">
            <a:off x="5808325" y="4523313"/>
            <a:ext cx="6660000" cy="5047500"/>
          </a:xfrm>
          <a:prstGeom prst="flowChartDelay">
            <a:avLst/>
          </a:prstGeom>
          <a:solidFill>
            <a:srgbClr val="A8CD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/>
          <p:nvPr/>
        </p:nvSpPr>
        <p:spPr>
          <a:xfrm rot="-5400000">
            <a:off x="11502988" y="4302375"/>
            <a:ext cx="6858000" cy="5383800"/>
          </a:xfrm>
          <a:prstGeom prst="flowChartDelay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4"/>
          <p:cNvSpPr/>
          <p:nvPr/>
        </p:nvSpPr>
        <p:spPr>
          <a:xfrm rot="-5400000">
            <a:off x="11601988" y="4523325"/>
            <a:ext cx="6660000" cy="5047500"/>
          </a:xfrm>
          <a:prstGeom prst="flowChartDelay">
            <a:avLst/>
          </a:prstGeom>
          <a:solidFill>
            <a:srgbClr val="A8CD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820901" y="5636392"/>
            <a:ext cx="50475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Student and Admin Homepages</a:t>
            </a:r>
            <a:endParaRPr b="1" sz="1900"/>
          </a:p>
        </p:txBody>
      </p:sp>
      <p:sp>
        <p:nvSpPr>
          <p:cNvPr id="122" name="Google Shape;122;p14"/>
          <p:cNvSpPr txBox="1"/>
          <p:nvPr/>
        </p:nvSpPr>
        <p:spPr>
          <a:xfrm>
            <a:off x="6614576" y="5636392"/>
            <a:ext cx="50475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Dorm Application</a:t>
            </a:r>
            <a:endParaRPr b="1" sz="3157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Backend</a:t>
            </a:r>
            <a:endParaRPr b="1" sz="1900"/>
          </a:p>
        </p:txBody>
      </p:sp>
      <p:sp>
        <p:nvSpPr>
          <p:cNvPr id="123" name="Google Shape;123;p14"/>
          <p:cNvSpPr txBox="1"/>
          <p:nvPr/>
        </p:nvSpPr>
        <p:spPr>
          <a:xfrm>
            <a:off x="12408251" y="5636392"/>
            <a:ext cx="50475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Roommate Matching Algorithm</a:t>
            </a:r>
            <a:endParaRPr b="1" sz="1900"/>
          </a:p>
        </p:txBody>
      </p:sp>
      <p:sp>
        <p:nvSpPr>
          <p:cNvPr id="124" name="Google Shape;124;p14"/>
          <p:cNvSpPr txBox="1"/>
          <p:nvPr/>
        </p:nvSpPr>
        <p:spPr>
          <a:xfrm>
            <a:off x="820901" y="6828300"/>
            <a:ext cx="5047500" cy="24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These pages will hold similar content but different </a:t>
            </a:r>
            <a:r>
              <a:rPr lang="en-US" sz="26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features</a:t>
            </a:r>
            <a:r>
              <a:rPr lang="en-US" sz="26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Students are able to apply for a dorm, find roommates, etc.</a:t>
            </a:r>
            <a:endParaRPr sz="2657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Admins are able to see the status of a room, search up students, etc.</a:t>
            </a:r>
            <a:endParaRPr sz="2657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6614576" y="6828300"/>
            <a:ext cx="50475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is the most important requirement of our application. After a </a:t>
            </a:r>
            <a:r>
              <a:rPr lang="en-US" sz="26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student</a:t>
            </a:r>
            <a:r>
              <a:rPr lang="en-US" sz="26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applies for a dorm, the database holds the student information and assigns them a dorm and, if applicable, a roommate.</a:t>
            </a:r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12408251" y="6842625"/>
            <a:ext cx="5047500" cy="20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roommate matching algorithm pairs students who have similar interests together. This should help reduce the number of room changes per semester.</a:t>
            </a:r>
            <a:endParaRPr/>
          </a:p>
        </p:txBody>
      </p:sp>
      <p:pic>
        <p:nvPicPr>
          <p:cNvPr id="127" name="Google Shape;12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1714" y="4079574"/>
            <a:ext cx="1680575" cy="137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6812" y="4044713"/>
            <a:ext cx="1603025" cy="1440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3113" y="4010349"/>
            <a:ext cx="1603050" cy="150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BADD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5"/>
          <p:cNvGrpSpPr/>
          <p:nvPr/>
        </p:nvGrpSpPr>
        <p:grpSpPr>
          <a:xfrm>
            <a:off x="177029" y="-63148"/>
            <a:ext cx="17817333" cy="10141224"/>
            <a:chOff x="0" y="-85725"/>
            <a:chExt cx="4692600" cy="2670922"/>
          </a:xfrm>
        </p:grpSpPr>
        <p:sp>
          <p:nvSpPr>
            <p:cNvPr id="135" name="Google Shape;135;p15"/>
            <p:cNvSpPr/>
            <p:nvPr/>
          </p:nvSpPr>
          <p:spPr>
            <a:xfrm>
              <a:off x="0" y="0"/>
              <a:ext cx="4692456" cy="2585197"/>
            </a:xfrm>
            <a:custGeom>
              <a:rect b="b" l="l" r="r" t="t"/>
              <a:pathLst>
                <a:path extrusionOk="0" h="2585197" w="4692456">
                  <a:moveTo>
                    <a:pt x="0" y="0"/>
                  </a:moveTo>
                  <a:lnTo>
                    <a:pt x="4692456" y="0"/>
                  </a:lnTo>
                  <a:lnTo>
                    <a:pt x="4692456" y="2585197"/>
                  </a:lnTo>
                  <a:lnTo>
                    <a:pt x="0" y="2585197"/>
                  </a:lnTo>
                  <a:close/>
                </a:path>
              </a:pathLst>
            </a:custGeom>
            <a:solidFill>
              <a:srgbClr val="A8CDD8"/>
            </a:solidFill>
            <a:ln>
              <a:noFill/>
            </a:ln>
          </p:spPr>
        </p:sp>
        <p:sp>
          <p:nvSpPr>
            <p:cNvPr id="136" name="Google Shape;136;p15"/>
            <p:cNvSpPr txBox="1"/>
            <p:nvPr/>
          </p:nvSpPr>
          <p:spPr>
            <a:xfrm>
              <a:off x="0" y="-85725"/>
              <a:ext cx="4692600" cy="2670900"/>
            </a:xfrm>
            <a:prstGeom prst="rect">
              <a:avLst/>
            </a:prstGeom>
            <a:solidFill>
              <a:srgbClr val="A8CDD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5"/>
          <p:cNvGrpSpPr/>
          <p:nvPr/>
        </p:nvGrpSpPr>
        <p:grpSpPr>
          <a:xfrm>
            <a:off x="405925" y="2518045"/>
            <a:ext cx="10366826" cy="5242592"/>
            <a:chOff x="0" y="-85725"/>
            <a:chExt cx="2442932" cy="1844100"/>
          </a:xfrm>
        </p:grpSpPr>
        <p:sp>
          <p:nvSpPr>
            <p:cNvPr id="138" name="Google Shape;138;p15"/>
            <p:cNvSpPr/>
            <p:nvPr/>
          </p:nvSpPr>
          <p:spPr>
            <a:xfrm>
              <a:off x="0" y="0"/>
              <a:ext cx="2442932" cy="1758296"/>
            </a:xfrm>
            <a:custGeom>
              <a:rect b="b" l="l" r="r" t="t"/>
              <a:pathLst>
                <a:path extrusionOk="0" h="1758296" w="2442932">
                  <a:moveTo>
                    <a:pt x="0" y="0"/>
                  </a:moveTo>
                  <a:lnTo>
                    <a:pt x="2442932" y="0"/>
                  </a:lnTo>
                  <a:lnTo>
                    <a:pt x="2442932" y="1758296"/>
                  </a:lnTo>
                  <a:lnTo>
                    <a:pt x="0" y="17582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4BADD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39" name="Google Shape;139;p15"/>
            <p:cNvSpPr txBox="1"/>
            <p:nvPr/>
          </p:nvSpPr>
          <p:spPr>
            <a:xfrm>
              <a:off x="0" y="-85725"/>
              <a:ext cx="2442900" cy="18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15"/>
          <p:cNvSpPr txBox="1"/>
          <p:nvPr/>
        </p:nvSpPr>
        <p:spPr>
          <a:xfrm>
            <a:off x="644871" y="277860"/>
            <a:ext cx="16998300" cy="1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46">
                <a:solidFill>
                  <a:srgbClr val="FFFFFF"/>
                </a:solidFill>
                <a:latin typeface="Poiret One"/>
                <a:ea typeface="Poiret One"/>
                <a:cs typeface="Poiret One"/>
                <a:sym typeface="Poiret One"/>
              </a:rPr>
              <a:t>Scheduling</a:t>
            </a:r>
            <a:endParaRPr b="1">
              <a:solidFill>
                <a:srgbClr val="FFFFFF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11134830" y="6851898"/>
            <a:ext cx="67218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Our integration has been completed and is on time.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11348275" y="3050520"/>
            <a:ext cx="6294900" cy="26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created:</a:t>
            </a:r>
            <a:endParaRPr sz="26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6875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Lato"/>
              <a:buChar char="●"/>
            </a:pPr>
            <a:r>
              <a:rPr lang="en-US" sz="26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UI design for the login page </a:t>
            </a:r>
            <a:endParaRPr sz="26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6875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Lato"/>
              <a:buChar char="●"/>
            </a:pPr>
            <a:r>
              <a:rPr lang="en-US" sz="26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UI for the Student and Admin home pages</a:t>
            </a:r>
            <a:endParaRPr sz="26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6875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Lato"/>
              <a:buChar char="●"/>
            </a:pPr>
            <a:r>
              <a:rPr lang="en-US" sz="26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Database code for the both students and admins. </a:t>
            </a:r>
            <a:endParaRPr sz="265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14315208" y="5919298"/>
            <a:ext cx="361039" cy="718212"/>
          </a:xfrm>
          <a:custGeom>
            <a:rect b="b" l="l" r="r" t="t"/>
            <a:pathLst>
              <a:path extrusionOk="0" h="718212" w="361039">
                <a:moveTo>
                  <a:pt x="0" y="0"/>
                </a:moveTo>
                <a:lnTo>
                  <a:pt x="361039" y="0"/>
                </a:lnTo>
                <a:lnTo>
                  <a:pt x="361039" y="718212"/>
                </a:lnTo>
                <a:lnTo>
                  <a:pt x="0" y="7182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44" name="Google Shape;144;p15"/>
          <p:cNvPicPr preferRelativeResize="0"/>
          <p:nvPr/>
        </p:nvPicPr>
        <p:blipFill rotWithShape="1">
          <a:blip r:embed="rId4">
            <a:alphaModFix/>
          </a:blip>
          <a:srcRect b="22576" l="0" r="0" t="0"/>
          <a:stretch/>
        </p:blipFill>
        <p:spPr>
          <a:xfrm>
            <a:off x="498812" y="2859917"/>
            <a:ext cx="10181050" cy="479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BADD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6"/>
          <p:cNvGrpSpPr/>
          <p:nvPr/>
        </p:nvGrpSpPr>
        <p:grpSpPr>
          <a:xfrm>
            <a:off x="235341" y="72923"/>
            <a:ext cx="17817333" cy="10141140"/>
            <a:chOff x="-16" y="-42861"/>
            <a:chExt cx="4692600" cy="2670900"/>
          </a:xfrm>
        </p:grpSpPr>
        <p:sp>
          <p:nvSpPr>
            <p:cNvPr id="150" name="Google Shape;150;p16"/>
            <p:cNvSpPr/>
            <p:nvPr/>
          </p:nvSpPr>
          <p:spPr>
            <a:xfrm>
              <a:off x="0" y="0"/>
              <a:ext cx="4692456" cy="2585197"/>
            </a:xfrm>
            <a:custGeom>
              <a:rect b="b" l="l" r="r" t="t"/>
              <a:pathLst>
                <a:path extrusionOk="0" h="2585197" w="4692456">
                  <a:moveTo>
                    <a:pt x="0" y="0"/>
                  </a:moveTo>
                  <a:lnTo>
                    <a:pt x="4692456" y="0"/>
                  </a:lnTo>
                  <a:lnTo>
                    <a:pt x="4692456" y="2585197"/>
                  </a:lnTo>
                  <a:lnTo>
                    <a:pt x="0" y="2585197"/>
                  </a:lnTo>
                  <a:close/>
                </a:path>
              </a:pathLst>
            </a:custGeom>
            <a:solidFill>
              <a:srgbClr val="A8CDD8"/>
            </a:solidFill>
            <a:ln>
              <a:noFill/>
            </a:ln>
          </p:spPr>
        </p:sp>
        <p:sp>
          <p:nvSpPr>
            <p:cNvPr id="151" name="Google Shape;151;p16"/>
            <p:cNvSpPr txBox="1"/>
            <p:nvPr/>
          </p:nvSpPr>
          <p:spPr>
            <a:xfrm>
              <a:off x="-16" y="-42861"/>
              <a:ext cx="4692600" cy="2670900"/>
            </a:xfrm>
            <a:prstGeom prst="rect">
              <a:avLst/>
            </a:prstGeom>
            <a:solidFill>
              <a:srgbClr val="A8CDD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16"/>
          <p:cNvSpPr/>
          <p:nvPr/>
        </p:nvSpPr>
        <p:spPr>
          <a:xfrm>
            <a:off x="1255593" y="2628900"/>
            <a:ext cx="2716218" cy="2716218"/>
          </a:xfrm>
          <a:custGeom>
            <a:rect b="b" l="l" r="r" t="t"/>
            <a:pathLst>
              <a:path extrusionOk="0" h="2716218" w="2716218">
                <a:moveTo>
                  <a:pt x="0" y="0"/>
                </a:moveTo>
                <a:lnTo>
                  <a:pt x="2716219" y="0"/>
                </a:lnTo>
                <a:lnTo>
                  <a:pt x="2716219" y="2716218"/>
                </a:lnTo>
                <a:lnTo>
                  <a:pt x="0" y="2716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16"/>
          <p:cNvSpPr/>
          <p:nvPr/>
        </p:nvSpPr>
        <p:spPr>
          <a:xfrm>
            <a:off x="1255593" y="6426862"/>
            <a:ext cx="2716218" cy="2716218"/>
          </a:xfrm>
          <a:custGeom>
            <a:rect b="b" l="l" r="r" t="t"/>
            <a:pathLst>
              <a:path extrusionOk="0" h="2716218" w="2716218">
                <a:moveTo>
                  <a:pt x="0" y="0"/>
                </a:moveTo>
                <a:lnTo>
                  <a:pt x="2716219" y="0"/>
                </a:lnTo>
                <a:lnTo>
                  <a:pt x="2716219" y="2716219"/>
                </a:lnTo>
                <a:lnTo>
                  <a:pt x="0" y="27162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4" name="Google Shape;154;p16"/>
          <p:cNvSpPr/>
          <p:nvPr/>
        </p:nvSpPr>
        <p:spPr>
          <a:xfrm>
            <a:off x="10059659" y="2628900"/>
            <a:ext cx="2716218" cy="2716218"/>
          </a:xfrm>
          <a:custGeom>
            <a:rect b="b" l="l" r="r" t="t"/>
            <a:pathLst>
              <a:path extrusionOk="0" h="2716218" w="2716218">
                <a:moveTo>
                  <a:pt x="0" y="0"/>
                </a:moveTo>
                <a:lnTo>
                  <a:pt x="2716219" y="0"/>
                </a:lnTo>
                <a:lnTo>
                  <a:pt x="2716219" y="2716218"/>
                </a:lnTo>
                <a:lnTo>
                  <a:pt x="0" y="2716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16"/>
          <p:cNvSpPr/>
          <p:nvPr/>
        </p:nvSpPr>
        <p:spPr>
          <a:xfrm>
            <a:off x="10059659" y="6426850"/>
            <a:ext cx="2716218" cy="2716218"/>
          </a:xfrm>
          <a:custGeom>
            <a:rect b="b" l="l" r="r" t="t"/>
            <a:pathLst>
              <a:path extrusionOk="0" h="2716218" w="2716218">
                <a:moveTo>
                  <a:pt x="0" y="0"/>
                </a:moveTo>
                <a:lnTo>
                  <a:pt x="2716219" y="0"/>
                </a:lnTo>
                <a:lnTo>
                  <a:pt x="2716219" y="2716219"/>
                </a:lnTo>
                <a:lnTo>
                  <a:pt x="0" y="27162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p16"/>
          <p:cNvSpPr txBox="1"/>
          <p:nvPr/>
        </p:nvSpPr>
        <p:spPr>
          <a:xfrm>
            <a:off x="1028700" y="293117"/>
            <a:ext cx="16230600" cy="17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371">
                <a:solidFill>
                  <a:schemeClr val="lt1"/>
                </a:solidFill>
                <a:latin typeface="Poiret One"/>
                <a:ea typeface="Poiret One"/>
                <a:cs typeface="Poiret One"/>
                <a:sym typeface="Poiret One"/>
              </a:rPr>
              <a:t>Major Risks</a:t>
            </a:r>
            <a:endParaRPr>
              <a:solidFill>
                <a:schemeClr val="lt1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1460491" y="3080954"/>
            <a:ext cx="2306400" cy="1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613" u="none" cap="none" strike="noStrike">
                <a:solidFill>
                  <a:srgbClr val="B16389"/>
                </a:solidFill>
                <a:latin typeface="Poiret One"/>
                <a:ea typeface="Poiret One"/>
                <a:cs typeface="Poiret One"/>
                <a:sym typeface="Poiret One"/>
              </a:rPr>
              <a:t>01</a:t>
            </a:r>
            <a:endParaRPr>
              <a:solidFill>
                <a:srgbClr val="B16389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1178400" y="6743701"/>
            <a:ext cx="2870700" cy="1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613" u="none" cap="none" strike="noStrike">
                <a:solidFill>
                  <a:srgbClr val="B16389"/>
                </a:solidFill>
                <a:latin typeface="Poiret One"/>
                <a:ea typeface="Poiret One"/>
                <a:cs typeface="Poiret One"/>
                <a:sym typeface="Poiret One"/>
              </a:rPr>
              <a:t>03</a:t>
            </a:r>
            <a:endParaRPr>
              <a:solidFill>
                <a:srgbClr val="B16389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9905180" y="6743706"/>
            <a:ext cx="2870700" cy="1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613" u="none" cap="none" strike="noStrike">
                <a:solidFill>
                  <a:srgbClr val="B16389"/>
                </a:solidFill>
                <a:latin typeface="Poiret One"/>
                <a:ea typeface="Poiret One"/>
                <a:cs typeface="Poiret One"/>
                <a:sym typeface="Poiret One"/>
              </a:rPr>
              <a:t>04</a:t>
            </a:r>
            <a:endParaRPr>
              <a:solidFill>
                <a:srgbClr val="B16389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9891822" y="3080954"/>
            <a:ext cx="2897400" cy="1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613" u="none" cap="none" strike="noStrike">
                <a:solidFill>
                  <a:srgbClr val="B16389"/>
                </a:solidFill>
                <a:latin typeface="Poiret One"/>
                <a:ea typeface="Poiret One"/>
                <a:cs typeface="Poiret One"/>
                <a:sym typeface="Poiret One"/>
              </a:rPr>
              <a:t>02</a:t>
            </a:r>
            <a:endParaRPr>
              <a:solidFill>
                <a:srgbClr val="B16389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4482491" y="2756860"/>
            <a:ext cx="3882000" cy="3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Early challenges involved integrating Firebase Authentication with Firestore. Ensuring synchronization and management of user credentials without inconsistencies was crucial.</a:t>
            </a:r>
            <a:endParaRPr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13227461" y="2756860"/>
            <a:ext cx="3882000" cy="1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Initially, the project lacked a working prototype until the final stages, posing risks in testing.</a:t>
            </a:r>
            <a:endParaRPr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4482491" y="6743696"/>
            <a:ext cx="3882000" cy="1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Utilizing Bootstrap for UI components but concerned about error tracing due to similar HTML tags. </a:t>
            </a:r>
            <a:endParaRPr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13227461" y="6743709"/>
            <a:ext cx="38820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Designing an effective matching algorithm for roommate allocation based on student preferences poses significant challenges.</a:t>
            </a:r>
            <a:endParaRPr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4395900" y="2108575"/>
            <a:ext cx="39852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B16389"/>
                </a:solidFill>
                <a:latin typeface="Lato"/>
                <a:ea typeface="Lato"/>
                <a:cs typeface="Lato"/>
                <a:sym typeface="Lato"/>
              </a:rPr>
              <a:t>Integration Complexity</a:t>
            </a:r>
            <a:endParaRPr b="1" sz="2500">
              <a:solidFill>
                <a:srgbClr val="B1638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4395900" y="6100425"/>
            <a:ext cx="5124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16389"/>
                </a:solidFill>
                <a:latin typeface="Lato"/>
                <a:ea typeface="Lato"/>
                <a:cs typeface="Lato"/>
                <a:sym typeface="Lato"/>
              </a:rPr>
              <a:t>Bootstrap Integration Challenges</a:t>
            </a:r>
            <a:endParaRPr b="1" sz="2400">
              <a:solidFill>
                <a:srgbClr val="B1638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rgbClr val="B1638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6"/>
          <p:cNvSpPr txBox="1"/>
          <p:nvPr/>
        </p:nvSpPr>
        <p:spPr>
          <a:xfrm>
            <a:off x="13112925" y="2043325"/>
            <a:ext cx="49398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B16389"/>
                </a:solidFill>
                <a:latin typeface="Lato"/>
                <a:ea typeface="Lato"/>
                <a:cs typeface="Lato"/>
                <a:sym typeface="Lato"/>
              </a:rPr>
              <a:t>Delayed Prototype Development </a:t>
            </a:r>
            <a:endParaRPr b="1" sz="2400">
              <a:solidFill>
                <a:srgbClr val="B1638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13112925" y="6100425"/>
            <a:ext cx="4959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B16389"/>
                </a:solidFill>
                <a:latin typeface="Lato"/>
                <a:ea typeface="Lato"/>
                <a:cs typeface="Lato"/>
                <a:sym typeface="Lato"/>
              </a:rPr>
              <a:t>Matching Algorithm Complexity</a:t>
            </a:r>
            <a:endParaRPr b="1" sz="2500">
              <a:solidFill>
                <a:srgbClr val="B1638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BADD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7"/>
          <p:cNvGrpSpPr/>
          <p:nvPr/>
        </p:nvGrpSpPr>
        <p:grpSpPr>
          <a:xfrm>
            <a:off x="235341" y="-168973"/>
            <a:ext cx="17817333" cy="10141224"/>
            <a:chOff x="0" y="-85725"/>
            <a:chExt cx="4692600" cy="2670922"/>
          </a:xfrm>
        </p:grpSpPr>
        <p:sp>
          <p:nvSpPr>
            <p:cNvPr id="174" name="Google Shape;174;p17"/>
            <p:cNvSpPr/>
            <p:nvPr/>
          </p:nvSpPr>
          <p:spPr>
            <a:xfrm>
              <a:off x="0" y="0"/>
              <a:ext cx="4692456" cy="2585197"/>
            </a:xfrm>
            <a:custGeom>
              <a:rect b="b" l="l" r="r" t="t"/>
              <a:pathLst>
                <a:path extrusionOk="0" h="2585197" w="4692456">
                  <a:moveTo>
                    <a:pt x="0" y="0"/>
                  </a:moveTo>
                  <a:lnTo>
                    <a:pt x="4692456" y="0"/>
                  </a:lnTo>
                  <a:lnTo>
                    <a:pt x="4692456" y="2585197"/>
                  </a:lnTo>
                  <a:lnTo>
                    <a:pt x="0" y="2585197"/>
                  </a:lnTo>
                  <a:close/>
                </a:path>
              </a:pathLst>
            </a:custGeom>
            <a:solidFill>
              <a:srgbClr val="A8CDD8"/>
            </a:solidFill>
            <a:ln>
              <a:noFill/>
            </a:ln>
          </p:spPr>
        </p:sp>
        <p:sp>
          <p:nvSpPr>
            <p:cNvPr id="175" name="Google Shape;175;p17"/>
            <p:cNvSpPr txBox="1"/>
            <p:nvPr/>
          </p:nvSpPr>
          <p:spPr>
            <a:xfrm>
              <a:off x="0" y="-85725"/>
              <a:ext cx="4692600" cy="2670900"/>
            </a:xfrm>
            <a:prstGeom prst="rect">
              <a:avLst/>
            </a:prstGeom>
            <a:solidFill>
              <a:srgbClr val="A8CDD8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8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17"/>
          <p:cNvSpPr/>
          <p:nvPr/>
        </p:nvSpPr>
        <p:spPr>
          <a:xfrm>
            <a:off x="6650933" y="8861263"/>
            <a:ext cx="361039" cy="718212"/>
          </a:xfrm>
          <a:custGeom>
            <a:rect b="b" l="l" r="r" t="t"/>
            <a:pathLst>
              <a:path extrusionOk="0" h="718212" w="361039">
                <a:moveTo>
                  <a:pt x="0" y="0"/>
                </a:moveTo>
                <a:lnTo>
                  <a:pt x="361039" y="0"/>
                </a:lnTo>
                <a:lnTo>
                  <a:pt x="361039" y="718212"/>
                </a:lnTo>
                <a:lnTo>
                  <a:pt x="0" y="7182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17"/>
          <p:cNvSpPr txBox="1"/>
          <p:nvPr/>
        </p:nvSpPr>
        <p:spPr>
          <a:xfrm>
            <a:off x="428175" y="-16575"/>
            <a:ext cx="17817300" cy="1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5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46">
                <a:solidFill>
                  <a:srgbClr val="FFFFFF"/>
                </a:solidFill>
                <a:latin typeface="Poiret One"/>
                <a:ea typeface="Poiret One"/>
                <a:cs typeface="Poiret One"/>
                <a:sym typeface="Poiret One"/>
              </a:rPr>
              <a:t>Progress Against Project Plan</a:t>
            </a:r>
            <a:endParaRPr b="1" sz="100">
              <a:solidFill>
                <a:srgbClr val="FFFFFF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5" y="8692824"/>
            <a:ext cx="67218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Remade the project plan due to lack of integration and prototyping planned out.</a:t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7197480" y="8692823"/>
            <a:ext cx="108552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Database now expected to be worked on throughout the entire project as new functionality will be added to each class during the development</a:t>
            </a:r>
            <a:endParaRPr/>
          </a:p>
        </p:txBody>
      </p:sp>
      <p:pic>
        <p:nvPicPr>
          <p:cNvPr id="180" name="Google Shape;1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375" y="1590932"/>
            <a:ext cx="12858926" cy="688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7"/>
          <p:cNvPicPr preferRelativeResize="0"/>
          <p:nvPr/>
        </p:nvPicPr>
        <p:blipFill rotWithShape="1">
          <a:blip r:embed="rId5">
            <a:alphaModFix/>
          </a:blip>
          <a:srcRect b="11033" l="3695" r="1544" t="11048"/>
          <a:stretch/>
        </p:blipFill>
        <p:spPr>
          <a:xfrm>
            <a:off x="1460300" y="1917659"/>
            <a:ext cx="16352573" cy="65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8CDD8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8"/>
          <p:cNvPicPr preferRelativeResize="0"/>
          <p:nvPr/>
        </p:nvPicPr>
        <p:blipFill rotWithShape="1">
          <a:blip r:embed="rId3">
            <a:alphaModFix/>
          </a:blip>
          <a:srcRect b="4795" l="0" r="0" t="20157"/>
          <a:stretch/>
        </p:blipFill>
        <p:spPr>
          <a:xfrm>
            <a:off x="0" y="0"/>
            <a:ext cx="18288000" cy="1028699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8"/>
          <p:cNvSpPr txBox="1"/>
          <p:nvPr/>
        </p:nvSpPr>
        <p:spPr>
          <a:xfrm>
            <a:off x="2040457" y="571821"/>
            <a:ext cx="142071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213">
                <a:solidFill>
                  <a:schemeClr val="accent5"/>
                </a:solidFill>
                <a:latin typeface="Poiret One"/>
                <a:ea typeface="Poiret One"/>
                <a:cs typeface="Poiret One"/>
                <a:sym typeface="Poiret One"/>
              </a:rPr>
              <a:t>Now to Showcase t</a:t>
            </a:r>
            <a:r>
              <a:rPr b="1" lang="en-US" sz="13213">
                <a:solidFill>
                  <a:schemeClr val="accent5"/>
                </a:solidFill>
                <a:latin typeface="Poiret One"/>
                <a:ea typeface="Poiret One"/>
                <a:cs typeface="Poiret One"/>
                <a:sym typeface="Poiret One"/>
              </a:rPr>
              <a:t>he Prototy</a:t>
            </a:r>
            <a:r>
              <a:rPr b="1" lang="en-US" sz="13213">
                <a:solidFill>
                  <a:schemeClr val="accent5"/>
                </a:solidFill>
                <a:latin typeface="Poiret One"/>
                <a:ea typeface="Poiret One"/>
                <a:cs typeface="Poiret One"/>
                <a:sym typeface="Poiret One"/>
              </a:rPr>
              <a:t>pe…</a:t>
            </a:r>
            <a:endParaRPr>
              <a:solidFill>
                <a:schemeClr val="accent5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