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10/28/12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51B1-D141-41C1-9171-A1D1A1A1E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Definitions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457200" y="12193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Event (E) – one of 8 Darpa’s defined scenarios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Mission – a part of an event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Task (T) – one of 7 groups defined in the proposal</a:t>
            </a:r>
            <a:endParaRPr/>
          </a:p>
        </p:txBody>
      </p:sp>
      <p:graphicFrame>
        <p:nvGraphicFramePr>
          <p:cNvPr id="39" name="Table 3"/>
          <p:cNvGraphicFramePr/>
          <p:nvPr/>
        </p:nvGraphicFramePr>
        <p:xfrm>
          <a:off x="457200" y="3124080"/>
          <a:ext cx="3047760" cy="2111040"/>
        </p:xfrm>
        <a:graphic>
          <a:graphicData uri="http://schemas.openxmlformats.org/drawingml/2006/table">
            <a:tbl>
              <a:tblPr/>
              <a:tblGrid>
                <a:gridCol w="842760"/>
                <a:gridCol w="2205000"/>
              </a:tblGrid>
              <a:tr h="235080">
                <a:tc>
                  <a:txBody>
                    <a:bodyPr anchor="b" bIns="0" lIns="63360" rIns="6336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</a:rPr>
                        <a:t>Task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 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 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Perception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Decision Making</a:t>
                      </a:r>
                      <a:endParaRPr/>
                    </a:p>
                  </a:txBody>
                  <a:tcPr/>
                </a:tc>
              </a:tr>
              <a:tr h="50472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Dismounted Mobility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Mounted Mobility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Dexterity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Integration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4"/>
          <p:cNvGraphicFramePr/>
          <p:nvPr/>
        </p:nvGraphicFramePr>
        <p:xfrm>
          <a:off x="3733920" y="3124080"/>
          <a:ext cx="5105160" cy="2655360"/>
        </p:xfrm>
        <a:graphic>
          <a:graphicData uri="http://schemas.openxmlformats.org/drawingml/2006/table">
            <a:tbl>
              <a:tblPr/>
              <a:tblGrid>
                <a:gridCol w="685800"/>
                <a:gridCol w="4419360"/>
              </a:tblGrid>
              <a:tr h="235080">
                <a:tc>
                  <a:txBody>
                    <a:bodyPr anchor="b" bIns="0" lIns="63360" rIns="6336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</a:rPr>
                        <a:t>Event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 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Drive a utility vehicle at the site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 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Travel dismounted across rubble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Remove debris blocking an entryway</a:t>
                      </a:r>
                      <a:endParaRPr/>
                    </a:p>
                  </a:txBody>
                  <a:tcPr/>
                </a:tc>
              </a:tr>
              <a:tr h="23508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Open a door and enter a building</a:t>
                      </a:r>
                      <a:endParaRPr/>
                    </a:p>
                  </a:txBody>
                  <a:tcPr/>
                </a:tc>
              </a:tr>
              <a:tr h="50472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Climb an industrial ladder and traverse an industrial walkway</a:t>
                      </a:r>
                      <a:endParaRPr/>
                    </a:p>
                  </a:txBody>
                  <a:tcPr/>
                </a:tc>
              </a:tr>
              <a:tr h="50472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Use a tool to break through a concrete panel </a:t>
                      </a:r>
                      <a:endParaRPr/>
                    </a:p>
                  </a:txBody>
                  <a:tcPr/>
                </a:tc>
              </a:tr>
              <a:tr h="50472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Locate and close a valve near a leaking pipe</a:t>
                      </a:r>
                      <a:endParaRPr/>
                    </a:p>
                  </a:txBody>
                  <a:tcPr/>
                </a:tc>
              </a:tr>
              <a:tr h="504720">
                <a:tc>
                  <a:txBody>
                    <a:bodyPr anchor="ctr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63360" rIns="6336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Replace a component such as a cooling pump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426960"/>
            <a:ext cx="8229240" cy="563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Capabilities / Modules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04920" y="1295280"/>
            <a:ext cx="313500994200" cy="-26188234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/>
              <a:t>Locomotion and Stability 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304920" y="511213068720"/>
            <a:ext cx="313500994200" cy="24932943324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050"/>
              <a:t>Keep stable and perform maneuvers to remain stable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050"/>
              <a:t>Go forward, left etc.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564273634680" y="1295280"/>
            <a:ext cx="156634202520" cy="5985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/>
              <a:t>Posture Control</a:t>
            </a:r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564273634680" y="-174586931280"/>
            <a:ext cx="156634202520" cy="5985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100"/>
              <a:t>Maintain stable posture</a:t>
            </a:r>
            <a:endParaRPr/>
          </a:p>
        </p:txBody>
      </p:sp>
      <p:sp>
        <p:nvSpPr>
          <p:cNvPr id="46" name="CustomShape 6"/>
          <p:cNvSpPr/>
          <p:nvPr/>
        </p:nvSpPr>
        <p:spPr>
          <a:xfrm>
            <a:off x="46107762840" y="1295280"/>
            <a:ext cx="-469553726520" cy="5985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/>
              <a:t>Body Control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46107762840" y="-174586931280"/>
            <a:ext cx="-469553726520" cy="5985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050"/>
              <a:t>Move arms, head and body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427025691000" y="1295280"/>
            <a:ext cx="486860900760" cy="5985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/>
              <a:t>Vision and </a:t>
            </a:r>
            <a:endParaRPr/>
          </a:p>
        </p:txBody>
      </p:sp>
      <p:sp>
        <p:nvSpPr>
          <p:cNvPr id="49" name="CustomShape 9"/>
          <p:cNvSpPr/>
          <p:nvPr/>
        </p:nvSpPr>
        <p:spPr>
          <a:xfrm>
            <a:off x="427025691000" y="-174586931280"/>
            <a:ext cx="486860900760" cy="5985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050"/>
              <a:t>Operate camera and </a:t>
            </a:r>
            <a:endParaRPr/>
          </a:p>
        </p:txBody>
      </p:sp>
      <p:sp>
        <p:nvSpPr>
          <p:cNvPr id="50" name="CustomShape 10"/>
          <p:cNvSpPr/>
          <p:nvPr/>
        </p:nvSpPr>
        <p:spPr>
          <a:xfrm>
            <a:off x="-595098927720" y="1295280"/>
            <a:ext cx="-510265775160" cy="5985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/>
              <a:t>Mission planning</a:t>
            </a:r>
            <a:endParaRPr/>
          </a:p>
        </p:txBody>
      </p:sp>
      <p:sp>
        <p:nvSpPr>
          <p:cNvPr id="51" name="CustomShape 11"/>
          <p:cNvSpPr/>
          <p:nvPr/>
        </p:nvSpPr>
        <p:spPr>
          <a:xfrm>
            <a:off x="-595098927720" y="-174586931280"/>
            <a:ext cx="-510265775160" cy="5985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100"/>
              <a:t>Plan how to complete mission</a:t>
            </a:r>
            <a:endParaRPr/>
          </a:p>
        </p:txBody>
      </p:sp>
      <p:sp>
        <p:nvSpPr>
          <p:cNvPr id="52" name="CustomShape 12"/>
          <p:cNvSpPr/>
          <p:nvPr/>
        </p:nvSpPr>
        <p:spPr>
          <a:xfrm>
            <a:off x="289777747320" y="1295280"/>
            <a:ext cx="-34265469240" cy="5985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/>
              <a:t>Mission execution</a:t>
            </a:r>
            <a:endParaRPr/>
          </a:p>
        </p:txBody>
      </p:sp>
      <p:sp>
        <p:nvSpPr>
          <p:cNvPr id="53" name="CustomShape 13"/>
          <p:cNvSpPr/>
          <p:nvPr/>
        </p:nvSpPr>
        <p:spPr>
          <a:xfrm>
            <a:off x="289777747320" y="-174586931280"/>
            <a:ext cx="-34265469240" cy="5985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200"/>
              <a:t>sequencer </a:t>
            </a:r>
            <a:endParaRPr/>
          </a:p>
        </p:txBody>
      </p:sp>
      <p:sp>
        <p:nvSpPr>
          <p:cNvPr id="54" name="CustomShape 14"/>
          <p:cNvSpPr/>
          <p:nvPr/>
        </p:nvSpPr>
        <p:spPr>
          <a:xfrm>
            <a:off x="561861981720" y="1295280"/>
            <a:ext cx="-53256327480" cy="-26188234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/>
              <a:t>Operator control </a:t>
            </a:r>
            <a:endParaRPr/>
          </a:p>
        </p:txBody>
      </p:sp>
      <p:sp>
        <p:nvSpPr>
          <p:cNvPr id="55" name="CustomShape 15"/>
          <p:cNvSpPr/>
          <p:nvPr/>
        </p:nvSpPr>
        <p:spPr>
          <a:xfrm>
            <a:off x="561861981720" y="511213068720"/>
            <a:ext cx="-53256327480" cy="24932943324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050"/>
              <a:t>Intervention in decision making (T3) processes.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050"/>
              <a:t>Event execution</a:t>
            </a:r>
            <a:endParaRPr/>
          </a:p>
        </p:txBody>
      </p:sp>
      <p:sp>
        <p:nvSpPr>
          <p:cNvPr id="56" name="CustomShape 16"/>
          <p:cNvSpPr/>
          <p:nvPr/>
        </p:nvSpPr>
        <p:spPr>
          <a:xfrm>
            <a:off x="-24927861960" y="1295280"/>
            <a:ext cx="-53256327480" cy="5985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/>
              <a:t>Health Monitoring</a:t>
            </a:r>
            <a:endParaRPr/>
          </a:p>
        </p:txBody>
      </p:sp>
      <p:sp>
        <p:nvSpPr>
          <p:cNvPr id="57" name="CustomShape 17"/>
          <p:cNvSpPr/>
          <p:nvPr/>
        </p:nvSpPr>
        <p:spPr>
          <a:xfrm>
            <a:off x="-24927861960" y="-174586931280"/>
            <a:ext cx="-53256327480" cy="5985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050"/>
              <a:t>Monitor robot state, power, communication, time</a:t>
            </a:r>
            <a:endParaRPr/>
          </a:p>
        </p:txBody>
      </p:sp>
      <p:sp>
        <p:nvSpPr>
          <p:cNvPr id="58" name="CustomShape 18"/>
          <p:cNvSpPr/>
          <p:nvPr/>
        </p:nvSpPr>
        <p:spPr>
          <a:xfrm>
            <a:off x="457200" y="3124080"/>
            <a:ext cx="407841522840" cy="-9043234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Scene Recognition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457200" y="682664897520"/>
            <a:ext cx="407841522840" cy="59222943324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Ground mapping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Objects mapping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270079418160" y="3124080"/>
            <a:ext cx="-584967169080" cy="7128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Object recognition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270079418160" y="-60285102480"/>
            <a:ext cx="-584967169080" cy="7128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Identification and classification of objects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-766043819280" y="3124080"/>
            <a:ext cx="4541275800" cy="7128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Obstacle Detection</a:t>
            </a:r>
            <a:endParaRPr/>
          </a:p>
        </p:txBody>
      </p:sp>
      <p:sp>
        <p:nvSpPr>
          <p:cNvPr id="63" name="CustomShape 23"/>
          <p:cNvSpPr/>
          <p:nvPr/>
        </p:nvSpPr>
        <p:spPr>
          <a:xfrm>
            <a:off x="-766043819280" y="-60285102480"/>
            <a:ext cx="4541275800" cy="7128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Detect obstacles on ground and above</a:t>
            </a:r>
            <a:endParaRPr/>
          </a:p>
        </p:txBody>
      </p:sp>
      <p:sp>
        <p:nvSpPr>
          <p:cNvPr id="64" name="CustomShape 24"/>
          <p:cNvSpPr/>
          <p:nvPr/>
        </p:nvSpPr>
        <p:spPr>
          <a:xfrm>
            <a:off x="-556150723920" y="3124080"/>
            <a:ext cx="669323957400" cy="7128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Global Position</a:t>
            </a:r>
            <a:endParaRPr/>
          </a:p>
        </p:txBody>
      </p:sp>
      <p:sp>
        <p:nvSpPr>
          <p:cNvPr id="65" name="CustomShape 25"/>
          <p:cNvSpPr/>
          <p:nvPr/>
        </p:nvSpPr>
        <p:spPr>
          <a:xfrm>
            <a:off x="-556150723920" y="-60285102480"/>
            <a:ext cx="669323957400" cy="7128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Robot’s position in world coordinates</a:t>
            </a:r>
            <a:endParaRPr/>
          </a:p>
        </p:txBody>
      </p:sp>
      <p:sp>
        <p:nvSpPr>
          <p:cNvPr id="66" name="CustomShape 26"/>
          <p:cNvSpPr/>
          <p:nvPr/>
        </p:nvSpPr>
        <p:spPr>
          <a:xfrm>
            <a:off x="464357971440" y="3124080"/>
            <a:ext cx="322194470040" cy="7128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Local Body Position</a:t>
            </a:r>
            <a:endParaRPr/>
          </a:p>
        </p:txBody>
      </p:sp>
      <p:sp>
        <p:nvSpPr>
          <p:cNvPr id="67" name="CustomShape 27"/>
          <p:cNvSpPr/>
          <p:nvPr/>
        </p:nvSpPr>
        <p:spPr>
          <a:xfrm>
            <a:off x="464357971440" y="-60285102480"/>
            <a:ext cx="322194470040" cy="7128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All links positions</a:t>
            </a:r>
            <a:endParaRPr/>
          </a:p>
        </p:txBody>
      </p:sp>
      <p:sp>
        <p:nvSpPr>
          <p:cNvPr id="68" name="CustomShape 28"/>
          <p:cNvSpPr/>
          <p:nvPr/>
        </p:nvSpPr>
        <p:spPr>
          <a:xfrm>
            <a:off x="-736708320720" y="3124080"/>
            <a:ext cx="548017182360" cy="7128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Global Path Planning</a:t>
            </a:r>
            <a:endParaRPr/>
          </a:p>
        </p:txBody>
      </p:sp>
      <p:sp>
        <p:nvSpPr>
          <p:cNvPr id="69" name="CustomShape 29"/>
          <p:cNvSpPr/>
          <p:nvPr/>
        </p:nvSpPr>
        <p:spPr>
          <a:xfrm>
            <a:off x="-736708320720" y="-60285102480"/>
            <a:ext cx="548017182360" cy="7128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Find best path to target using a-priori knowledge </a:t>
            </a:r>
            <a:endParaRPr/>
          </a:p>
        </p:txBody>
      </p:sp>
      <p:sp>
        <p:nvSpPr>
          <p:cNvPr id="70" name="CustomShape 30"/>
          <p:cNvSpPr/>
          <p:nvPr/>
        </p:nvSpPr>
        <p:spPr>
          <a:xfrm>
            <a:off x="-1514411280" y="3124080"/>
            <a:ext cx="-700676998200" cy="7128058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Local Path Planning</a:t>
            </a:r>
            <a:endParaRPr/>
          </a:p>
        </p:txBody>
      </p:sp>
      <p:sp>
        <p:nvSpPr>
          <p:cNvPr id="71" name="CustomShape 31"/>
          <p:cNvSpPr/>
          <p:nvPr/>
        </p:nvSpPr>
        <p:spPr>
          <a:xfrm>
            <a:off x="-1514411280" y="-60285102480"/>
            <a:ext cx="-700676998200" cy="7128058863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Find local path using sensed environment</a:t>
            </a:r>
            <a:endParaRPr/>
          </a:p>
        </p:txBody>
      </p:sp>
      <p:sp>
        <p:nvSpPr>
          <p:cNvPr id="72" name="CustomShape 32"/>
          <p:cNvSpPr/>
          <p:nvPr/>
        </p:nvSpPr>
        <p:spPr>
          <a:xfrm>
            <a:off x="152280" y="5029200"/>
            <a:ext cx="-756182662200" cy="6510588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100"/>
              <a:t>Climb a ladder</a:t>
            </a:r>
            <a:endParaRPr/>
          </a:p>
        </p:txBody>
      </p:sp>
      <p:sp>
        <p:nvSpPr>
          <p:cNvPr id="73" name="CustomShape 33"/>
          <p:cNvSpPr/>
          <p:nvPr/>
        </p:nvSpPr>
        <p:spPr>
          <a:xfrm>
            <a:off x="152280" y="-707983197480"/>
            <a:ext cx="-756182662200" cy="83819999520"/>
          </a:xfrm>
          <a:prstGeom prst="rect">
            <a:avLst/>
          </a:prstGeom>
        </p:spPr>
      </p:sp>
      <p:sp>
        <p:nvSpPr>
          <p:cNvPr id="74" name="CustomShape 34"/>
          <p:cNvSpPr/>
          <p:nvPr/>
        </p:nvSpPr>
        <p:spPr>
          <a:xfrm>
            <a:off x="544088246040" y="5029200"/>
            <a:ext cx="404641842840" cy="75090588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100"/>
              <a:t>Move an Object</a:t>
            </a:r>
            <a:endParaRPr/>
          </a:p>
        </p:txBody>
      </p:sp>
      <p:sp>
        <p:nvSpPr>
          <p:cNvPr id="75" name="CustomShape 35"/>
          <p:cNvSpPr/>
          <p:nvPr/>
        </p:nvSpPr>
        <p:spPr>
          <a:xfrm>
            <a:off x="544088246040" y="-22183197480"/>
            <a:ext cx="404641842840" cy="75090588624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100"/>
              <a:t>Moving/ pushing debris</a:t>
            </a:r>
            <a:endParaRPr/>
          </a:p>
        </p:txBody>
      </p:sp>
      <p:sp>
        <p:nvSpPr>
          <p:cNvPr id="76" name="CustomShape 36"/>
          <p:cNvSpPr/>
          <p:nvPr/>
        </p:nvSpPr>
        <p:spPr>
          <a:xfrm>
            <a:off x="162075660120" y="5029200"/>
            <a:ext cx="487707517080" cy="6510588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100"/>
              <a:t>Open a Door</a:t>
            </a:r>
            <a:endParaRPr/>
          </a:p>
        </p:txBody>
      </p:sp>
      <p:sp>
        <p:nvSpPr>
          <p:cNvPr id="77" name="CustomShape 37"/>
          <p:cNvSpPr/>
          <p:nvPr/>
        </p:nvSpPr>
        <p:spPr>
          <a:xfrm>
            <a:off x="162075660120" y="-707983197480"/>
            <a:ext cx="487707517080" cy="83819999520"/>
          </a:xfrm>
          <a:prstGeom prst="rect">
            <a:avLst/>
          </a:prstGeom>
        </p:spPr>
      </p:sp>
      <p:sp>
        <p:nvSpPr>
          <p:cNvPr id="78" name="CustomShape 38"/>
          <p:cNvSpPr/>
          <p:nvPr/>
        </p:nvSpPr>
        <p:spPr>
          <a:xfrm>
            <a:off x="-686010246120" y="5029200"/>
            <a:ext cx="-756182662200" cy="6510588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100"/>
              <a:t>Operate a Tool</a:t>
            </a:r>
            <a:endParaRPr/>
          </a:p>
        </p:txBody>
      </p:sp>
      <p:sp>
        <p:nvSpPr>
          <p:cNvPr id="79" name="CustomShape 39"/>
          <p:cNvSpPr/>
          <p:nvPr/>
        </p:nvSpPr>
        <p:spPr>
          <a:xfrm>
            <a:off x="-686010246120" y="-707983197480"/>
            <a:ext cx="-756182662200" cy="83819999520"/>
          </a:xfrm>
          <a:prstGeom prst="rect">
            <a:avLst/>
          </a:prstGeom>
        </p:spPr>
      </p:sp>
      <p:sp>
        <p:nvSpPr>
          <p:cNvPr id="80" name="CustomShape 40"/>
          <p:cNvSpPr/>
          <p:nvPr/>
        </p:nvSpPr>
        <p:spPr>
          <a:xfrm>
            <a:off x="-141922152360" y="5029200"/>
            <a:ext cx="580412251800" cy="6510588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100"/>
              <a:t>Replace Pump</a:t>
            </a:r>
            <a:endParaRPr/>
          </a:p>
        </p:txBody>
      </p:sp>
      <p:sp>
        <p:nvSpPr>
          <p:cNvPr id="81" name="CustomShape 41"/>
          <p:cNvSpPr/>
          <p:nvPr/>
        </p:nvSpPr>
        <p:spPr>
          <a:xfrm>
            <a:off x="-141922152360" y="-707983197480"/>
            <a:ext cx="580412251800" cy="83819999520"/>
          </a:xfrm>
          <a:prstGeom prst="rect">
            <a:avLst/>
          </a:prstGeom>
        </p:spPr>
      </p:sp>
      <p:sp>
        <p:nvSpPr>
          <p:cNvPr id="82" name="CustomShape 42"/>
          <p:cNvSpPr/>
          <p:nvPr/>
        </p:nvSpPr>
        <p:spPr>
          <a:xfrm>
            <a:off x="-525950058600" y="5029200"/>
            <a:ext cx="487707517080" cy="6510588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100"/>
              <a:t>Close Valve</a:t>
            </a:r>
            <a:endParaRPr/>
          </a:p>
        </p:txBody>
      </p:sp>
      <p:sp>
        <p:nvSpPr>
          <p:cNvPr id="83" name="CustomShape 43"/>
          <p:cNvSpPr/>
          <p:nvPr/>
        </p:nvSpPr>
        <p:spPr>
          <a:xfrm>
            <a:off x="-525950058600" y="-707983197480"/>
            <a:ext cx="487707517080" cy="83819999520"/>
          </a:xfrm>
          <a:prstGeom prst="rect">
            <a:avLst/>
          </a:prstGeom>
        </p:spPr>
      </p:sp>
      <p:sp>
        <p:nvSpPr>
          <p:cNvPr id="84" name="CustomShape 44"/>
          <p:cNvSpPr/>
          <p:nvPr/>
        </p:nvSpPr>
        <p:spPr>
          <a:xfrm>
            <a:off x="172152261720" y="5029200"/>
            <a:ext cx="-756182662200" cy="-55470567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100"/>
              <a:t>Car operation</a:t>
            </a:r>
            <a:endParaRPr/>
          </a:p>
        </p:txBody>
      </p:sp>
      <p:sp>
        <p:nvSpPr>
          <p:cNvPr id="85" name="CustomShape 45"/>
          <p:cNvSpPr/>
          <p:nvPr/>
        </p:nvSpPr>
        <p:spPr>
          <a:xfrm>
            <a:off x="172152261720" y="717628575960"/>
            <a:ext cx="-756182662200" cy="55121184720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900"/>
              <a:t>Pedals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900"/>
              <a:t>Car ignition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900"/>
              <a:t>steering wheel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900"/>
              <a:t>Gear</a:t>
            </a:r>
            <a:endParaRPr/>
          </a:p>
        </p:txBody>
      </p:sp>
      <p:sp>
        <p:nvSpPr>
          <p:cNvPr id="86" name="CustomShape 46"/>
          <p:cNvSpPr/>
          <p:nvPr/>
        </p:nvSpPr>
        <p:spPr>
          <a:xfrm>
            <a:off x="716240355480" y="5029200"/>
            <a:ext cx="681178267800" cy="6510588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100"/>
              <a:t>Mount Vehicle</a:t>
            </a:r>
            <a:endParaRPr/>
          </a:p>
        </p:txBody>
      </p:sp>
      <p:sp>
        <p:nvSpPr>
          <p:cNvPr id="87" name="CustomShape 47"/>
          <p:cNvSpPr/>
          <p:nvPr/>
        </p:nvSpPr>
        <p:spPr>
          <a:xfrm>
            <a:off x="716240355480" y="-707983197480"/>
            <a:ext cx="681178267800" cy="83819999520"/>
          </a:xfrm>
          <a:prstGeom prst="rect">
            <a:avLst/>
          </a:prstGeom>
        </p:spPr>
      </p:sp>
      <p:sp>
        <p:nvSpPr>
          <p:cNvPr id="88" name="CustomShape 48"/>
          <p:cNvSpPr/>
          <p:nvPr/>
        </p:nvSpPr>
        <p:spPr>
          <a:xfrm>
            <a:off x="-749917777320" y="5029200"/>
            <a:ext cx="-514344223800" cy="6510588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100"/>
              <a:t>Dismount Vehicle</a:t>
            </a:r>
            <a:endParaRPr/>
          </a:p>
        </p:txBody>
      </p:sp>
      <p:sp>
        <p:nvSpPr>
          <p:cNvPr id="89" name="CustomShape 49"/>
          <p:cNvSpPr/>
          <p:nvPr/>
        </p:nvSpPr>
        <p:spPr>
          <a:xfrm>
            <a:off x="-749917777320" y="-707983197480"/>
            <a:ext cx="-514344223800" cy="83819999520"/>
          </a:xfrm>
          <a:prstGeom prst="rect">
            <a:avLst/>
          </a:prstGeom>
        </p:spPr>
      </p:sp>
      <p:sp>
        <p:nvSpPr>
          <p:cNvPr id="90" name="CustomShape 50"/>
          <p:cNvSpPr/>
          <p:nvPr/>
        </p:nvSpPr>
        <p:spPr>
          <a:xfrm>
            <a:off x="533520" y="2819520"/>
            <a:ext cx="533160" cy="304560"/>
          </a:xfrm>
          <a:prstGeom prst="rect">
            <a:avLst>
              <a:gd fmla="val 16667" name="adj"/>
            </a:avLst>
          </a:prstGeom>
          <a:solidFill>
            <a:srgbClr val="c0504d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T4</a:t>
            </a:r>
            <a:endParaRPr/>
          </a:p>
        </p:txBody>
      </p:sp>
      <p:sp>
        <p:nvSpPr>
          <p:cNvPr id="91" name="CustomShape 51"/>
          <p:cNvSpPr/>
          <p:nvPr/>
        </p:nvSpPr>
        <p:spPr>
          <a:xfrm>
            <a:off x="2704320" y="2819520"/>
            <a:ext cx="533160" cy="304560"/>
          </a:xfrm>
          <a:prstGeom prst="rect">
            <a:avLst>
              <a:gd fmla="val 16667" name="adj"/>
            </a:avLst>
          </a:prstGeom>
          <a:solidFill>
            <a:srgbClr val="c0504d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T4</a:t>
            </a:r>
            <a:endParaRPr/>
          </a:p>
        </p:txBody>
      </p:sp>
      <p:sp>
        <p:nvSpPr>
          <p:cNvPr id="92" name="CustomShape 52"/>
          <p:cNvSpPr/>
          <p:nvPr/>
        </p:nvSpPr>
        <p:spPr>
          <a:xfrm>
            <a:off x="3839400" y="2819520"/>
            <a:ext cx="533160" cy="304560"/>
          </a:xfrm>
          <a:prstGeom prst="rect">
            <a:avLst>
              <a:gd fmla="val 16667" name="adj"/>
            </a:avLst>
          </a:prstGeom>
          <a:solidFill>
            <a:srgbClr val="9bbb59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T2</a:t>
            </a:r>
            <a:endParaRPr/>
          </a:p>
        </p:txBody>
      </p:sp>
      <p:sp>
        <p:nvSpPr>
          <p:cNvPr id="93" name="CustomShape 53"/>
          <p:cNvSpPr/>
          <p:nvPr/>
        </p:nvSpPr>
        <p:spPr>
          <a:xfrm>
            <a:off x="4914000" y="2819520"/>
            <a:ext cx="533160" cy="304560"/>
          </a:xfrm>
          <a:prstGeom prst="rect">
            <a:avLst>
              <a:gd fmla="val 16667" name="adj"/>
            </a:avLst>
          </a:prstGeom>
          <a:solidFill>
            <a:srgbClr val="8064a2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T3</a:t>
            </a:r>
            <a:endParaRPr/>
          </a:p>
        </p:txBody>
      </p:sp>
      <p:sp>
        <p:nvSpPr>
          <p:cNvPr id="94" name="CustomShape 54"/>
          <p:cNvSpPr/>
          <p:nvPr/>
        </p:nvSpPr>
        <p:spPr>
          <a:xfrm>
            <a:off x="6019920" y="2819520"/>
            <a:ext cx="533160" cy="304560"/>
          </a:xfrm>
          <a:prstGeom prst="rect">
            <a:avLst>
              <a:gd fmla="val 16667" name="adj"/>
            </a:avLst>
          </a:prstGeom>
          <a:solidFill>
            <a:srgbClr val="8064a2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T3</a:t>
            </a:r>
            <a:endParaRPr/>
          </a:p>
        </p:txBody>
      </p:sp>
      <p:sp>
        <p:nvSpPr>
          <p:cNvPr id="95" name="CustomShape 55"/>
          <p:cNvSpPr/>
          <p:nvPr/>
        </p:nvSpPr>
        <p:spPr>
          <a:xfrm>
            <a:off x="7116120" y="2819520"/>
            <a:ext cx="533160" cy="304560"/>
          </a:xfrm>
          <a:prstGeom prst="rect">
            <a:avLst>
              <a:gd fmla="val 16667" name="adj"/>
            </a:avLst>
          </a:prstGeom>
          <a:solidFill>
            <a:srgbClr val="948a54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T1</a:t>
            </a:r>
            <a:endParaRPr/>
          </a:p>
        </p:txBody>
      </p:sp>
      <p:sp>
        <p:nvSpPr>
          <p:cNvPr id="96" name="CustomShape 56"/>
          <p:cNvSpPr/>
          <p:nvPr/>
        </p:nvSpPr>
        <p:spPr>
          <a:xfrm>
            <a:off x="8229600" y="2819520"/>
            <a:ext cx="533160" cy="304560"/>
          </a:xfrm>
          <a:prstGeom prst="rect">
            <a:avLst>
              <a:gd fmla="val 16667" name="adj"/>
            </a:avLst>
          </a:prstGeom>
          <a:solidFill>
            <a:srgbClr val="e46c0a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T7</a:t>
            </a:r>
            <a:endParaRPr/>
          </a:p>
        </p:txBody>
      </p:sp>
      <p:sp>
        <p:nvSpPr>
          <p:cNvPr id="97" name="CustomShape 57"/>
          <p:cNvSpPr/>
          <p:nvPr/>
        </p:nvSpPr>
        <p:spPr>
          <a:xfrm>
            <a:off x="685800" y="4620240"/>
            <a:ext cx="533160" cy="304560"/>
          </a:xfrm>
          <a:prstGeom prst="rect">
            <a:avLst>
              <a:gd fmla="val 16667" name="adj"/>
            </a:avLst>
          </a:prstGeom>
          <a:solidFill>
            <a:srgbClr val="9bbb59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T2</a:t>
            </a:r>
            <a:endParaRPr/>
          </a:p>
        </p:txBody>
      </p:sp>
      <p:sp>
        <p:nvSpPr>
          <p:cNvPr id="98" name="CustomShape 58"/>
          <p:cNvSpPr/>
          <p:nvPr/>
        </p:nvSpPr>
        <p:spPr>
          <a:xfrm>
            <a:off x="1895760" y="4620240"/>
            <a:ext cx="533160" cy="304560"/>
          </a:xfrm>
          <a:prstGeom prst="rect">
            <a:avLst>
              <a:gd fmla="val 16667" name="adj"/>
            </a:avLst>
          </a:prstGeom>
          <a:solidFill>
            <a:srgbClr val="9bbb59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T2</a:t>
            </a:r>
            <a:endParaRPr/>
          </a:p>
        </p:txBody>
      </p:sp>
      <p:sp>
        <p:nvSpPr>
          <p:cNvPr id="99" name="CustomShape 59"/>
          <p:cNvSpPr/>
          <p:nvPr/>
        </p:nvSpPr>
        <p:spPr>
          <a:xfrm>
            <a:off x="3124080" y="4620240"/>
            <a:ext cx="533160" cy="304560"/>
          </a:xfrm>
          <a:prstGeom prst="rect">
            <a:avLst>
              <a:gd fmla="val 16667" name="adj"/>
            </a:avLst>
          </a:prstGeom>
          <a:solidFill>
            <a:srgbClr val="9bbb59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T2</a:t>
            </a:r>
            <a:endParaRPr/>
          </a:p>
        </p:txBody>
      </p:sp>
      <p:sp>
        <p:nvSpPr>
          <p:cNvPr id="100" name="CustomShape 60"/>
          <p:cNvSpPr/>
          <p:nvPr/>
        </p:nvSpPr>
        <p:spPr>
          <a:xfrm>
            <a:off x="4267080" y="4620240"/>
            <a:ext cx="533160" cy="304560"/>
          </a:xfrm>
          <a:prstGeom prst="rect">
            <a:avLst>
              <a:gd fmla="val 16667" name="adj"/>
            </a:avLst>
          </a:prstGeom>
          <a:solidFill>
            <a:srgbClr val="9bbb59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T2</a:t>
            </a:r>
            <a:endParaRPr/>
          </a:p>
        </p:txBody>
      </p:sp>
      <p:sp>
        <p:nvSpPr>
          <p:cNvPr id="101" name="CustomShape 61"/>
          <p:cNvSpPr/>
          <p:nvPr/>
        </p:nvSpPr>
        <p:spPr>
          <a:xfrm>
            <a:off x="6629400" y="4620240"/>
            <a:ext cx="533160" cy="304560"/>
          </a:xfrm>
          <a:prstGeom prst="rect">
            <a:avLst>
              <a:gd fmla="val 16667" name="adj"/>
            </a:avLst>
          </a:prstGeom>
          <a:solidFill>
            <a:srgbClr val="8064a2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T3</a:t>
            </a:r>
            <a:endParaRPr/>
          </a:p>
        </p:txBody>
      </p:sp>
      <p:sp>
        <p:nvSpPr>
          <p:cNvPr id="102" name="CustomShape 62"/>
          <p:cNvSpPr/>
          <p:nvPr/>
        </p:nvSpPr>
        <p:spPr>
          <a:xfrm>
            <a:off x="7848720" y="4620240"/>
            <a:ext cx="533160" cy="304560"/>
          </a:xfrm>
          <a:prstGeom prst="rect">
            <a:avLst>
              <a:gd fmla="val 16667" name="adj"/>
            </a:avLst>
          </a:prstGeom>
          <a:solidFill>
            <a:srgbClr val="8064a2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T3</a:t>
            </a:r>
            <a:endParaRPr/>
          </a:p>
        </p:txBody>
      </p:sp>
      <p:sp>
        <p:nvSpPr>
          <p:cNvPr id="103" name="CustomShape 63"/>
          <p:cNvSpPr/>
          <p:nvPr/>
        </p:nvSpPr>
        <p:spPr>
          <a:xfrm>
            <a:off x="2343240" y="6095880"/>
            <a:ext cx="395640" cy="304560"/>
          </a:xfrm>
          <a:prstGeom prst="rect">
            <a:avLst>
              <a:gd fmla="val 16667" name="adj"/>
            </a:avLst>
          </a:prstGeom>
          <a:solidFill>
            <a:srgbClr val="31859c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T6</a:t>
            </a:r>
            <a:endParaRPr/>
          </a:p>
        </p:txBody>
      </p:sp>
      <p:sp>
        <p:nvSpPr>
          <p:cNvPr id="104" name="CustomShape 64"/>
          <p:cNvSpPr/>
          <p:nvPr/>
        </p:nvSpPr>
        <p:spPr>
          <a:xfrm>
            <a:off x="5486400" y="4572000"/>
            <a:ext cx="456840" cy="304560"/>
          </a:xfrm>
          <a:prstGeom prst="rect">
            <a:avLst>
              <a:gd fmla="val 16667" name="adj"/>
            </a:avLst>
          </a:prstGeom>
          <a:solidFill>
            <a:srgbClr val="c0504d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T4</a:t>
            </a:r>
            <a:endParaRPr/>
          </a:p>
        </p:txBody>
      </p:sp>
      <p:sp>
        <p:nvSpPr>
          <p:cNvPr id="105" name="CustomShape 65"/>
          <p:cNvSpPr/>
          <p:nvPr/>
        </p:nvSpPr>
        <p:spPr>
          <a:xfrm>
            <a:off x="1324080" y="6095880"/>
            <a:ext cx="395640" cy="304560"/>
          </a:xfrm>
          <a:prstGeom prst="rect">
            <a:avLst>
              <a:gd fmla="val 16667" name="adj"/>
            </a:avLst>
          </a:prstGeom>
          <a:solidFill>
            <a:srgbClr val="31859c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T6</a:t>
            </a:r>
            <a:endParaRPr/>
          </a:p>
        </p:txBody>
      </p:sp>
      <p:sp>
        <p:nvSpPr>
          <p:cNvPr id="106" name="CustomShape 66"/>
          <p:cNvSpPr/>
          <p:nvPr/>
        </p:nvSpPr>
        <p:spPr>
          <a:xfrm>
            <a:off x="304920" y="6095880"/>
            <a:ext cx="395640" cy="304560"/>
          </a:xfrm>
          <a:prstGeom prst="rect">
            <a:avLst>
              <a:gd fmla="val 16667" name="adj"/>
            </a:avLst>
          </a:prstGeom>
          <a:solidFill>
            <a:srgbClr val="c0504d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T4</a:t>
            </a:r>
            <a:endParaRPr/>
          </a:p>
        </p:txBody>
      </p:sp>
      <p:sp>
        <p:nvSpPr>
          <p:cNvPr id="107" name="CustomShape 67"/>
          <p:cNvSpPr/>
          <p:nvPr/>
        </p:nvSpPr>
        <p:spPr>
          <a:xfrm>
            <a:off x="3362400" y="6095880"/>
            <a:ext cx="395640" cy="304560"/>
          </a:xfrm>
          <a:prstGeom prst="rect">
            <a:avLst>
              <a:gd fmla="val 16667" name="adj"/>
            </a:avLst>
          </a:prstGeom>
          <a:solidFill>
            <a:srgbClr val="31859c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T6</a:t>
            </a:r>
            <a:endParaRPr/>
          </a:p>
        </p:txBody>
      </p:sp>
      <p:sp>
        <p:nvSpPr>
          <p:cNvPr id="108" name="CustomShape 68"/>
          <p:cNvSpPr/>
          <p:nvPr/>
        </p:nvSpPr>
        <p:spPr>
          <a:xfrm>
            <a:off x="4343400" y="6095880"/>
            <a:ext cx="395640" cy="304560"/>
          </a:xfrm>
          <a:prstGeom prst="rect">
            <a:avLst>
              <a:gd fmla="val 16667" name="adj"/>
            </a:avLst>
          </a:prstGeom>
          <a:solidFill>
            <a:srgbClr val="31859c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T6</a:t>
            </a:r>
            <a:endParaRPr/>
          </a:p>
        </p:txBody>
      </p:sp>
      <p:sp>
        <p:nvSpPr>
          <p:cNvPr id="109" name="CustomShape 69"/>
          <p:cNvSpPr/>
          <p:nvPr/>
        </p:nvSpPr>
        <p:spPr>
          <a:xfrm>
            <a:off x="6385680" y="6095880"/>
            <a:ext cx="395640" cy="304560"/>
          </a:xfrm>
          <a:prstGeom prst="rect">
            <a:avLst>
              <a:gd fmla="val 16667" name="adj"/>
            </a:avLst>
          </a:prstGeom>
          <a:solidFill>
            <a:srgbClr val="002060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T5</a:t>
            </a:r>
            <a:endParaRPr/>
          </a:p>
        </p:txBody>
      </p:sp>
      <p:sp>
        <p:nvSpPr>
          <p:cNvPr id="110" name="CustomShape 70"/>
          <p:cNvSpPr/>
          <p:nvPr/>
        </p:nvSpPr>
        <p:spPr>
          <a:xfrm>
            <a:off x="5334120" y="6095880"/>
            <a:ext cx="395640" cy="304560"/>
          </a:xfrm>
          <a:prstGeom prst="rect">
            <a:avLst>
              <a:gd fmla="val 16667" name="adj"/>
            </a:avLst>
          </a:prstGeom>
          <a:solidFill>
            <a:srgbClr val="31859c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T6</a:t>
            </a:r>
            <a:endParaRPr/>
          </a:p>
        </p:txBody>
      </p:sp>
      <p:sp>
        <p:nvSpPr>
          <p:cNvPr id="111" name="CustomShape 71"/>
          <p:cNvSpPr/>
          <p:nvPr/>
        </p:nvSpPr>
        <p:spPr>
          <a:xfrm>
            <a:off x="1600200" y="2819520"/>
            <a:ext cx="533160" cy="304560"/>
          </a:xfrm>
          <a:prstGeom prst="rect">
            <a:avLst>
              <a:gd fmla="val 16667" name="adj"/>
            </a:avLst>
          </a:prstGeom>
          <a:solidFill>
            <a:srgbClr val="c0504d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T4</a:t>
            </a:r>
            <a:endParaRPr/>
          </a:p>
        </p:txBody>
      </p:sp>
      <p:sp>
        <p:nvSpPr>
          <p:cNvPr id="112" name="CustomShape 72"/>
          <p:cNvSpPr/>
          <p:nvPr/>
        </p:nvSpPr>
        <p:spPr>
          <a:xfrm>
            <a:off x="7315200" y="6095880"/>
            <a:ext cx="395640" cy="304560"/>
          </a:xfrm>
          <a:prstGeom prst="rect">
            <a:avLst>
              <a:gd fmla="val 16667" name="adj"/>
            </a:avLst>
          </a:prstGeom>
          <a:solidFill>
            <a:srgbClr val="c0504d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T4</a:t>
            </a:r>
            <a:endParaRPr/>
          </a:p>
        </p:txBody>
      </p:sp>
      <p:sp>
        <p:nvSpPr>
          <p:cNvPr id="113" name="CustomShape 73"/>
          <p:cNvSpPr/>
          <p:nvPr/>
        </p:nvSpPr>
        <p:spPr>
          <a:xfrm>
            <a:off x="8367120" y="6095880"/>
            <a:ext cx="395640" cy="304560"/>
          </a:xfrm>
          <a:prstGeom prst="rect">
            <a:avLst>
              <a:gd fmla="val 16667" name="adj"/>
            </a:avLst>
          </a:prstGeom>
          <a:solidFill>
            <a:srgbClr val="c0504d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T4</a:t>
            </a:r>
            <a:endParaRPr/>
          </a:p>
        </p:txBody>
      </p:sp>
      <p:sp>
        <p:nvSpPr>
          <p:cNvPr id="114" name="CustomShape 74"/>
          <p:cNvSpPr/>
          <p:nvPr/>
        </p:nvSpPr>
        <p:spPr>
          <a:xfrm>
            <a:off x="76320" y="5105520"/>
            <a:ext cx="990360" cy="1218960"/>
          </a:xfrm>
          <a:prstGeom prst="rect">
            <a:avLst>
              <a:gd fmla="val 19752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5" name="CustomShape 75"/>
          <p:cNvSpPr/>
          <p:nvPr/>
        </p:nvSpPr>
        <p:spPr>
          <a:xfrm>
            <a:off x="1066680" y="5105520"/>
            <a:ext cx="990360" cy="1218960"/>
          </a:xfrm>
          <a:prstGeom prst="rect">
            <a:avLst>
              <a:gd fmla="val 19752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6" name="CustomShape 76"/>
          <p:cNvSpPr/>
          <p:nvPr/>
        </p:nvSpPr>
        <p:spPr>
          <a:xfrm>
            <a:off x="2057400" y="5105520"/>
            <a:ext cx="990360" cy="1218960"/>
          </a:xfrm>
          <a:prstGeom prst="rect">
            <a:avLst>
              <a:gd fmla="val 19752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7" name="CustomShape 77"/>
          <p:cNvSpPr/>
          <p:nvPr/>
        </p:nvSpPr>
        <p:spPr>
          <a:xfrm>
            <a:off x="3048120" y="5105520"/>
            <a:ext cx="990360" cy="1218960"/>
          </a:xfrm>
          <a:prstGeom prst="rect">
            <a:avLst>
              <a:gd fmla="val 19752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8" name="CustomShape 78"/>
          <p:cNvSpPr/>
          <p:nvPr/>
        </p:nvSpPr>
        <p:spPr>
          <a:xfrm>
            <a:off x="4038480" y="5105520"/>
            <a:ext cx="990360" cy="1218960"/>
          </a:xfrm>
          <a:prstGeom prst="rect">
            <a:avLst>
              <a:gd fmla="val 19752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Control requirements from Modules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Transmit a confirmation for receiving commands from other modules.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Transmit a confirmation for sending commands to other modules.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Provide an estimate for completion time.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Implement an immediate termination command and a safe termination command (i.e. stop only after guarantied safety).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Transmit state signal for successful execution or unsuccessful one (and what went wrong).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First Test Event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Implement  a simple walking event to a any humanoid in Gazebo.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5181480" y="3505320"/>
            <a:ext cx="1223640" cy="46764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</p:sp>
      <p:sp>
        <p:nvSpPr>
          <p:cNvPr id="124" name="CustomShape 4"/>
          <p:cNvSpPr/>
          <p:nvPr/>
        </p:nvSpPr>
        <p:spPr>
          <a:xfrm>
            <a:off x="5181480" y="3505320"/>
            <a:ext cx="1223640" cy="467640"/>
          </a:xfrm>
          <a:prstGeom prst="rect">
            <a:avLst/>
          </a:prstGeom>
        </p:spPr>
        <p:txBody>
          <a:bodyPr anchor="ctr" bIns="44640" lIns="78120" rIns="78120" tIns="44640"/>
          <a:p>
            <a:pPr algn="ctr">
              <a:lnSpc>
                <a:spcPct val="9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Locomotion and Stability 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3119400" y="2895480"/>
            <a:ext cx="1223640" cy="46764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</p:sp>
      <p:sp>
        <p:nvSpPr>
          <p:cNvPr id="126" name="CustomShape 6"/>
          <p:cNvSpPr/>
          <p:nvPr/>
        </p:nvSpPr>
        <p:spPr>
          <a:xfrm>
            <a:off x="3119400" y="2895480"/>
            <a:ext cx="1223640" cy="467640"/>
          </a:xfrm>
          <a:prstGeom prst="rect">
            <a:avLst/>
          </a:prstGeom>
        </p:spPr>
        <p:txBody>
          <a:bodyPr anchor="ctr" bIns="44640" lIns="78120" rIns="78120" tIns="44640"/>
          <a:p>
            <a:pPr algn="ctr">
              <a:lnSpc>
                <a:spcPct val="9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Mission planning</a:t>
            </a:r>
            <a:endParaRPr/>
          </a:p>
        </p:txBody>
      </p:sp>
      <p:sp>
        <p:nvSpPr>
          <p:cNvPr id="127" name="CustomShape 7"/>
          <p:cNvSpPr/>
          <p:nvPr/>
        </p:nvSpPr>
        <p:spPr>
          <a:xfrm>
            <a:off x="4491000" y="2895480"/>
            <a:ext cx="1223640" cy="46764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</p:sp>
      <p:sp>
        <p:nvSpPr>
          <p:cNvPr id="128" name="CustomShape 8"/>
          <p:cNvSpPr/>
          <p:nvPr/>
        </p:nvSpPr>
        <p:spPr>
          <a:xfrm>
            <a:off x="4491000" y="2895480"/>
            <a:ext cx="1223640" cy="467640"/>
          </a:xfrm>
          <a:prstGeom prst="rect">
            <a:avLst/>
          </a:prstGeom>
        </p:spPr>
        <p:txBody>
          <a:bodyPr anchor="ctr" bIns="44640" lIns="78120" rIns="78120" tIns="44640"/>
          <a:p>
            <a:pPr algn="ctr">
              <a:lnSpc>
                <a:spcPct val="9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Mission execution</a:t>
            </a:r>
            <a:endParaRPr/>
          </a:p>
        </p:txBody>
      </p:sp>
      <p:sp>
        <p:nvSpPr>
          <p:cNvPr id="129" name="CustomShape 9"/>
          <p:cNvSpPr/>
          <p:nvPr/>
        </p:nvSpPr>
        <p:spPr>
          <a:xfrm>
            <a:off x="1066680" y="3505320"/>
            <a:ext cx="1223640" cy="46764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</p:sp>
      <p:sp>
        <p:nvSpPr>
          <p:cNvPr id="130" name="CustomShape 10"/>
          <p:cNvSpPr/>
          <p:nvPr/>
        </p:nvSpPr>
        <p:spPr>
          <a:xfrm>
            <a:off x="1066680" y="3505320"/>
            <a:ext cx="1223640" cy="467640"/>
          </a:xfrm>
          <a:prstGeom prst="rect">
            <a:avLst/>
          </a:prstGeom>
        </p:spPr>
        <p:txBody>
          <a:bodyPr anchor="ctr" bIns="44640" lIns="78120" rIns="78120" tIns="44640"/>
          <a:p>
            <a:pPr algn="ctr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Global Position</a:t>
            </a:r>
            <a:endParaRPr/>
          </a:p>
        </p:txBody>
      </p:sp>
      <p:sp>
        <p:nvSpPr>
          <p:cNvPr id="131" name="CustomShape 11"/>
          <p:cNvSpPr/>
          <p:nvPr/>
        </p:nvSpPr>
        <p:spPr>
          <a:xfrm>
            <a:off x="2438280" y="3505320"/>
            <a:ext cx="1223640" cy="46764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</p:sp>
      <p:sp>
        <p:nvSpPr>
          <p:cNvPr id="132" name="CustomShape 12"/>
          <p:cNvSpPr/>
          <p:nvPr/>
        </p:nvSpPr>
        <p:spPr>
          <a:xfrm>
            <a:off x="2438280" y="3505320"/>
            <a:ext cx="1223640" cy="467640"/>
          </a:xfrm>
          <a:prstGeom prst="rect">
            <a:avLst/>
          </a:prstGeom>
        </p:spPr>
        <p:txBody>
          <a:bodyPr anchor="ctr" bIns="44640" lIns="78120" rIns="78120" tIns="44640"/>
          <a:p>
            <a:pPr algn="ctr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Local Body Position</a:t>
            </a:r>
            <a:endParaRPr/>
          </a:p>
        </p:txBody>
      </p:sp>
      <p:sp>
        <p:nvSpPr>
          <p:cNvPr id="133" name="CustomShape 13"/>
          <p:cNvSpPr/>
          <p:nvPr/>
        </p:nvSpPr>
        <p:spPr>
          <a:xfrm>
            <a:off x="3809880" y="3505320"/>
            <a:ext cx="1223640" cy="46764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</p:sp>
      <p:sp>
        <p:nvSpPr>
          <p:cNvPr id="134" name="CustomShape 14"/>
          <p:cNvSpPr/>
          <p:nvPr/>
        </p:nvSpPr>
        <p:spPr>
          <a:xfrm>
            <a:off x="3809880" y="3505320"/>
            <a:ext cx="1223640" cy="467640"/>
          </a:xfrm>
          <a:prstGeom prst="rect">
            <a:avLst/>
          </a:prstGeom>
        </p:spPr>
        <p:txBody>
          <a:bodyPr anchor="ctr" bIns="44640" lIns="78120" rIns="78120" tIns="44640"/>
          <a:p>
            <a:pPr algn="ctr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Global Path Planning</a:t>
            </a:r>
            <a:endParaRPr/>
          </a:p>
        </p:txBody>
      </p:sp>
      <p:sp>
        <p:nvSpPr>
          <p:cNvPr id="135" name="CustomShape 15"/>
          <p:cNvSpPr/>
          <p:nvPr/>
        </p:nvSpPr>
        <p:spPr>
          <a:xfrm>
            <a:off x="1747800" y="2895480"/>
            <a:ext cx="1223640" cy="46764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</p:sp>
      <p:sp>
        <p:nvSpPr>
          <p:cNvPr id="136" name="CustomShape 16"/>
          <p:cNvSpPr/>
          <p:nvPr/>
        </p:nvSpPr>
        <p:spPr>
          <a:xfrm>
            <a:off x="1747800" y="2895480"/>
            <a:ext cx="1223640" cy="467640"/>
          </a:xfrm>
          <a:prstGeom prst="rect">
            <a:avLst/>
          </a:prstGeom>
        </p:spPr>
        <p:txBody>
          <a:bodyPr anchor="ctr" bIns="44640" lIns="78120" rIns="78120" tIns="44640"/>
          <a:p>
            <a:pPr algn="ctr">
              <a:lnSpc>
                <a:spcPct val="90000"/>
              </a:lnSpc>
            </a:pPr>
            <a:r>
              <a:rPr lang="en-US" sz="1050">
                <a:solidFill>
                  <a:srgbClr val="ffffff"/>
                </a:solidFill>
                <a:latin typeface="Calibri"/>
              </a:rPr>
              <a:t>Operator control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