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0413" cy="6858000"/>
  <p:notesSz cx="9144000" cy="6858000"/>
  <p:defaultTextStyle>
    <a:defPPr>
      <a:defRPr lang="ru-RU"/>
    </a:defPPr>
    <a:lvl1pPr marL="0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2130429"/>
            <a:ext cx="10361851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3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E00B-C357-4281-8598-57AE4E01024D}" type="datetimeFigureOut">
              <a:rPr lang="ru-RU" smtClean="0"/>
              <a:t>25.07.2023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1BB-644D-4D25-BA59-550188133F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E00B-C357-4281-8598-57AE4E01024D}" type="datetimeFigureOut">
              <a:rPr lang="ru-RU" smtClean="0"/>
              <a:t>25.07.2023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1BB-644D-4D25-BA59-550188133F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1" y="274640"/>
            <a:ext cx="2742843" cy="585152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2" y="274640"/>
            <a:ext cx="8025355" cy="58515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E00B-C357-4281-8598-57AE4E01024D}" type="datetimeFigureOut">
              <a:rPr lang="ru-RU" smtClean="0"/>
              <a:t>25.07.2023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1BB-644D-4D25-BA59-550188133F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E00B-C357-4281-8598-57AE4E01024D}" type="datetimeFigureOut">
              <a:rPr lang="ru-RU" smtClean="0"/>
              <a:t>25.07.2023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1BB-644D-4D25-BA59-550188133F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59" y="4406903"/>
            <a:ext cx="10361851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59" y="2906714"/>
            <a:ext cx="10361851" cy="150018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58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6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4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32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9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8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65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E00B-C357-4281-8598-57AE4E01024D}" type="datetimeFigureOut">
              <a:rPr lang="ru-RU" smtClean="0"/>
              <a:t>25.07.2023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1BB-644D-4D25-BA59-550188133F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2" y="1600203"/>
            <a:ext cx="5384099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6795" y="1600203"/>
            <a:ext cx="5384099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E00B-C357-4281-8598-57AE4E01024D}" type="datetimeFigureOut">
              <a:rPr lang="ru-RU" smtClean="0"/>
              <a:t>25.07.2023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1BB-644D-4D25-BA59-550188133F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3" y="1535113"/>
            <a:ext cx="5386214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3" y="2174875"/>
            <a:ext cx="5386214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2" y="1535113"/>
            <a:ext cx="5388334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2" y="2174875"/>
            <a:ext cx="5388334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E00B-C357-4281-8598-57AE4E01024D}" type="datetimeFigureOut">
              <a:rPr lang="ru-RU" smtClean="0"/>
              <a:t>25.07.2023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1BB-644D-4D25-BA59-550188133F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E00B-C357-4281-8598-57AE4E01024D}" type="datetimeFigureOut">
              <a:rPr lang="ru-RU" smtClean="0"/>
              <a:t>25.07.2023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1BB-644D-4D25-BA59-550188133F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E00B-C357-4281-8598-57AE4E01024D}" type="datetimeFigureOut">
              <a:rPr lang="ru-RU" smtClean="0"/>
              <a:t>25.07.2023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1BB-644D-4D25-BA59-550188133F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2" y="273051"/>
            <a:ext cx="401056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3" y="273054"/>
            <a:ext cx="6814781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2" y="1435103"/>
            <a:ext cx="401056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E00B-C357-4281-8598-57AE4E01024D}" type="datetimeFigureOut">
              <a:rPr lang="ru-RU" smtClean="0"/>
              <a:t>25.07.2023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1BB-644D-4D25-BA59-550188133F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0601"/>
            <a:ext cx="7314248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5813" indent="0">
              <a:buNone/>
              <a:defRPr sz="3200"/>
            </a:lvl2pPr>
            <a:lvl3pPr marL="1031626" indent="0">
              <a:buNone/>
              <a:defRPr sz="2700"/>
            </a:lvl3pPr>
            <a:lvl4pPr marL="1547439" indent="0">
              <a:buNone/>
              <a:defRPr sz="2300"/>
            </a:lvl4pPr>
            <a:lvl5pPr marL="2063252" indent="0">
              <a:buNone/>
              <a:defRPr sz="2300"/>
            </a:lvl5pPr>
            <a:lvl6pPr marL="2579065" indent="0">
              <a:buNone/>
              <a:defRPr sz="2300"/>
            </a:lvl6pPr>
            <a:lvl7pPr marL="3094878" indent="0">
              <a:buNone/>
              <a:defRPr sz="2300"/>
            </a:lvl7pPr>
            <a:lvl8pPr marL="3610691" indent="0">
              <a:buNone/>
              <a:defRPr sz="2300"/>
            </a:lvl8pPr>
            <a:lvl9pPr marL="4126504" indent="0">
              <a:buNone/>
              <a:defRPr sz="23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7339"/>
            <a:ext cx="7314248" cy="804862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E00B-C357-4281-8598-57AE4E01024D}" type="datetimeFigureOut">
              <a:rPr lang="ru-RU" smtClean="0"/>
              <a:t>25.07.2023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1BB-644D-4D25-BA59-550188133F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103163" tIns="51581" rIns="103163" bIns="51581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203"/>
            <a:ext cx="10971372" cy="4525963"/>
          </a:xfrm>
          <a:prstGeom prst="rect">
            <a:avLst/>
          </a:prstGeom>
        </p:spPr>
        <p:txBody>
          <a:bodyPr vert="horz" lIns="103163" tIns="51581" rIns="103163" bIns="51581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6353"/>
            <a:ext cx="2844430" cy="365124"/>
          </a:xfrm>
          <a:prstGeom prst="rect">
            <a:avLst/>
          </a:prstGeom>
        </p:spPr>
        <p:txBody>
          <a:bodyPr vert="horz" lIns="103163" tIns="51581" rIns="103163" bIns="5158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E00B-C357-4281-8598-57AE4E01024D}" type="datetimeFigureOut">
              <a:rPr lang="ru-RU" smtClean="0"/>
              <a:t>25.07.2023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8" y="6356353"/>
            <a:ext cx="3860297" cy="365124"/>
          </a:xfrm>
          <a:prstGeom prst="rect">
            <a:avLst/>
          </a:prstGeom>
        </p:spPr>
        <p:txBody>
          <a:bodyPr vert="horz" lIns="103163" tIns="51581" rIns="103163" bIns="5158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6353"/>
            <a:ext cx="2844430" cy="365124"/>
          </a:xfrm>
          <a:prstGeom prst="rect">
            <a:avLst/>
          </a:prstGeom>
        </p:spPr>
        <p:txBody>
          <a:bodyPr vert="horz" lIns="103163" tIns="51581" rIns="103163" bIns="5158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11BB-644D-4D25-BA59-550188133F3B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162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860" indent="-386860" algn="l" defTabSz="1031626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8196" indent="-322383" algn="l" defTabSz="103162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9533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5346" indent="-257907" algn="l" defTabSz="103162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1159" indent="-257907" algn="l" defTabSz="103162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36972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785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8598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4411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1864" y="2357430"/>
            <a:ext cx="10361851" cy="3857652"/>
          </a:xfrm>
        </p:spPr>
        <p:txBody>
          <a:bodyPr>
            <a:normAutofit fontScale="90000"/>
          </a:bodyPr>
          <a:lstStyle/>
          <a:p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b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ИТМО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 АВТОРИЗОВАННОГО ОБУЧЕНИЯ ИНФОРМАЦИОННЫМ ТЕХНОЛОГИЯМ </a:t>
            </a:r>
            <a:b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latin typeface="Times New Roman" pitchFamily="18" charset="0"/>
                <a:cs typeface="Times New Roman" pitchFamily="18" charset="0"/>
              </a:rPr>
              <a:t>Веб-приложение</a:t>
            </a:r>
            <a:r>
              <a:rPr lang="ru-RU" sz="4400" b="1" dirty="0">
                <a:latin typeface="Times New Roman" pitchFamily="18" charset="0"/>
                <a:cs typeface="Times New Roman" pitchFamily="18" charset="0"/>
              </a:rPr>
              <a:t> для разработки управляющих программ для станков с 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устройством ЧПУ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5206" y="6072207"/>
            <a:ext cx="6095207" cy="807230"/>
          </a:xfrm>
          <a:prstGeom prst="rect">
            <a:avLst/>
          </a:prstGeom>
        </p:spPr>
        <p:txBody>
          <a:bodyPr lIns="103163" tIns="51581" rIns="103163" bIns="51581">
            <a:spAutoFit/>
          </a:bodyPr>
          <a:lstStyle/>
          <a:p>
            <a:pPr algn="r"/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Руководитель: Кузьмин К.М.</a:t>
            </a:r>
            <a:br>
              <a:rPr lang="ru-RU" sz="2300" dirty="0">
                <a:latin typeface="Times New Roman" pitchFamily="18" charset="0"/>
                <a:cs typeface="Times New Roman" pitchFamily="18" charset="0"/>
              </a:rPr>
            </a:b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Выполнил: Домахин А.В.</a:t>
            </a:r>
            <a:endParaRPr lang="ru-RU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Управляющие программы на стойки ЧПУ «</a:t>
            </a:r>
            <a:r>
              <a:rPr lang="en-US" dirty="0" smtClean="0"/>
              <a:t>Fanuc</a:t>
            </a:r>
            <a:r>
              <a:rPr lang="ru-RU" dirty="0" smtClean="0"/>
              <a:t>» и «</a:t>
            </a:r>
            <a:r>
              <a:rPr lang="en-US" dirty="0" smtClean="0"/>
              <a:t>Heidenhain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7170" name="Picture 2" descr="E:\шаблоны и образцы\progfanuc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6248" y="1500174"/>
            <a:ext cx="2514730" cy="5214974"/>
          </a:xfrm>
          <a:prstGeom prst="rect">
            <a:avLst/>
          </a:prstGeom>
          <a:noFill/>
        </p:spPr>
      </p:pic>
      <p:pic>
        <p:nvPicPr>
          <p:cNvPr id="7171" name="Picture 3" descr="E:\шаблоны и образцы\heidenhainpr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6644" y="1500174"/>
            <a:ext cx="2500612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8914709" cy="654032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Меню сохраненных программ</a:t>
            </a:r>
            <a:endParaRPr lang="ru-RU" dirty="0"/>
          </a:p>
        </p:txBody>
      </p:sp>
      <p:pic>
        <p:nvPicPr>
          <p:cNvPr id="8194" name="Picture 2" descr="E:\шаблоны и образцы\sav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050" y="1285860"/>
            <a:ext cx="1714512" cy="1801103"/>
          </a:xfrm>
          <a:prstGeom prst="rect">
            <a:avLst/>
          </a:prstGeom>
          <a:noFill/>
        </p:spPr>
      </p:pic>
      <p:pic>
        <p:nvPicPr>
          <p:cNvPr id="8195" name="Picture 3" descr="E:\шаблоны и образцы\load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066" y="1357298"/>
            <a:ext cx="2286016" cy="1496084"/>
          </a:xfrm>
          <a:prstGeom prst="rect">
            <a:avLst/>
          </a:prstGeom>
          <a:noFill/>
        </p:spPr>
      </p:pic>
      <p:pic>
        <p:nvPicPr>
          <p:cNvPr id="8196" name="Picture 4" descr="E:\шаблоны и образцы\i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0364" y="4143380"/>
            <a:ext cx="4009215" cy="2357454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808794" y="3214686"/>
            <a:ext cx="458388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500" dirty="0" smtClean="0"/>
              <a:t>Структура данных</a:t>
            </a:r>
            <a:endParaRPr lang="ru-RU" sz="4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21" y="1428737"/>
            <a:ext cx="10971372" cy="469743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3200" dirty="0" smtClean="0"/>
              <a:t>Разработано </a:t>
            </a:r>
            <a:r>
              <a:rPr lang="ru-RU" sz="3200" dirty="0"/>
              <a:t>веб-приложение</a:t>
            </a:r>
            <a:r>
              <a:rPr lang="ru-RU" sz="3200" dirty="0"/>
              <a:t> «</a:t>
            </a:r>
            <a:r>
              <a:rPr lang="en-US" sz="3200" dirty="0"/>
              <a:t>CreatorCNC</a:t>
            </a:r>
            <a:r>
              <a:rPr lang="ru-RU" sz="3200" dirty="0" smtClean="0"/>
              <a:t>» на языке программирования </a:t>
            </a:r>
            <a:r>
              <a:rPr lang="en-US" sz="3200" dirty="0" smtClean="0"/>
              <a:t>Python, </a:t>
            </a:r>
            <a:r>
              <a:rPr lang="ru-RU" sz="3200" dirty="0" smtClean="0"/>
              <a:t>с использованием </a:t>
            </a:r>
            <a:r>
              <a:rPr lang="ru-RU" sz="3200" dirty="0" smtClean="0"/>
              <a:t>фреймворка</a:t>
            </a:r>
            <a:r>
              <a:rPr lang="ru-RU" sz="3200" dirty="0" smtClean="0"/>
              <a:t> </a:t>
            </a:r>
            <a:r>
              <a:rPr lang="en-US" sz="3200" dirty="0" smtClean="0"/>
              <a:t>Django</a:t>
            </a:r>
            <a:r>
              <a:rPr lang="en-US" sz="3200" dirty="0" smtClean="0"/>
              <a:t>.</a:t>
            </a:r>
          </a:p>
          <a:p>
            <a:pPr algn="just">
              <a:buNone/>
            </a:pPr>
            <a:endParaRPr lang="ru-RU" sz="3200" dirty="0" smtClean="0"/>
          </a:p>
          <a:p>
            <a:pPr algn="just">
              <a:buNone/>
            </a:pPr>
            <a:r>
              <a:rPr lang="ru-RU" sz="3200" dirty="0" smtClean="0"/>
              <a:t>На базе выполненной работы планируется реализовать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algn="just"/>
            <a:r>
              <a:rPr lang="ru-RU" sz="3200" dirty="0" smtClean="0"/>
              <a:t>Добавить операции электроэрозионной и лазерной обработки.</a:t>
            </a:r>
            <a:endParaRPr lang="en-US" sz="3200" dirty="0" smtClean="0"/>
          </a:p>
          <a:p>
            <a:pPr algn="just"/>
            <a:r>
              <a:rPr lang="ru-RU" sz="3200" dirty="0" smtClean="0"/>
              <a:t>Добавить симулятор движения режущего инструмента на основе созданной управляющей программы.</a:t>
            </a:r>
            <a:endParaRPr lang="ru-RU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/>
              <a:t>Спасибо за внимание!!!</a:t>
            </a:r>
            <a:endParaRPr lang="ru-R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604" y="214290"/>
            <a:ext cx="10971372" cy="642942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dirty="0" smtClean="0"/>
              <a:t>Постановка задачи</a:t>
            </a:r>
            <a:br>
              <a:rPr lang="ru-RU" sz="4000" dirty="0" smtClean="0"/>
            </a:b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2800" dirty="0"/>
              <a:t>Реализация функционала для разработки управляющих программ для станков с устройством ЧПУ на различные стойки: операция фрезеровки траекторий, операция фрезеровки прямоугольника, операция фрезеровки отверстий, операция фрезеровки вала, операция сверления отверстия, операция </a:t>
            </a:r>
            <a:r>
              <a:rPr lang="ru-RU" sz="2800" dirty="0"/>
              <a:t>резьбофрезерования</a:t>
            </a:r>
            <a:r>
              <a:rPr lang="ru-RU" sz="2800" dirty="0"/>
              <a:t>, </a:t>
            </a:r>
            <a:r>
              <a:rPr lang="ru-RU" sz="2800" dirty="0"/>
              <a:t>операция</a:t>
            </a:r>
            <a:r>
              <a:rPr lang="ru-RU" sz="2800" dirty="0"/>
              <a:t> нарезания резьбы метчиком, операция токарной обработки вала и отверстия</a:t>
            </a:r>
            <a:r>
              <a:rPr lang="ru-RU" sz="2800" dirty="0" smtClean="0"/>
              <a:t>.</a:t>
            </a:r>
          </a:p>
          <a:p>
            <a:pPr lvl="0" algn="just"/>
            <a:r>
              <a:rPr lang="ru-RU" sz="2800" dirty="0"/>
              <a:t>Разработка базы данных: шаблоны кода стойки ЧПУ </a:t>
            </a:r>
            <a:r>
              <a:rPr lang="ru-RU" sz="2800" dirty="0" smtClean="0"/>
              <a:t>“</a:t>
            </a:r>
            <a:r>
              <a:rPr lang="en-US" sz="2800" dirty="0" smtClean="0"/>
              <a:t>Fanuc</a:t>
            </a:r>
            <a:r>
              <a:rPr lang="ru-RU" sz="2800" dirty="0"/>
              <a:t>”, шаблоны кода стойки ЧПУ </a:t>
            </a:r>
            <a:r>
              <a:rPr lang="ru-RU" sz="2800" dirty="0" smtClean="0"/>
              <a:t>“</a:t>
            </a:r>
            <a:r>
              <a:rPr lang="en-US" sz="2800" dirty="0" smtClean="0"/>
              <a:t>Heidenhain</a:t>
            </a:r>
            <a:r>
              <a:rPr lang="ru-RU" sz="2800" dirty="0"/>
              <a:t>”, база пользователей, база созданных управляющих программ пользователей. </a:t>
            </a:r>
            <a:endParaRPr lang="en-US" sz="2800" dirty="0" smtClean="0"/>
          </a:p>
          <a:p>
            <a:pPr lvl="0" algn="just"/>
            <a:r>
              <a:rPr lang="ru-RU" sz="2800" dirty="0"/>
              <a:t>Реализация интерфейса и диалогового окна </a:t>
            </a:r>
            <a:r>
              <a:rPr lang="ru-RU" sz="2800" dirty="0" smtClean="0"/>
              <a:t>веб-приложения</a:t>
            </a:r>
            <a:r>
              <a:rPr lang="en-US" sz="2800" dirty="0"/>
              <a:t>.</a:t>
            </a:r>
            <a:endParaRPr lang="ru-RU" sz="2800" dirty="0"/>
          </a:p>
          <a:p>
            <a:endParaRPr lang="ru-RU" sz="2600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4480" y="571480"/>
            <a:ext cx="110014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/>
              <a:t>	Разработать </a:t>
            </a:r>
            <a:r>
              <a:rPr lang="ru-RU" sz="3200" dirty="0" smtClean="0"/>
              <a:t>веб-приложение</a:t>
            </a:r>
            <a:r>
              <a:rPr lang="ru-RU" sz="3200" dirty="0" smtClean="0"/>
              <a:t> для реализации управляющих программ для станков с устройством ЧПУ.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Схема работы </a:t>
            </a:r>
            <a:r>
              <a:rPr lang="ru-RU" dirty="0" smtClean="0"/>
              <a:t>веб-приложения</a:t>
            </a:r>
            <a:endParaRPr lang="ru-RU" dirty="0"/>
          </a:p>
        </p:txBody>
      </p:sp>
      <p:pic>
        <p:nvPicPr>
          <p:cNvPr id="9218" name="Picture 2" descr="E:\шаблоны и образцы\123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3241" y="1428736"/>
            <a:ext cx="8143932" cy="5268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0166" y="214290"/>
            <a:ext cx="9414775" cy="296842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1029" name="Picture 5" descr="E:\шаблоны и образцы\mainpiage_prezent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728" y="1214422"/>
            <a:ext cx="11667370" cy="44767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80166" y="714356"/>
            <a:ext cx="8995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выбора операций для разработки управляющих программ на станки с ЧПУ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725470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Окно авторизации и регистрации пользователей</a:t>
            </a:r>
            <a:endParaRPr lang="ru-RU" sz="4000" dirty="0"/>
          </a:p>
        </p:txBody>
      </p:sp>
      <p:pic>
        <p:nvPicPr>
          <p:cNvPr id="2054" name="Picture 6" descr="E:\шаблоны и образцы\regi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1736" y="1714488"/>
            <a:ext cx="3800475" cy="2333625"/>
          </a:xfrm>
          <a:prstGeom prst="rect">
            <a:avLst/>
          </a:prstGeom>
          <a:noFill/>
        </p:spPr>
      </p:pic>
      <p:pic>
        <p:nvPicPr>
          <p:cNvPr id="2055" name="Picture 7" descr="E:\шаблоны и образцы\auth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6710" y="1785926"/>
            <a:ext cx="3781425" cy="1543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272031" cy="36828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/>
              <a:t>Окно операции «Фрезерование прямоугольника»</a:t>
            </a:r>
            <a:endParaRPr lang="ru-RU" sz="3600" dirty="0"/>
          </a:p>
        </p:txBody>
      </p:sp>
      <p:pic>
        <p:nvPicPr>
          <p:cNvPr id="3075" name="Picture 3" descr="E:\шаблоны и образцы\windowrectang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428604"/>
            <a:ext cx="12190413" cy="6215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Параметры операции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9" name="Picture 3" descr="E:\шаблоны и образцы\rectangleg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356" y="1643050"/>
            <a:ext cx="9072626" cy="44162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290" y="274638"/>
            <a:ext cx="11430079" cy="7254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параметров операции «Фрезеровка прямоугольника» </a:t>
            </a:r>
            <a:endParaRPr lang="ru-RU" dirty="0"/>
          </a:p>
        </p:txBody>
      </p:sp>
      <p:pic>
        <p:nvPicPr>
          <p:cNvPr id="5122" name="Picture 2" descr="C:\python3.7\django\programcnc\media\photos\rectang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1934" y="1378543"/>
            <a:ext cx="6357982" cy="5479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0166" y="142852"/>
            <a:ext cx="1097137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генерации управляющей программы</a:t>
            </a:r>
            <a:endParaRPr lang="ru-RU" dirty="0"/>
          </a:p>
        </p:txBody>
      </p:sp>
      <p:pic>
        <p:nvPicPr>
          <p:cNvPr id="6149" name="Picture 5" descr="E:\шаблоны и образцы\схема генераци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984" y="1428736"/>
            <a:ext cx="9735458" cy="4693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194</Words>
  <Application>Microsoft Office PowerPoint</Application>
  <PresentationFormat>Произвольный</PresentationFormat>
  <Paragraphs>25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  НАЦИОНАЛЬНЫЙ ИССЛЕДОВАТЕЛЬСКИЙ УНИВЕРСИТЕТ  ИТМО   ЦЕНТР АВТОРИЗОВАННОГО ОБУЧЕНИЯ ИНФОРМАЦИОННЫМ ТЕХНОЛОГИЯМ   ДИПЛОМНЫЙ ПРОЕКТ   Веб-приложение для разработки управляющих программ для станков с устройством ЧПУ      </vt:lpstr>
      <vt:lpstr>Постановка задачи </vt:lpstr>
      <vt:lpstr>Схема работы веб-приложения</vt:lpstr>
      <vt:lpstr>Главная страница</vt:lpstr>
      <vt:lpstr>Окно авторизации и регистрации пользователей</vt:lpstr>
      <vt:lpstr>Окно операции «Фрезерование прямоугольника»</vt:lpstr>
      <vt:lpstr>Параметры операции</vt:lpstr>
      <vt:lpstr>Схема параметров операции «Фрезеровка прямоугольника» </vt:lpstr>
      <vt:lpstr>Схема генерации управляющей программы</vt:lpstr>
      <vt:lpstr>Управляющие программы на стойки ЧПУ «Fanuc» и «Heidenhain»</vt:lpstr>
      <vt:lpstr>Меню сохраненных программ</vt:lpstr>
      <vt:lpstr>Заключение</vt:lpstr>
      <vt:lpstr>Слайд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НАЦИОНАЛЬНЫЙ ИССЛЕДОВАТЕЛЬСКИЙ УНИВЕРСИТЕТ  ИТМО   ЦЕНТР АВТОРИЗОВАННОГО ОБУЧЕНИЯ ИНФОРМАЦИОННЫМ ТЕХНОЛОГИЯМ  ДИПЛОМНЫЙ ПРОЕКТ</dc:title>
  <dc:creator>Domahin_a</dc:creator>
  <cp:lastModifiedBy>Domahin_a</cp:lastModifiedBy>
  <cp:revision>36</cp:revision>
  <dcterms:created xsi:type="dcterms:W3CDTF">2023-07-25T05:22:46Z</dcterms:created>
  <dcterms:modified xsi:type="dcterms:W3CDTF">2023-07-25T10:27:56Z</dcterms:modified>
</cp:coreProperties>
</file>