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AD2"/>
          </a:solidFill>
        </a:fill>
      </a:tcStyle>
    </a:wholeTbl>
    <a:band2H>
      <a:tcTxStyle/>
      <a:tcStyle>
        <a:tcBdr/>
        <a:fill>
          <a:solidFill>
            <a:srgbClr val="F2E6EA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1CD"/>
          </a:solidFill>
        </a:fill>
      </a:tcStyle>
    </a:wholeTbl>
    <a:band2H>
      <a:tcTxStyle/>
      <a:tcStyle>
        <a:tcBdr/>
        <a:fill>
          <a:solidFill>
            <a:srgbClr val="FAE9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DEE"/>
          </a:solidFill>
        </a:fill>
      </a:tcStyle>
    </a:wholeTbl>
    <a:band2H>
      <a:tcTxStyle/>
      <a:tcStyle>
        <a:tcBdr/>
        <a:fill>
          <a:solidFill>
            <a:srgbClr val="F7E8F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0" y="0"/>
            <a:ext cx="12192001" cy="6858000"/>
            <a:chOff x="0" y="0"/>
            <a:chExt cx="12192000" cy="6858000"/>
          </a:xfrm>
        </p:grpSpPr>
        <p:sp>
          <p:nvSpPr>
            <p:cNvPr id="12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2099733"/>
            <a:ext cx="8825660" cy="26776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t>Текст заголовка</a:t>
            </a:r>
          </a:p>
        </p:txBody>
      </p:sp>
      <p:sp>
        <p:nvSpPr>
          <p:cNvPr id="1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EF53A5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" name="Rectangle 1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7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7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97" name="Group 8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88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Oval 17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Oval 18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Oval 19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Oval 20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Freeform 5"/>
            <p:cNvSpPr/>
            <p:nvPr/>
          </p:nvSpPr>
          <p:spPr>
            <a:xfrm rot="10371525">
              <a:off x="263766" y="4438251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Freeform 5"/>
            <p:cNvSpPr/>
            <p:nvPr/>
          </p:nvSpPr>
          <p:spPr>
            <a:xfrm rot="10800000">
              <a:off x="459505" y="321129"/>
              <a:ext cx="11277602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4969926"/>
            <a:ext cx="882565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Текст заголовка</a:t>
            </a:r>
          </a:p>
        </p:txBody>
      </p:sp>
      <p:sp>
        <p:nvSpPr>
          <p:cNvPr id="19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154954" y="685800"/>
            <a:ext cx="8825660" cy="3429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54954" y="5536665"/>
            <a:ext cx="8825659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12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12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12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1200">
                <a:solidFill>
                  <a:srgbClr val="EF53A5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1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6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09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Oval 13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Oval 15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Oval 17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Oval 18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Freeform 5"/>
            <p:cNvSpPr/>
            <p:nvPr/>
          </p:nvSpPr>
          <p:spPr>
            <a:xfrm rot="21010067">
              <a:off x="8490951" y="2714873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Freeform 5"/>
            <p:cNvSpPr/>
            <p:nvPr/>
          </p:nvSpPr>
          <p:spPr>
            <a:xfrm>
              <a:off x="455612" y="2801318"/>
              <a:ext cx="11277601" cy="360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97"/>
                  </a:lnTo>
                  <a:lnTo>
                    <a:pt x="21600" y="21600"/>
                  </a:lnTo>
                  <a:lnTo>
                    <a:pt x="21600" y="11"/>
                  </a:lnTo>
                  <a:lnTo>
                    <a:pt x="21110" y="247"/>
                  </a:lnTo>
                  <a:lnTo>
                    <a:pt x="20622" y="476"/>
                  </a:lnTo>
                  <a:lnTo>
                    <a:pt x="20131" y="696"/>
                  </a:lnTo>
                  <a:lnTo>
                    <a:pt x="19639" y="886"/>
                  </a:lnTo>
                  <a:lnTo>
                    <a:pt x="19148" y="1076"/>
                  </a:lnTo>
                  <a:lnTo>
                    <a:pt x="18656" y="1256"/>
                  </a:lnTo>
                  <a:lnTo>
                    <a:pt x="18170" y="1408"/>
                  </a:lnTo>
                  <a:lnTo>
                    <a:pt x="17677" y="1552"/>
                  </a:lnTo>
                  <a:lnTo>
                    <a:pt x="17187" y="1685"/>
                  </a:lnTo>
                  <a:lnTo>
                    <a:pt x="16705" y="1800"/>
                  </a:lnTo>
                  <a:lnTo>
                    <a:pt x="16217" y="1914"/>
                  </a:lnTo>
                  <a:lnTo>
                    <a:pt x="15736" y="2009"/>
                  </a:lnTo>
                  <a:lnTo>
                    <a:pt x="15254" y="2085"/>
                  </a:lnTo>
                  <a:lnTo>
                    <a:pt x="14774" y="2161"/>
                  </a:lnTo>
                  <a:lnTo>
                    <a:pt x="14299" y="2226"/>
                  </a:lnTo>
                  <a:lnTo>
                    <a:pt x="13828" y="2275"/>
                  </a:lnTo>
                  <a:lnTo>
                    <a:pt x="13357" y="2313"/>
                  </a:lnTo>
                  <a:lnTo>
                    <a:pt x="12891" y="2351"/>
                  </a:lnTo>
                  <a:lnTo>
                    <a:pt x="11971" y="2389"/>
                  </a:lnTo>
                  <a:lnTo>
                    <a:pt x="11517" y="2398"/>
                  </a:lnTo>
                  <a:lnTo>
                    <a:pt x="11068" y="2389"/>
                  </a:lnTo>
                  <a:lnTo>
                    <a:pt x="10623" y="2389"/>
                  </a:lnTo>
                  <a:lnTo>
                    <a:pt x="10182" y="2370"/>
                  </a:lnTo>
                  <a:lnTo>
                    <a:pt x="9750" y="2340"/>
                  </a:lnTo>
                  <a:lnTo>
                    <a:pt x="9323" y="2313"/>
                  </a:lnTo>
                  <a:lnTo>
                    <a:pt x="8904" y="2283"/>
                  </a:lnTo>
                  <a:lnTo>
                    <a:pt x="8487" y="2237"/>
                  </a:lnTo>
                  <a:lnTo>
                    <a:pt x="8076" y="2188"/>
                  </a:lnTo>
                  <a:lnTo>
                    <a:pt x="7674" y="2142"/>
                  </a:lnTo>
                  <a:lnTo>
                    <a:pt x="6890" y="2017"/>
                  </a:lnTo>
                  <a:lnTo>
                    <a:pt x="6139" y="1884"/>
                  </a:lnTo>
                  <a:lnTo>
                    <a:pt x="5417" y="1742"/>
                  </a:lnTo>
                  <a:lnTo>
                    <a:pt x="4735" y="1590"/>
                  </a:lnTo>
                  <a:lnTo>
                    <a:pt x="4082" y="1427"/>
                  </a:lnTo>
                  <a:lnTo>
                    <a:pt x="3478" y="1256"/>
                  </a:lnTo>
                  <a:lnTo>
                    <a:pt x="2910" y="1085"/>
                  </a:lnTo>
                  <a:lnTo>
                    <a:pt x="2387" y="913"/>
                  </a:lnTo>
                  <a:lnTo>
                    <a:pt x="1907" y="753"/>
                  </a:lnTo>
                  <a:lnTo>
                    <a:pt x="1482" y="601"/>
                  </a:lnTo>
                  <a:lnTo>
                    <a:pt x="1097" y="457"/>
                  </a:lnTo>
                  <a:lnTo>
                    <a:pt x="773" y="334"/>
                  </a:lnTo>
                  <a:lnTo>
                    <a:pt x="501" y="220"/>
                  </a:lnTo>
                  <a:lnTo>
                    <a:pt x="12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48797" y="1063416"/>
            <a:ext cx="8831817" cy="13729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Текст заголовка</a:t>
            </a:r>
          </a:p>
        </p:txBody>
      </p:sp>
      <p:sp>
        <p:nvSpPr>
          <p:cNvPr id="22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1" name="Rectangle 1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29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Oval 19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Oval 21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Oval 22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Oval 23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Oval 24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Freeform 5"/>
            <p:cNvSpPr/>
            <p:nvPr/>
          </p:nvSpPr>
          <p:spPr>
            <a:xfrm rot="21010067">
              <a:off x="8490951" y="41851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Freeform 5"/>
            <p:cNvSpPr/>
            <p:nvPr/>
          </p:nvSpPr>
          <p:spPr>
            <a:xfrm>
              <a:off x="455612" y="4241800"/>
              <a:ext cx="11277601" cy="233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9" name="TextBox 15"/>
          <p:cNvSpPr txBox="1"/>
          <p:nvPr/>
        </p:nvSpPr>
        <p:spPr>
          <a:xfrm>
            <a:off x="927285" y="607335"/>
            <a:ext cx="710473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240" name="TextBox 12"/>
          <p:cNvSpPr txBox="1"/>
          <p:nvPr/>
        </p:nvSpPr>
        <p:spPr>
          <a:xfrm>
            <a:off x="9930177" y="2613786"/>
            <a:ext cx="561324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24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Текст заголовка</a:t>
            </a:r>
          </a:p>
        </p:txBody>
      </p:sp>
      <p:sp>
        <p:nvSpPr>
          <p:cNvPr id="24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945944" y="3678766"/>
            <a:ext cx="7731220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 cap="small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1400" cap="small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1400" cap="small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1400" cap="small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1400" cap="small">
                <a:solidFill>
                  <a:srgbClr val="EF53A5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54954" y="5029198"/>
            <a:ext cx="9244897" cy="997858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44" name="Rectangle 18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8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52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Oval 14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Oval 15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Oval 16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Oval 17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Oval 18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Freeform 5"/>
            <p:cNvSpPr/>
            <p:nvPr/>
          </p:nvSpPr>
          <p:spPr>
            <a:xfrm rot="21010067">
              <a:off x="8490951" y="4193582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Freeform 5"/>
            <p:cNvSpPr/>
            <p:nvPr/>
          </p:nvSpPr>
          <p:spPr>
            <a:xfrm>
              <a:off x="455612" y="4241800"/>
              <a:ext cx="11277601" cy="233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2370666"/>
            <a:ext cx="8825660" cy="182251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Текст заголовка</a:t>
            </a:r>
          </a:p>
        </p:txBody>
      </p:sp>
      <p:sp>
        <p:nvSpPr>
          <p:cNvPr id="26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54954" y="5024966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EF53A5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4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72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2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2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54954" y="2603501"/>
            <a:ext cx="314187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EF53A5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54952" y="3179764"/>
            <a:ext cx="314188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8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12721" y="2603499"/>
            <a:ext cx="3147010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28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12721" y="3179763"/>
            <a:ext cx="314701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8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888134" y="2603500"/>
            <a:ext cx="314573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28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888329" y="3179761"/>
            <a:ext cx="3145537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290" name="Straight Connector 16"/>
          <p:cNvSpPr/>
          <p:nvPr/>
        </p:nvSpPr>
        <p:spPr>
          <a:xfrm flipH="1">
            <a:off x="4403971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traight Connector 17"/>
          <p:cNvSpPr/>
          <p:nvPr/>
        </p:nvSpPr>
        <p:spPr>
          <a:xfrm>
            <a:off x="7772400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99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9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54954" y="4532843"/>
            <a:ext cx="30504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EF53A5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34552" y="2603499"/>
            <a:ext cx="2691244" cy="1591512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54954" y="5109105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3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68864" y="4532843"/>
            <a:ext cx="3050439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3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48462" y="2603499"/>
            <a:ext cx="2691244" cy="1591512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70171" y="5109104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3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982774" y="4532845"/>
            <a:ext cx="305109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163031" y="2603499"/>
            <a:ext cx="2691243" cy="1591512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982774" y="5109104"/>
            <a:ext cx="3051097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320" name="Straight Connector 42"/>
          <p:cNvSpPr/>
          <p:nvPr/>
        </p:nvSpPr>
        <p:spPr>
          <a:xfrm flipH="1">
            <a:off x="4405831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Straight Connector 43"/>
          <p:cNvSpPr/>
          <p:nvPr/>
        </p:nvSpPr>
        <p:spPr>
          <a:xfrm>
            <a:off x="7797802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25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5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45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Oval 17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Oval 18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Oval 19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Oval 20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Rectangle 9"/>
            <p:cNvSpPr/>
            <p:nvPr/>
          </p:nvSpPr>
          <p:spPr>
            <a:xfrm>
              <a:off x="7289800" y="402164"/>
              <a:ext cx="4478866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Freeform 5"/>
            <p:cNvSpPr/>
            <p:nvPr/>
          </p:nvSpPr>
          <p:spPr>
            <a:xfrm rot="16200000">
              <a:off x="3787243" y="2801720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Freeform 5"/>
            <p:cNvSpPr/>
            <p:nvPr/>
          </p:nvSpPr>
          <p:spPr>
            <a:xfrm rot="15922489">
              <a:off x="4698353" y="182607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6" cy="22838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95558" y="2677643"/>
            <a:ext cx="3757547" cy="228382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000" cap="all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2000" cap="all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2000" cap="all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2000" cap="all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2000" cap="all">
                <a:solidFill>
                  <a:srgbClr val="EF53A5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66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6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7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54954" y="2603500"/>
            <a:ext cx="4825159" cy="341630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86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6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9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9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54954" y="2603500"/>
            <a:ext cx="482515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08712" y="2603499"/>
            <a:ext cx="4825160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0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7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8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33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Oval 18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" name="Oval 19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" name="Oval 20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Oval 21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Rectangle 10"/>
            <p:cNvSpPr/>
            <p:nvPr/>
          </p:nvSpPr>
          <p:spPr>
            <a:xfrm>
              <a:off x="5713412" y="402164"/>
              <a:ext cx="6055253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Freeform 5"/>
            <p:cNvSpPr/>
            <p:nvPr/>
          </p:nvSpPr>
          <p:spPr>
            <a:xfrm rot="15922489">
              <a:off x="3140486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Freeform 5"/>
            <p:cNvSpPr/>
            <p:nvPr/>
          </p:nvSpPr>
          <p:spPr>
            <a:xfrm rot="16200000">
              <a:off x="2229376" y="2801720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Текст заголовка</a:t>
            </a:r>
          </a:p>
        </p:txBody>
      </p:sp>
      <p:sp>
        <p:nvSpPr>
          <p:cNvPr id="145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781145" y="1447800"/>
            <a:ext cx="5190068" cy="4572000"/>
          </a:xfrm>
          <a:prstGeom prst="rect">
            <a:avLst/>
          </a:prstGeom>
        </p:spPr>
        <p:txBody>
          <a:bodyPr anchor="ctr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54954" y="3129279"/>
            <a:ext cx="2793159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>
                <a:solidFill>
                  <a:srgbClr val="EF53A5"/>
                </a:solidFill>
              </a:defRPr>
            </a:pPr>
            <a:endParaRPr/>
          </a:p>
        </p:txBody>
      </p:sp>
      <p:sp>
        <p:nvSpPr>
          <p:cNvPr id="147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8"/>
          <p:cNvGrpSpPr/>
          <p:nvPr/>
        </p:nvGrpSpPr>
        <p:grpSpPr>
          <a:xfrm>
            <a:off x="0" y="0"/>
            <a:ext cx="12192001" cy="6858001"/>
            <a:chOff x="0" y="0"/>
            <a:chExt cx="12192000" cy="6858000"/>
          </a:xfrm>
        </p:grpSpPr>
        <p:sp>
          <p:nvSpPr>
            <p:cNvPr id="155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Oval 17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Oval 18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Oval 19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Oval 20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Rectangle 10"/>
            <p:cNvSpPr/>
            <p:nvPr/>
          </p:nvSpPr>
          <p:spPr>
            <a:xfrm>
              <a:off x="6172200" y="402164"/>
              <a:ext cx="5596466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Freeform 5"/>
            <p:cNvSpPr/>
            <p:nvPr/>
          </p:nvSpPr>
          <p:spPr>
            <a:xfrm rot="15922489">
              <a:off x="4203595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Freeform 5"/>
            <p:cNvSpPr/>
            <p:nvPr/>
          </p:nvSpPr>
          <p:spPr>
            <a:xfrm rot="16200000">
              <a:off x="3295431" y="2801720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54954" y="1693333"/>
            <a:ext cx="3865135" cy="173566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6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47870" y="1143000"/>
            <a:ext cx="3227194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54954" y="3657600"/>
            <a:ext cx="3859213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1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1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1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1400">
                <a:solidFill>
                  <a:srgbClr val="EF53A5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9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Текст заголовка</a:t>
            </a:r>
          </a:p>
        </p:txBody>
      </p:sp>
      <p:sp>
        <p:nvSpPr>
          <p:cNvPr id="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"/>
          <p:cNvSpPr txBox="1">
            <a:spLocks noGrp="1"/>
          </p:cNvSpPr>
          <p:nvPr>
            <p:ph type="title"/>
          </p:nvPr>
        </p:nvSpPr>
        <p:spPr>
          <a:xfrm>
            <a:off x="680820" y="1143000"/>
            <a:ext cx="5101914" cy="1735666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dirty="0"/>
              <a:t>I ______ finally ______ the online course about cooking. (finish)</a:t>
            </a:r>
          </a:p>
        </p:txBody>
      </p:sp>
      <p:sp>
        <p:nvSpPr>
          <p:cNvPr id="335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80819" y="4157133"/>
            <a:ext cx="5025714" cy="1557868"/>
          </a:xfrm>
          <a:prstGeom prst="rect">
            <a:avLst/>
          </a:prstGeom>
        </p:spPr>
        <p:txBody>
          <a:bodyPr/>
          <a:lstStyle>
            <a:lvl1pPr defTabSz="443484">
              <a:spcBef>
                <a:spcPts val="900"/>
              </a:spcBef>
              <a:defRPr sz="3104" b="1"/>
            </a:lvl1pPr>
          </a:lstStyle>
          <a:p>
            <a:r>
              <a:t>I _____________ from home for the last 5 hours. (work)</a:t>
            </a:r>
          </a:p>
        </p:txBody>
      </p:sp>
      <p:grpSp>
        <p:nvGrpSpPr>
          <p:cNvPr id="343" name="Cloud Callout 4"/>
          <p:cNvGrpSpPr/>
          <p:nvPr/>
        </p:nvGrpSpPr>
        <p:grpSpPr>
          <a:xfrm>
            <a:off x="6989849" y="1855575"/>
            <a:ext cx="4272859" cy="3503826"/>
            <a:chOff x="0" y="0"/>
            <a:chExt cx="4272858" cy="3503824"/>
          </a:xfrm>
        </p:grpSpPr>
        <p:grpSp>
          <p:nvGrpSpPr>
            <p:cNvPr id="341" name="Группа"/>
            <p:cNvGrpSpPr/>
            <p:nvPr/>
          </p:nvGrpSpPr>
          <p:grpSpPr>
            <a:xfrm>
              <a:off x="-1" y="-1"/>
              <a:ext cx="4272860" cy="3503826"/>
              <a:chOff x="0" y="0"/>
              <a:chExt cx="4272858" cy="3503824"/>
            </a:xfrm>
          </p:grpSpPr>
          <p:sp>
            <p:nvSpPr>
              <p:cNvPr id="336" name="Фигура"/>
              <p:cNvSpPr/>
              <p:nvPr/>
            </p:nvSpPr>
            <p:spPr>
              <a:xfrm>
                <a:off x="0" y="0"/>
                <a:ext cx="4272859" cy="3053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7" name="Кружок"/>
              <p:cNvSpPr/>
              <p:nvPr/>
            </p:nvSpPr>
            <p:spPr>
              <a:xfrm>
                <a:off x="1160962" y="2807872"/>
                <a:ext cx="508001" cy="508001"/>
              </a:xfrm>
              <a:prstGeom prst="ellipse">
                <a:avLst/>
              </a:prstGeom>
              <a:solidFill>
                <a:schemeClr val="accent1"/>
              </a:solidFill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8" name="Кружок"/>
              <p:cNvSpPr/>
              <p:nvPr/>
            </p:nvSpPr>
            <p:spPr>
              <a:xfrm>
                <a:off x="1126460" y="3147905"/>
                <a:ext cx="338667" cy="338667"/>
              </a:xfrm>
              <a:prstGeom prst="ellipse">
                <a:avLst/>
              </a:prstGeom>
              <a:solidFill>
                <a:schemeClr val="accent1"/>
              </a:solidFill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9" name="Кружок"/>
              <p:cNvSpPr/>
              <p:nvPr/>
            </p:nvSpPr>
            <p:spPr>
              <a:xfrm>
                <a:off x="1163564" y="3334490"/>
                <a:ext cx="169335" cy="169335"/>
              </a:xfrm>
              <a:prstGeom prst="ellipse">
                <a:avLst/>
              </a:prstGeom>
              <a:solidFill>
                <a:schemeClr val="accent1"/>
              </a:solidFill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0" name="Фигура"/>
              <p:cNvSpPr/>
              <p:nvPr/>
            </p:nvSpPr>
            <p:spPr>
              <a:xfrm>
                <a:off x="216966" y="155289"/>
                <a:ext cx="3915366" cy="2592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42" name="Open the brackets choosing the appropriate tense"/>
            <p:cNvSpPr txBox="1"/>
            <p:nvPr/>
          </p:nvSpPr>
          <p:spPr>
            <a:xfrm>
              <a:off x="637460" y="318310"/>
              <a:ext cx="2696070" cy="22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Open the brackets choosing the appropriate tense</a:t>
              </a:r>
            </a:p>
          </p:txBody>
        </p:sp>
      </p:grpSp>
      <p:sp>
        <p:nvSpPr>
          <p:cNvPr id="34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0621033" y="540176"/>
            <a:ext cx="301214" cy="523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1"/>
          <p:cNvSpPr txBox="1">
            <a:spLocks noGrp="1"/>
          </p:cNvSpPr>
          <p:nvPr>
            <p:ph type="title"/>
          </p:nvPr>
        </p:nvSpPr>
        <p:spPr>
          <a:xfrm>
            <a:off x="680820" y="1143000"/>
            <a:ext cx="5101914" cy="1735666"/>
          </a:xfrm>
          <a:prstGeom prst="rect">
            <a:avLst/>
          </a:prstGeom>
        </p:spPr>
        <p:txBody>
          <a:bodyPr/>
          <a:lstStyle/>
          <a:p>
            <a:pPr>
              <a:defRPr sz="3200" b="1"/>
            </a:pPr>
            <a:r>
              <a:t>I </a:t>
            </a:r>
            <a:r>
              <a:rPr u="sng"/>
              <a:t>have</a:t>
            </a:r>
            <a:r>
              <a:t> finally </a:t>
            </a:r>
            <a:r>
              <a:rPr u="sng"/>
              <a:t>finished</a:t>
            </a:r>
            <a:r>
              <a:t> the online course about cooking.</a:t>
            </a:r>
          </a:p>
        </p:txBody>
      </p:sp>
      <p:sp>
        <p:nvSpPr>
          <p:cNvPr id="347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80819" y="4182533"/>
            <a:ext cx="5025714" cy="1532468"/>
          </a:xfrm>
          <a:prstGeom prst="rect">
            <a:avLst/>
          </a:prstGeom>
        </p:spPr>
        <p:txBody>
          <a:bodyPr/>
          <a:lstStyle/>
          <a:p>
            <a:pPr defTabSz="443484">
              <a:spcBef>
                <a:spcPts val="900"/>
              </a:spcBef>
              <a:defRPr sz="3104" b="1"/>
            </a:pPr>
            <a:r>
              <a:rPr dirty="0"/>
              <a:t>I </a:t>
            </a:r>
            <a:r>
              <a:rPr u="sng" dirty="0"/>
              <a:t>have been working </a:t>
            </a:r>
            <a:r>
              <a:rPr dirty="0"/>
              <a:t>from home for the last 5 hours. </a:t>
            </a:r>
          </a:p>
        </p:txBody>
      </p:sp>
      <p:grpSp>
        <p:nvGrpSpPr>
          <p:cNvPr id="350" name="Left Arrow 4"/>
          <p:cNvGrpSpPr/>
          <p:nvPr/>
        </p:nvGrpSpPr>
        <p:grpSpPr>
          <a:xfrm>
            <a:off x="7171266" y="1346200"/>
            <a:ext cx="3217333" cy="1329266"/>
            <a:chOff x="0" y="0"/>
            <a:chExt cx="3217331" cy="1329265"/>
          </a:xfrm>
        </p:grpSpPr>
        <p:sp>
          <p:nvSpPr>
            <p:cNvPr id="348" name="Стрелка"/>
            <p:cNvSpPr/>
            <p:nvPr/>
          </p:nvSpPr>
          <p:spPr>
            <a:xfrm>
              <a:off x="0" y="0"/>
              <a:ext cx="3217332" cy="1329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/>
              </a:pPr>
              <a:endParaRPr/>
            </a:p>
          </p:txBody>
        </p:sp>
        <p:sp>
          <p:nvSpPr>
            <p:cNvPr id="349" name="RESULT"/>
            <p:cNvSpPr txBox="1"/>
            <p:nvPr/>
          </p:nvSpPr>
          <p:spPr>
            <a:xfrm>
              <a:off x="378037" y="339513"/>
              <a:ext cx="2793575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/>
              </a:lvl1pPr>
            </a:lstStyle>
            <a:p>
              <a:r>
                <a:t>RESULT</a:t>
              </a:r>
            </a:p>
          </p:txBody>
        </p:sp>
      </p:grpSp>
      <p:grpSp>
        <p:nvGrpSpPr>
          <p:cNvPr id="353" name="Left Arrow 5"/>
          <p:cNvGrpSpPr/>
          <p:nvPr/>
        </p:nvGrpSpPr>
        <p:grpSpPr>
          <a:xfrm>
            <a:off x="7171266" y="4284133"/>
            <a:ext cx="3217333" cy="1329267"/>
            <a:chOff x="0" y="0"/>
            <a:chExt cx="3217331" cy="1329265"/>
          </a:xfrm>
        </p:grpSpPr>
        <p:sp>
          <p:nvSpPr>
            <p:cNvPr id="351" name="Стрелка"/>
            <p:cNvSpPr/>
            <p:nvPr/>
          </p:nvSpPr>
          <p:spPr>
            <a:xfrm>
              <a:off x="0" y="0"/>
              <a:ext cx="3217332" cy="1329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rnd">
              <a:solidFill>
                <a:srgbClr val="830C4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DURATION"/>
            <p:cNvSpPr txBox="1"/>
            <p:nvPr/>
          </p:nvSpPr>
          <p:spPr>
            <a:xfrm>
              <a:off x="378037" y="339513"/>
              <a:ext cx="2793575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DURATION</a:t>
              </a:r>
            </a:p>
          </p:txBody>
        </p:sp>
      </p:grpSp>
      <p:sp>
        <p:nvSpPr>
          <p:cNvPr id="354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0621033" y="540176"/>
            <a:ext cx="301214" cy="523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1" animBg="1" advAuto="0"/>
      <p:bldP spid="353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0621033" y="540176"/>
            <a:ext cx="301214" cy="523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graphicFrame>
        <p:nvGraphicFramePr>
          <p:cNvPr id="357" name="Table 2"/>
          <p:cNvGraphicFramePr/>
          <p:nvPr>
            <p:extLst>
              <p:ext uri="{D42A27DB-BD31-4B8C-83A1-F6EECF244321}">
                <p14:modId xmlns:p14="http://schemas.microsoft.com/office/powerpoint/2010/main" val="2399734263"/>
              </p:ext>
            </p:extLst>
          </p:nvPr>
        </p:nvGraphicFramePr>
        <p:xfrm>
          <a:off x="143933" y="1219200"/>
          <a:ext cx="11921066" cy="551179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3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7266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rPr dirty="0"/>
                        <a:t>I </a:t>
                      </a:r>
                      <a:r>
                        <a:rPr u="sng" dirty="0"/>
                        <a:t>have cooked</a:t>
                      </a:r>
                      <a:r>
                        <a:rPr dirty="0"/>
                        <a:t> borshch twice since </a:t>
                      </a:r>
                      <a:r>
                        <a:rPr lang="en-US" dirty="0"/>
                        <a:t>1 January 2023</a:t>
                      </a:r>
                      <a:r>
                        <a:rPr dirty="0"/>
                        <a:t>!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rPr dirty="0"/>
                        <a:t>I </a:t>
                      </a:r>
                      <a:r>
                        <a:rPr u="sng" dirty="0"/>
                        <a:t>have been cooking</a:t>
                      </a:r>
                      <a:r>
                        <a:rPr dirty="0"/>
                        <a:t> for the whole family since Tuesday.</a:t>
                      </a:r>
                      <a:r>
                        <a:rPr lang="en-US" dirty="0"/>
                        <a:t> I need to relax.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7266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t>Recently I </a:t>
                      </a:r>
                      <a:r>
                        <a:rPr u="sng"/>
                        <a:t>have renovated</a:t>
                      </a:r>
                      <a:r>
                        <a:t> the living room.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t>Also, we </a:t>
                      </a:r>
                      <a:r>
                        <a:rPr u="sng"/>
                        <a:t>have been painting</a:t>
                      </a:r>
                      <a:r>
                        <a:t> the walls in the bedroom.</a:t>
                      </a:r>
                    </a:p>
                    <a:p>
                      <a:pPr algn="l">
                        <a:defRPr b="1"/>
                      </a:pPr>
                      <a:r>
                        <a:t>We might need to buy more paint.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7266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t>I </a:t>
                      </a:r>
                      <a:r>
                        <a:rPr u="sng"/>
                        <a:t>have painted</a:t>
                      </a:r>
                      <a:r>
                        <a:t> my nails in red colour. </a:t>
                      </a:r>
                      <a:br/>
                      <a:r>
                        <a:t>I’m not a pro, but it looks great!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r>
                        <a:rPr dirty="0"/>
                        <a:t>My husband looks exhausted. </a:t>
                      </a:r>
                    </a:p>
                    <a:p>
                      <a:pPr algn="l">
                        <a:defRPr b="1"/>
                      </a:pPr>
                      <a:r>
                        <a:rPr dirty="0"/>
                        <a:t>He </a:t>
                      </a:r>
                      <a:r>
                        <a:rPr u="sng" dirty="0"/>
                        <a:t>has been repairing</a:t>
                      </a:r>
                      <a:r>
                        <a:rPr dirty="0"/>
                        <a:t> the washing machine for the last 2 hours. Now it works!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" name="TextBox 3"/>
          <p:cNvSpPr txBox="1"/>
          <p:nvPr/>
        </p:nvSpPr>
        <p:spPr>
          <a:xfrm>
            <a:off x="189653" y="162472"/>
            <a:ext cx="97891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t>Why two different tenses were used here? What’s the difference between these sentences?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xfrm>
            <a:off x="680820" y="1143000"/>
            <a:ext cx="5101914" cy="17356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3200" b="1"/>
            </a:pPr>
            <a:r>
              <a:rPr dirty="0"/>
              <a:t>I </a:t>
            </a:r>
            <a:r>
              <a:rPr u="sng" dirty="0"/>
              <a:t>have cooked </a:t>
            </a:r>
            <a:r>
              <a:rPr dirty="0"/>
              <a:t>borshch twice since </a:t>
            </a:r>
            <a:r>
              <a:rPr lang="en-US" dirty="0"/>
              <a:t>1 January 2023</a:t>
            </a:r>
            <a:r>
              <a:rPr dirty="0"/>
              <a:t>!</a:t>
            </a:r>
            <a:br>
              <a:rPr dirty="0"/>
            </a:br>
            <a:endParaRPr dirty="0"/>
          </a:p>
        </p:txBody>
      </p:sp>
      <p:sp>
        <p:nvSpPr>
          <p:cNvPr id="361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80820" y="3589866"/>
            <a:ext cx="5025714" cy="2227411"/>
          </a:xfrm>
          <a:prstGeom prst="rect">
            <a:avLst/>
          </a:prstGeom>
        </p:spPr>
        <p:txBody>
          <a:bodyPr/>
          <a:lstStyle/>
          <a:p>
            <a:pPr defTabSz="443484">
              <a:spcBef>
                <a:spcPts val="900"/>
              </a:spcBef>
              <a:defRPr sz="3104" b="1"/>
            </a:pPr>
            <a:r>
              <a:rPr dirty="0"/>
              <a:t>I </a:t>
            </a:r>
            <a:r>
              <a:rPr u="sng" dirty="0"/>
              <a:t>have been cooking</a:t>
            </a:r>
            <a:r>
              <a:rPr dirty="0"/>
              <a:t> for the whole family since Tuesday.</a:t>
            </a:r>
          </a:p>
          <a:p>
            <a:pPr defTabSz="443484">
              <a:spcBef>
                <a:spcPts val="900"/>
              </a:spcBef>
              <a:defRPr sz="3104" b="1"/>
            </a:pPr>
            <a:r>
              <a:rPr lang="en-US" dirty="0"/>
              <a:t>I need to relax.</a:t>
            </a:r>
            <a:endParaRPr b="0" dirty="0">
              <a:latin typeface="Wingdings"/>
              <a:ea typeface="Wingdings"/>
              <a:cs typeface="Wingdings"/>
              <a:sym typeface="Wingdings"/>
            </a:endParaRPr>
          </a:p>
        </p:txBody>
      </p:sp>
      <p:grpSp>
        <p:nvGrpSpPr>
          <p:cNvPr id="364" name="Left Arrow 4"/>
          <p:cNvGrpSpPr/>
          <p:nvPr/>
        </p:nvGrpSpPr>
        <p:grpSpPr>
          <a:xfrm>
            <a:off x="6604000" y="774700"/>
            <a:ext cx="3716867" cy="2472266"/>
            <a:chOff x="0" y="0"/>
            <a:chExt cx="3716866" cy="2472265"/>
          </a:xfrm>
        </p:grpSpPr>
        <p:sp>
          <p:nvSpPr>
            <p:cNvPr id="362" name="Стрелка"/>
            <p:cNvSpPr/>
            <p:nvPr/>
          </p:nvSpPr>
          <p:spPr>
            <a:xfrm>
              <a:off x="0" y="0"/>
              <a:ext cx="3716867" cy="2472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363" name="Number of times"/>
            <p:cNvSpPr txBox="1"/>
            <p:nvPr/>
          </p:nvSpPr>
          <p:spPr>
            <a:xfrm>
              <a:off x="663786" y="695113"/>
              <a:ext cx="3007361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 b="1"/>
              </a:lvl1pPr>
            </a:lstStyle>
            <a:p>
              <a:r>
                <a:t>Number of times</a:t>
              </a:r>
            </a:p>
          </p:txBody>
        </p:sp>
      </p:grpSp>
      <p:grpSp>
        <p:nvGrpSpPr>
          <p:cNvPr id="367" name="Left Arrow 5"/>
          <p:cNvGrpSpPr/>
          <p:nvPr/>
        </p:nvGrpSpPr>
        <p:grpSpPr>
          <a:xfrm>
            <a:off x="6604000" y="3589866"/>
            <a:ext cx="3716867" cy="2658535"/>
            <a:chOff x="0" y="0"/>
            <a:chExt cx="3716866" cy="2658534"/>
          </a:xfrm>
        </p:grpSpPr>
        <p:sp>
          <p:nvSpPr>
            <p:cNvPr id="365" name="Стрелка"/>
            <p:cNvSpPr/>
            <p:nvPr/>
          </p:nvSpPr>
          <p:spPr>
            <a:xfrm>
              <a:off x="0" y="0"/>
              <a:ext cx="3716867" cy="265853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rnd">
              <a:solidFill>
                <a:srgbClr val="830C4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Repetition of an action"/>
            <p:cNvSpPr txBox="1"/>
            <p:nvPr/>
          </p:nvSpPr>
          <p:spPr>
            <a:xfrm>
              <a:off x="710353" y="788247"/>
              <a:ext cx="2960794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t>Repetition of an action</a:t>
              </a:r>
            </a:p>
          </p:txBody>
        </p:sp>
      </p:grpSp>
      <p:sp>
        <p:nvSpPr>
          <p:cNvPr id="368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0621033" y="540176"/>
            <a:ext cx="301214" cy="523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1" animBg="1" advAuto="0"/>
      <p:bldP spid="367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/>
          <p:cNvSpPr txBox="1">
            <a:spLocks noGrp="1"/>
          </p:cNvSpPr>
          <p:nvPr>
            <p:ph type="title"/>
          </p:nvPr>
        </p:nvSpPr>
        <p:spPr>
          <a:xfrm>
            <a:off x="680819" y="774700"/>
            <a:ext cx="5101914" cy="1735666"/>
          </a:xfrm>
          <a:prstGeom prst="rect">
            <a:avLst/>
          </a:prstGeom>
        </p:spPr>
        <p:txBody>
          <a:bodyPr/>
          <a:lstStyle/>
          <a:p>
            <a:pPr>
              <a:defRPr sz="3200" b="1"/>
            </a:pPr>
            <a:r>
              <a:rPr dirty="0"/>
              <a:t>Recently I </a:t>
            </a:r>
            <a:r>
              <a:rPr u="sng" dirty="0"/>
              <a:t>have renovated</a:t>
            </a:r>
            <a:r>
              <a:rPr dirty="0"/>
              <a:t> the living room. </a:t>
            </a:r>
          </a:p>
        </p:txBody>
      </p:sp>
      <p:sp>
        <p:nvSpPr>
          <p:cNvPr id="371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80819" y="3246965"/>
            <a:ext cx="5025714" cy="2675469"/>
          </a:xfrm>
          <a:prstGeom prst="rect">
            <a:avLst/>
          </a:prstGeom>
        </p:spPr>
        <p:txBody>
          <a:bodyPr/>
          <a:lstStyle/>
          <a:p>
            <a:pPr defTabSz="443484">
              <a:spcBef>
                <a:spcPts val="900"/>
              </a:spcBef>
              <a:defRPr sz="3104" b="1"/>
            </a:pPr>
            <a:r>
              <a:rPr dirty="0"/>
              <a:t>Also, we </a:t>
            </a:r>
            <a:r>
              <a:rPr u="sng" dirty="0"/>
              <a:t>have been painting</a:t>
            </a:r>
            <a:r>
              <a:rPr dirty="0"/>
              <a:t> the walls in the bedroom.</a:t>
            </a:r>
          </a:p>
          <a:p>
            <a:pPr defTabSz="443484">
              <a:spcBef>
                <a:spcPts val="900"/>
              </a:spcBef>
              <a:defRPr sz="3104" b="1"/>
            </a:pPr>
            <a:r>
              <a:rPr dirty="0"/>
              <a:t>We might need to buy more paint.</a:t>
            </a:r>
          </a:p>
        </p:txBody>
      </p:sp>
      <p:grpSp>
        <p:nvGrpSpPr>
          <p:cNvPr id="374" name="Left Arrow 4"/>
          <p:cNvGrpSpPr/>
          <p:nvPr/>
        </p:nvGrpSpPr>
        <p:grpSpPr>
          <a:xfrm>
            <a:off x="6265333" y="774700"/>
            <a:ext cx="5537201" cy="2472266"/>
            <a:chOff x="0" y="0"/>
            <a:chExt cx="5537200" cy="2472265"/>
          </a:xfrm>
        </p:grpSpPr>
        <p:sp>
          <p:nvSpPr>
            <p:cNvPr id="372" name="Стрелка"/>
            <p:cNvSpPr/>
            <p:nvPr/>
          </p:nvSpPr>
          <p:spPr>
            <a:xfrm>
              <a:off x="0" y="0"/>
              <a:ext cx="5537200" cy="2472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373" name="The action has finished recently"/>
            <p:cNvSpPr txBox="1"/>
            <p:nvPr/>
          </p:nvSpPr>
          <p:spPr>
            <a:xfrm>
              <a:off x="663786" y="695113"/>
              <a:ext cx="4827695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 b="1"/>
              </a:lvl1pPr>
            </a:lstStyle>
            <a:p>
              <a:r>
                <a:t>The action has finished recently</a:t>
              </a:r>
            </a:p>
          </p:txBody>
        </p:sp>
      </p:grpSp>
      <p:grpSp>
        <p:nvGrpSpPr>
          <p:cNvPr id="377" name="Left Arrow 5"/>
          <p:cNvGrpSpPr/>
          <p:nvPr/>
        </p:nvGrpSpPr>
        <p:grpSpPr>
          <a:xfrm>
            <a:off x="6265333" y="3513666"/>
            <a:ext cx="5537201" cy="2768601"/>
            <a:chOff x="0" y="0"/>
            <a:chExt cx="5537200" cy="2768600"/>
          </a:xfrm>
        </p:grpSpPr>
        <p:sp>
          <p:nvSpPr>
            <p:cNvPr id="375" name="Стрелка"/>
            <p:cNvSpPr/>
            <p:nvPr/>
          </p:nvSpPr>
          <p:spPr>
            <a:xfrm>
              <a:off x="0" y="0"/>
              <a:ext cx="5537200" cy="2768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rnd">
              <a:solidFill>
                <a:srgbClr val="830C4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The action has started in the past and continues up to now"/>
            <p:cNvSpPr txBox="1"/>
            <p:nvPr/>
          </p:nvSpPr>
          <p:spPr>
            <a:xfrm>
              <a:off x="737870" y="595629"/>
              <a:ext cx="4753611" cy="157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t>The action has started in the past and continues up to now</a:t>
              </a:r>
            </a:p>
          </p:txBody>
        </p:sp>
      </p:grpSp>
      <p:sp>
        <p:nvSpPr>
          <p:cNvPr id="37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621033" y="540176"/>
            <a:ext cx="301214" cy="523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animBg="1" advAuto="0"/>
      <p:bldP spid="377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itle 1"/>
          <p:cNvSpPr txBox="1">
            <a:spLocks noGrp="1"/>
          </p:cNvSpPr>
          <p:nvPr>
            <p:ph type="title"/>
          </p:nvPr>
        </p:nvSpPr>
        <p:spPr>
          <a:xfrm>
            <a:off x="680819" y="774700"/>
            <a:ext cx="5101914" cy="1943100"/>
          </a:xfrm>
          <a:prstGeom prst="rect">
            <a:avLst/>
          </a:prstGeom>
        </p:spPr>
        <p:txBody>
          <a:bodyPr/>
          <a:lstStyle/>
          <a:p>
            <a:pPr defTabSz="420623">
              <a:defRPr sz="2944" b="1"/>
            </a:pPr>
            <a:r>
              <a:rPr dirty="0"/>
              <a:t>I </a:t>
            </a:r>
            <a:r>
              <a:rPr u="sng" dirty="0"/>
              <a:t>have painted</a:t>
            </a:r>
            <a:r>
              <a:rPr dirty="0"/>
              <a:t> my nails in red </a:t>
            </a:r>
            <a:r>
              <a:rPr dirty="0" err="1"/>
              <a:t>colour</a:t>
            </a:r>
            <a:r>
              <a:rPr dirty="0"/>
              <a:t>. </a:t>
            </a:r>
            <a:br>
              <a:rPr dirty="0"/>
            </a:br>
            <a:r>
              <a:rPr dirty="0"/>
              <a:t>I’m not a pro, but it looks great!</a:t>
            </a:r>
          </a:p>
        </p:txBody>
      </p:sp>
      <p:sp>
        <p:nvSpPr>
          <p:cNvPr id="381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80818" y="3246965"/>
            <a:ext cx="5389783" cy="3035302"/>
          </a:xfrm>
          <a:prstGeom prst="rect">
            <a:avLst/>
          </a:prstGeom>
        </p:spPr>
        <p:txBody>
          <a:bodyPr/>
          <a:lstStyle/>
          <a:p>
            <a:pPr>
              <a:defRPr sz="3200" b="1"/>
            </a:pPr>
            <a:r>
              <a:rPr dirty="0"/>
              <a:t>My husband looks exhausted. </a:t>
            </a:r>
          </a:p>
          <a:p>
            <a:pPr>
              <a:defRPr sz="3200" b="1"/>
            </a:pPr>
            <a:r>
              <a:rPr dirty="0"/>
              <a:t>He </a:t>
            </a:r>
            <a:r>
              <a:rPr u="sng" dirty="0"/>
              <a:t>has been repairing</a:t>
            </a:r>
            <a:r>
              <a:rPr dirty="0"/>
              <a:t> the washing machine for the last 2 hours. Now it works!</a:t>
            </a:r>
          </a:p>
        </p:txBody>
      </p:sp>
      <p:grpSp>
        <p:nvGrpSpPr>
          <p:cNvPr id="384" name="Left Arrow 4"/>
          <p:cNvGrpSpPr/>
          <p:nvPr/>
        </p:nvGrpSpPr>
        <p:grpSpPr>
          <a:xfrm>
            <a:off x="7010400" y="774700"/>
            <a:ext cx="4064000" cy="2472266"/>
            <a:chOff x="0" y="0"/>
            <a:chExt cx="4064000" cy="2472265"/>
          </a:xfrm>
        </p:grpSpPr>
        <p:sp>
          <p:nvSpPr>
            <p:cNvPr id="382" name="Стрелка"/>
            <p:cNvSpPr/>
            <p:nvPr/>
          </p:nvSpPr>
          <p:spPr>
            <a:xfrm>
              <a:off x="0" y="0"/>
              <a:ext cx="4064000" cy="2472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383" name="Results of shorter actions"/>
            <p:cNvSpPr txBox="1"/>
            <p:nvPr/>
          </p:nvSpPr>
          <p:spPr>
            <a:xfrm>
              <a:off x="663786" y="695113"/>
              <a:ext cx="3354495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 b="1"/>
              </a:lvl1pPr>
            </a:lstStyle>
            <a:p>
              <a:r>
                <a:t>Results of shorter actions</a:t>
              </a:r>
            </a:p>
          </p:txBody>
        </p:sp>
      </p:grpSp>
      <p:grpSp>
        <p:nvGrpSpPr>
          <p:cNvPr id="387" name="Left Arrow 5"/>
          <p:cNvGrpSpPr/>
          <p:nvPr/>
        </p:nvGrpSpPr>
        <p:grpSpPr>
          <a:xfrm>
            <a:off x="7010400" y="3513666"/>
            <a:ext cx="4064000" cy="2768601"/>
            <a:chOff x="0" y="0"/>
            <a:chExt cx="4064000" cy="2768600"/>
          </a:xfrm>
        </p:grpSpPr>
        <p:sp>
          <p:nvSpPr>
            <p:cNvPr id="385" name="Стрелка"/>
            <p:cNvSpPr/>
            <p:nvPr/>
          </p:nvSpPr>
          <p:spPr>
            <a:xfrm>
              <a:off x="0" y="0"/>
              <a:ext cx="4064000" cy="2768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rnd">
              <a:solidFill>
                <a:srgbClr val="830C4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6" name="Results of longer actions"/>
            <p:cNvSpPr txBox="1"/>
            <p:nvPr/>
          </p:nvSpPr>
          <p:spPr>
            <a:xfrm>
              <a:off x="737870" y="843279"/>
              <a:ext cx="3280411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t>Results of longer actions</a:t>
              </a:r>
            </a:p>
          </p:txBody>
        </p:sp>
      </p:grpSp>
      <p:sp>
        <p:nvSpPr>
          <p:cNvPr id="38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0621033" y="540176"/>
            <a:ext cx="301214" cy="523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1" animBg="1" advAuto="0"/>
      <p:bldP spid="387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0621033" y="540176"/>
            <a:ext cx="301214" cy="523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91" name="TextBox 2"/>
          <p:cNvSpPr txBox="1"/>
          <p:nvPr/>
        </p:nvSpPr>
        <p:spPr>
          <a:xfrm>
            <a:off x="4803986" y="1363134"/>
            <a:ext cx="7249162" cy="256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3200" b="1"/>
            </a:pPr>
            <a:r>
              <a:t>My parents have been living in Kyiv for 5 years only.</a:t>
            </a:r>
          </a:p>
          <a:p>
            <a:pPr>
              <a:defRPr sz="3200" b="1"/>
            </a:pPr>
            <a:endParaRPr/>
          </a:p>
          <a:p>
            <a:pPr>
              <a:defRPr sz="3200" b="1"/>
            </a:pPr>
            <a:r>
              <a:t>2. My parents have lived in Kyiv for 5 years only.</a:t>
            </a:r>
          </a:p>
        </p:txBody>
      </p:sp>
      <p:grpSp>
        <p:nvGrpSpPr>
          <p:cNvPr id="399" name="Cloud Callout 3"/>
          <p:cNvGrpSpPr/>
          <p:nvPr/>
        </p:nvGrpSpPr>
        <p:grpSpPr>
          <a:xfrm>
            <a:off x="140020" y="130399"/>
            <a:ext cx="4620454" cy="4224056"/>
            <a:chOff x="0" y="0"/>
            <a:chExt cx="4620452" cy="4224054"/>
          </a:xfrm>
        </p:grpSpPr>
        <p:grpSp>
          <p:nvGrpSpPr>
            <p:cNvPr id="397" name="Группа"/>
            <p:cNvGrpSpPr/>
            <p:nvPr/>
          </p:nvGrpSpPr>
          <p:grpSpPr>
            <a:xfrm>
              <a:off x="0" y="0"/>
              <a:ext cx="4620453" cy="4224055"/>
              <a:chOff x="0" y="0"/>
              <a:chExt cx="4620452" cy="4224054"/>
            </a:xfrm>
          </p:grpSpPr>
          <p:sp>
            <p:nvSpPr>
              <p:cNvPr id="392" name="Фигура"/>
              <p:cNvSpPr/>
              <p:nvPr/>
            </p:nvSpPr>
            <p:spPr>
              <a:xfrm>
                <a:off x="0" y="0"/>
                <a:ext cx="4620453" cy="36816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3" name="Кружок"/>
              <p:cNvSpPr/>
              <p:nvPr/>
            </p:nvSpPr>
            <p:spPr>
              <a:xfrm>
                <a:off x="1224321" y="3383939"/>
                <a:ext cx="612423" cy="612423"/>
              </a:xfrm>
              <a:prstGeom prst="ellipse">
                <a:avLst/>
              </a:prstGeom>
              <a:solidFill>
                <a:schemeClr val="accent1"/>
              </a:solidFill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4" name="Кружок"/>
              <p:cNvSpPr/>
              <p:nvPr/>
            </p:nvSpPr>
            <p:spPr>
              <a:xfrm>
                <a:off x="1196601" y="3796080"/>
                <a:ext cx="408283" cy="408283"/>
              </a:xfrm>
              <a:prstGeom prst="ellipse">
                <a:avLst/>
              </a:prstGeom>
              <a:solidFill>
                <a:schemeClr val="accent1"/>
              </a:solidFill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5" name="Кружок"/>
              <p:cNvSpPr/>
              <p:nvPr/>
            </p:nvSpPr>
            <p:spPr>
              <a:xfrm>
                <a:off x="1247705" y="4019914"/>
                <a:ext cx="204141" cy="204141"/>
              </a:xfrm>
              <a:prstGeom prst="ellipse">
                <a:avLst/>
              </a:prstGeom>
              <a:solidFill>
                <a:schemeClr val="accent1"/>
              </a:solidFill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6" name="Фигура"/>
              <p:cNvSpPr/>
              <p:nvPr/>
            </p:nvSpPr>
            <p:spPr>
              <a:xfrm>
                <a:off x="234616" y="187209"/>
                <a:ext cx="4233878" cy="3125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rnd">
                <a:solidFill>
                  <a:srgbClr val="830C4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98" name="Compare these sentences. Is there any difference in meaning?"/>
            <p:cNvSpPr txBox="1"/>
            <p:nvPr/>
          </p:nvSpPr>
          <p:spPr>
            <a:xfrm>
              <a:off x="685598" y="615037"/>
              <a:ext cx="2922831" cy="225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Compare these sentences. Is there any difference in meaning?</a:t>
              </a:r>
            </a:p>
          </p:txBody>
        </p:sp>
      </p:grpSp>
      <p:sp>
        <p:nvSpPr>
          <p:cNvPr id="400" name="TextBox 7"/>
          <p:cNvSpPr txBox="1"/>
          <p:nvPr/>
        </p:nvSpPr>
        <p:spPr>
          <a:xfrm>
            <a:off x="1925320" y="4378264"/>
            <a:ext cx="6275495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 b="1"/>
            </a:pPr>
            <a:r>
              <a:rPr dirty="0"/>
              <a:t>LIVE, STUDY, WORK, TEACH, FEEL</a:t>
            </a:r>
          </a:p>
          <a:p>
            <a:pPr algn="ctr">
              <a:defRPr sz="3200" b="1"/>
            </a:pPr>
            <a:r>
              <a:rPr dirty="0"/>
              <a:t> </a:t>
            </a:r>
          </a:p>
          <a:p>
            <a:pPr algn="ctr">
              <a:defRPr sz="3200"/>
            </a:pPr>
            <a:r>
              <a:rPr dirty="0"/>
              <a:t>HAVE NO OR LITTLE DIFFERENCE IN MEANING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itle 1"/>
          <p:cNvSpPr txBox="1">
            <a:spLocks noGrp="1"/>
          </p:cNvSpPr>
          <p:nvPr>
            <p:ph type="title"/>
          </p:nvPr>
        </p:nvSpPr>
        <p:spPr>
          <a:xfrm>
            <a:off x="1219199" y="745067"/>
            <a:ext cx="8761415" cy="1092200"/>
          </a:xfrm>
          <a:prstGeom prst="rect">
            <a:avLst/>
          </a:prstGeom>
        </p:spPr>
        <p:txBody>
          <a:bodyPr/>
          <a:lstStyle>
            <a:lvl1pPr defTabSz="406908">
              <a:defRPr sz="3204" b="1"/>
            </a:lvl1pPr>
          </a:lstStyle>
          <a:p>
            <a:r>
              <a:t>There’s something wrong with these sentences…</a:t>
            </a:r>
          </a:p>
        </p:txBody>
      </p:sp>
      <p:sp>
        <p:nvSpPr>
          <p:cNvPr id="403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503020" y="2628900"/>
            <a:ext cx="10520581" cy="140123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I’ve been understanding everything at the lesson.</a:t>
            </a:r>
          </a:p>
          <a:p>
            <a:pPr>
              <a:defRPr sz="2800"/>
            </a:pPr>
            <a:r>
              <a:t>I’ve been knowing my teacher of Grammar for 2 months.</a:t>
            </a:r>
          </a:p>
        </p:txBody>
      </p:sp>
      <p:sp>
        <p:nvSpPr>
          <p:cNvPr id="40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0621033" y="540176"/>
            <a:ext cx="301214" cy="523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05" name="TextBox 4"/>
          <p:cNvSpPr txBox="1"/>
          <p:nvPr/>
        </p:nvSpPr>
        <p:spPr>
          <a:xfrm>
            <a:off x="756920" y="4419600"/>
            <a:ext cx="8663094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/>
            </a:pPr>
            <a:r>
              <a:rPr dirty="0"/>
              <a:t>I’ve understood everything at the lesson.</a:t>
            </a:r>
          </a:p>
          <a:p>
            <a:pPr>
              <a:defRPr sz="2800" b="1"/>
            </a:pPr>
            <a:r>
              <a:rPr dirty="0"/>
              <a:t>I’ve known my teacher of Grammar for 2 months.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1" animBg="1" advAuto="0"/>
    </p:bldLst>
  </p:timing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Ion Boardro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Ion Boardro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Ion Boardroom</vt:lpstr>
      <vt:lpstr>I ______ finally ______ the online course about cooking. (finish)</vt:lpstr>
      <vt:lpstr>I have finally finished the online course about cooking.</vt:lpstr>
      <vt:lpstr>PowerPoint Presentation</vt:lpstr>
      <vt:lpstr>I have cooked borshch twice since 1 January 2023! </vt:lpstr>
      <vt:lpstr>Recently I have renovated the living room. </vt:lpstr>
      <vt:lpstr>I have painted my nails in red colour.  I’m not a pro, but it looks great!</vt:lpstr>
      <vt:lpstr>PowerPoint Presentation</vt:lpstr>
      <vt:lpstr>There’s something wrong with these sentences…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Lazebnyk Oleksandr</cp:lastModifiedBy>
  <cp:revision>6</cp:revision>
  <dcterms:modified xsi:type="dcterms:W3CDTF">2023-02-10T11:13:03Z</dcterms:modified>
</cp:coreProperties>
</file>