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90" d="100"/>
          <a:sy n="90" d="100"/>
        </p:scale>
        <p:origin x="-73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9466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ladimir.p.polya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xaos-edu" TargetMode="External"/><Relationship Id="rId2" Type="http://schemas.openxmlformats.org/officeDocument/2006/relationships/hyperlink" Target="mailto:vladimir.p.polyakov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Многопоточное </a:t>
            </a:r>
            <a:r>
              <a:rPr lang="ru-RU" dirty="0" smtClean="0"/>
              <a:t>программирование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smtClean="0"/>
              <a:t>Java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1387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Владимир Поляков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hlinkClick r:id="rId3"/>
              </a:rPr>
              <a:t>vladimir.p.polyakov@gmail.com</a:t>
            </a:r>
            <a:endParaRPr lang="en-US"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Гонки (</a:t>
            </a:r>
            <a:r>
              <a:rPr lang="en-US" dirty="0"/>
              <a:t>race condition</a:t>
            </a:r>
            <a:r>
              <a:rPr lang="ru-RU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Гонки (</a:t>
            </a:r>
            <a:r>
              <a:rPr lang="en-US" dirty="0"/>
              <a:t>race condition</a:t>
            </a:r>
            <a:r>
              <a:rPr lang="ru-RU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6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Гонки (</a:t>
            </a:r>
            <a:r>
              <a:rPr lang="en-US" dirty="0"/>
              <a:t>race condition</a:t>
            </a:r>
            <a:r>
              <a:rPr lang="ru-RU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6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Неатомарные операции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7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Блокировки в объектах (</a:t>
            </a:r>
            <a:r>
              <a:rPr lang="en-US" dirty="0" smtClean="0"/>
              <a:t>monitor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synchronized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4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</a:t>
            </a:r>
            <a:r>
              <a:rPr lang="en-US" dirty="0" smtClean="0"/>
              <a:t>synchronized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algn="r"/>
            <a:r>
              <a:rPr lang="en-US" sz="2000" dirty="0">
                <a:hlinkClick r:id="rId2"/>
              </a:rPr>
              <a:t>vladimir.p.polyakov@gmail.com</a:t>
            </a:r>
            <a:endParaRPr lang="ru-RU" sz="2000" dirty="0"/>
          </a:p>
          <a:p>
            <a:pPr algn="r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github.com/drxaos-edu</a:t>
            </a:r>
            <a:endParaRPr lang="ru-RU" sz="2000" dirty="0" smtClean="0"/>
          </a:p>
          <a:p>
            <a:endParaRPr lang="ru-RU" dirty="0"/>
          </a:p>
        </p:txBody>
      </p:sp>
      <p:pic>
        <p:nvPicPr>
          <p:cNvPr id="1026" name="Picture 2" descr="F:\Documents and Settings\xaos\Мои документы\Downloads\duck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3564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Зачем?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42925" lvl="0" indent="-542925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 pitchFamily="34" charset="0"/>
              <a:buChar char="•"/>
              <a:tabLst>
                <a:tab pos="893763" algn="l"/>
                <a:tab pos="1073150" algn="l"/>
              </a:tabLst>
            </a:pPr>
            <a:r>
              <a:rPr lang="ru-RU" dirty="0" smtClean="0"/>
              <a:t>Задействуют все процессоры</a:t>
            </a:r>
            <a:endParaRPr lang="en" dirty="0"/>
          </a:p>
          <a:p>
            <a:pPr marL="542925" lvl="0" indent="-542925">
              <a:spcBef>
                <a:spcPts val="0"/>
              </a:spcBef>
              <a:buClr>
                <a:schemeClr val="lt1"/>
              </a:buClr>
              <a:buSzPct val="100000"/>
              <a:buFont typeface="Arial" pitchFamily="34" charset="0"/>
              <a:buChar char="•"/>
              <a:tabLst>
                <a:tab pos="808038" algn="l"/>
                <a:tab pos="1073150" algn="l"/>
              </a:tabLst>
            </a:pPr>
            <a:r>
              <a:rPr lang="ru-RU" dirty="0" smtClean="0"/>
              <a:t>Реализованы до появления многопроцессорных систем</a:t>
            </a:r>
          </a:p>
          <a:p>
            <a:pPr marL="542925" indent="-542925">
              <a:buFont typeface="Arial" pitchFamily="34" charset="0"/>
              <a:buChar char="•"/>
              <a:tabLst>
                <a:tab pos="893763" algn="l"/>
                <a:tab pos="1073150" algn="l"/>
              </a:tabLst>
            </a:pPr>
            <a:r>
              <a:rPr lang="ru-RU" dirty="0" smtClean="0"/>
              <a:t>	Отзывчивый графический интерфейс</a:t>
            </a:r>
          </a:p>
          <a:p>
            <a:pPr marL="542925" indent="-542925">
              <a:buFont typeface="Arial" pitchFamily="34" charset="0"/>
              <a:buChar char="•"/>
              <a:tabLst>
                <a:tab pos="893763" algn="l"/>
                <a:tab pos="1073150" algn="l"/>
              </a:tabLst>
            </a:pPr>
            <a:r>
              <a:rPr lang="ru-RU" dirty="0" smtClean="0"/>
              <a:t>	Нет простоя при ожидании ресурсов</a:t>
            </a:r>
          </a:p>
          <a:p>
            <a:pPr marL="542925" indent="-542925">
              <a:buFont typeface="Arial" pitchFamily="34" charset="0"/>
              <a:buChar char="•"/>
              <a:tabLst>
                <a:tab pos="893763" algn="l"/>
                <a:tab pos="1073150" algn="l"/>
              </a:tabLst>
            </a:pPr>
            <a:r>
              <a:rPr lang="ru-RU" dirty="0"/>
              <a:t>	</a:t>
            </a:r>
            <a:r>
              <a:rPr lang="ru-RU" dirty="0" smtClean="0"/>
              <a:t>Модель «поток на запрос»</a:t>
            </a:r>
          </a:p>
          <a:p>
            <a:pPr marL="542925" indent="-542925">
              <a:buFont typeface="Arial" pitchFamily="34" charset="0"/>
              <a:buChar char="•"/>
              <a:tabLst>
                <a:tab pos="893763" algn="l"/>
                <a:tab pos="1073150" algn="l"/>
              </a:tabLst>
            </a:pPr>
            <a:r>
              <a:rPr lang="ru-RU" dirty="0"/>
              <a:t>	</a:t>
            </a:r>
            <a:r>
              <a:rPr lang="ru-RU" dirty="0" smtClean="0"/>
              <a:t>Фоновые системные процессы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Многопоточность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Поддержка потоков на уровне языка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Множество контекстов и счетчиков команд в едином пространстве памяти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Со всеми объектами можно работать из любого потока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Принципиальная неопределенность последовательности исполнения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Но язык предоставляет средства, чтобы этой неопределенности избежать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3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потока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Как</a:t>
            </a:r>
            <a:r>
              <a:rPr lang="en-US" sz="2400" dirty="0"/>
              <a:t> </a:t>
            </a:r>
            <a:r>
              <a:rPr lang="en-US" sz="2400" dirty="0" err="1"/>
              <a:t>создать</a:t>
            </a:r>
            <a:r>
              <a:rPr lang="en-US" sz="2400" dirty="0"/>
              <a:t> </a:t>
            </a:r>
            <a:r>
              <a:rPr lang="en-US" sz="2400" dirty="0" err="1"/>
              <a:t>поток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1004" y="1275606"/>
            <a:ext cx="521488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MyThread</a:t>
            </a:r>
            <a:r>
              <a:rPr lang="en-US" sz="2400" dirty="0"/>
              <a:t> extends </a:t>
            </a:r>
            <a:r>
              <a:rPr lang="en-US" sz="2400" b="1" dirty="0"/>
              <a:t>Thread</a:t>
            </a:r>
            <a:r>
              <a:rPr lang="en-US" sz="2400" dirty="0"/>
              <a:t> {</a:t>
            </a:r>
          </a:p>
          <a:p>
            <a:r>
              <a:rPr lang="en-US" sz="2400" dirty="0"/>
              <a:t>  public void run() { /* thread body */ }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787774"/>
            <a:ext cx="795535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MyThread</a:t>
            </a:r>
            <a:r>
              <a:rPr lang="en-US" sz="2400" dirty="0"/>
              <a:t> </a:t>
            </a:r>
            <a:r>
              <a:rPr lang="en-US" sz="2400" dirty="0" err="1"/>
              <a:t>mt</a:t>
            </a:r>
            <a:r>
              <a:rPr lang="en-US" sz="2400" dirty="0"/>
              <a:t> = new </a:t>
            </a:r>
            <a:r>
              <a:rPr lang="en-US" sz="2400" dirty="0" err="1"/>
              <a:t>MyThread</a:t>
            </a:r>
            <a:r>
              <a:rPr lang="en-US" sz="2400" dirty="0"/>
              <a:t>();	// Create thread</a:t>
            </a:r>
          </a:p>
          <a:p>
            <a:r>
              <a:rPr lang="en-US" sz="2400" dirty="0" err="1"/>
              <a:t>mt.</a:t>
            </a:r>
            <a:r>
              <a:rPr lang="en-US" sz="2400" b="1" dirty="0" err="1"/>
              <a:t>start</a:t>
            </a:r>
            <a:r>
              <a:rPr lang="en-US" sz="2400" b="1" dirty="0"/>
              <a:t>()</a:t>
            </a:r>
            <a:r>
              <a:rPr lang="en-US" sz="2400" dirty="0"/>
              <a:t>;		// Starts thread running at run()</a:t>
            </a:r>
          </a:p>
          <a:p>
            <a:r>
              <a:rPr lang="en-US" sz="2400" dirty="0"/>
              <a:t>				</a:t>
            </a:r>
            <a:r>
              <a:rPr lang="en-US" sz="2400" dirty="0" smtClean="0"/>
              <a:t>// </a:t>
            </a:r>
            <a:r>
              <a:rPr lang="en-US" sz="2400" dirty="0"/>
              <a:t>Returns immediately</a:t>
            </a:r>
          </a:p>
        </p:txBody>
      </p:sp>
      <p:pic>
        <p:nvPicPr>
          <p:cNvPr id="6" name="Picture 2" descr="F:\Documents and Settings\xaos\Мои документы\Downloads\informatics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34" y="4227934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Поток – это </a:t>
            </a:r>
            <a:r>
              <a:rPr lang="ru-RU" sz="2800" b="1" dirty="0"/>
              <a:t>отдельный счетчик команд</a:t>
            </a:r>
            <a:r>
              <a:rPr lang="ru-RU" sz="2800" dirty="0"/>
              <a:t>, а также стек, локальные переменные и т.д.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Поток </a:t>
            </a:r>
            <a:r>
              <a:rPr lang="ru-RU" sz="2800" b="1" dirty="0"/>
              <a:t>не является </a:t>
            </a:r>
            <a:r>
              <a:rPr lang="ru-RU" sz="2800" b="1" dirty="0" smtClean="0"/>
              <a:t>объектом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Классы</a:t>
            </a:r>
            <a:r>
              <a:rPr lang="ru-RU" sz="2800" dirty="0"/>
              <a:t>, объекты, методы и т.д. </a:t>
            </a:r>
            <a:r>
              <a:rPr lang="ru-RU" sz="2800" b="1" dirty="0"/>
              <a:t>не принадлежат</a:t>
            </a:r>
            <a:r>
              <a:rPr lang="ru-RU" sz="2800" dirty="0"/>
              <a:t> ни одному потоку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Любой метод может быть </a:t>
            </a:r>
            <a:r>
              <a:rPr lang="ru-RU" sz="2800" b="1" dirty="0"/>
              <a:t>выполнен</a:t>
            </a:r>
            <a:r>
              <a:rPr lang="ru-RU" sz="2800" dirty="0"/>
              <a:t> любым потоком или несколькими потоками, причем даже </a:t>
            </a:r>
            <a:r>
              <a:rPr lang="ru-RU" sz="2800" b="1" dirty="0"/>
              <a:t>одновременно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234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какой частотой выводится строка «</a:t>
            </a:r>
            <a:r>
              <a:rPr lang="en-US" dirty="0" smtClean="0"/>
              <a:t>Tick</a:t>
            </a:r>
            <a:r>
              <a:rPr lang="ru-RU" dirty="0" smtClean="0"/>
              <a:t>»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851670"/>
            <a:ext cx="5981125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public void run() {</a:t>
            </a:r>
          </a:p>
          <a:p>
            <a:r>
              <a:rPr lang="en-US" sz="1800" dirty="0"/>
              <a:t>  for(;;) {</a:t>
            </a:r>
          </a:p>
          <a:p>
            <a:r>
              <a:rPr lang="en-US" sz="1800" dirty="0"/>
              <a:t>    try {</a:t>
            </a:r>
          </a:p>
          <a:p>
            <a:r>
              <a:rPr lang="en-US" sz="1800" dirty="0"/>
              <a:t>      sleep(1000); // Pause for 1 second</a:t>
            </a:r>
          </a:p>
          <a:p>
            <a:r>
              <a:rPr lang="en-US" sz="1800" dirty="0"/>
              <a:t>    } catch (</a:t>
            </a:r>
            <a:r>
              <a:rPr lang="en-US" sz="1800" dirty="0" err="1"/>
              <a:t>InterruptedException</a:t>
            </a:r>
            <a:r>
              <a:rPr lang="en-US" sz="1800" dirty="0"/>
              <a:t> e) {</a:t>
            </a:r>
          </a:p>
          <a:p>
            <a:r>
              <a:rPr lang="en-US" sz="1800" dirty="0"/>
              <a:t>       return;		// caused by </a:t>
            </a:r>
            <a:r>
              <a:rPr lang="en-US" sz="1800" dirty="0" err="1"/>
              <a:t>thread.interrupt</a:t>
            </a:r>
            <a:r>
              <a:rPr lang="en-US" sz="1800" dirty="0"/>
              <a:t>()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(“Tick”);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659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Остановка потока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Thread.stop</a:t>
            </a:r>
            <a:r>
              <a:rPr lang="en-US" dirty="0"/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Thread.suspend</a:t>
            </a:r>
            <a:r>
              <a:rPr lang="en-US" dirty="0"/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Thread.resume</a:t>
            </a:r>
            <a:r>
              <a:rPr lang="en-US" dirty="0"/>
              <a:t>()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Thread.interrupt</a:t>
            </a:r>
            <a:r>
              <a:rPr lang="en-US" dirty="0"/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Thread.interrupted</a:t>
            </a:r>
            <a:r>
              <a:rPr lang="en-US" dirty="0"/>
              <a:t>()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InterruptedException</a:t>
            </a:r>
            <a:endParaRPr lang="ru-RU" dirty="0"/>
          </a:p>
        </p:txBody>
      </p:sp>
      <p:sp>
        <p:nvSpPr>
          <p:cNvPr id="4" name="Right Brace 3"/>
          <p:cNvSpPr/>
          <p:nvPr/>
        </p:nvSpPr>
        <p:spPr>
          <a:xfrm>
            <a:off x="4283968" y="1203598"/>
            <a:ext cx="432048" cy="1656184"/>
          </a:xfrm>
          <a:prstGeom prst="rightBrace">
            <a:avLst>
              <a:gd name="adj1" fmla="val 4032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860032" y="1754691"/>
            <a:ext cx="2560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lt1"/>
                </a:solidFill>
              </a:rPr>
              <a:t>@</a:t>
            </a:r>
            <a:r>
              <a:rPr lang="en-US" sz="3000" dirty="0">
                <a:solidFill>
                  <a:schemeClr val="lt1"/>
                </a:solidFill>
              </a:rPr>
              <a:t>Deprecated</a:t>
            </a:r>
            <a:endParaRPr lang="ru-RU" sz="3000" dirty="0">
              <a:solidFill>
                <a:schemeClr val="lt1"/>
              </a:solidFill>
            </a:endParaRPr>
          </a:p>
        </p:txBody>
      </p:sp>
      <p:pic>
        <p:nvPicPr>
          <p:cNvPr id="2050" name="Picture 2" descr="F:\Documents and Settings\xaos\Мои документы\Downloads\informatics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91830"/>
            <a:ext cx="998240" cy="9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(изменчивый, не постоянный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переменных, которые используются разными потоками</a:t>
            </a:r>
          </a:p>
          <a:p>
            <a:pPr marL="457200" indent="-457200">
              <a:buFont typeface="Arial" pitchFamily="34" charset="0"/>
              <a:buChar char="•"/>
              <a:tabLst>
                <a:tab pos="3136900" algn="l"/>
              </a:tabLst>
            </a:pPr>
            <a:r>
              <a:rPr lang="ru-RU" dirty="0" smtClean="0"/>
              <a:t>Значение </a:t>
            </a:r>
            <a:r>
              <a:rPr lang="ru-RU" dirty="0"/>
              <a:t>переменной, объявленной без volatile, может кэшироваться отдельно для каждого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21835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Гонки (</a:t>
            </a:r>
            <a:r>
              <a:rPr lang="en-US" dirty="0"/>
              <a:t>race condition</a:t>
            </a:r>
            <a:r>
              <a:rPr lang="ru-RU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157</TotalTime>
  <Words>252</Words>
  <Application>Microsoft Office PowerPoint</Application>
  <PresentationFormat>On-screen Show (16:9)</PresentationFormat>
  <Paragraphs>74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dark-gradient</vt:lpstr>
      <vt:lpstr>Многопоточное программирование в Java</vt:lpstr>
      <vt:lpstr>Зачем?</vt:lpstr>
      <vt:lpstr>Многопоточность в Java</vt:lpstr>
      <vt:lpstr>Запуск потока</vt:lpstr>
      <vt:lpstr>Thread</vt:lpstr>
      <vt:lpstr>sleep()</vt:lpstr>
      <vt:lpstr>Остановка потока</vt:lpstr>
      <vt:lpstr>volatile</vt:lpstr>
      <vt:lpstr>Гонки (race condition)</vt:lpstr>
      <vt:lpstr>Гонки (race condition)</vt:lpstr>
      <vt:lpstr>Гонки (race condition)</vt:lpstr>
      <vt:lpstr>Гонки (race condition)</vt:lpstr>
      <vt:lpstr>Неатомарные операции</vt:lpstr>
      <vt:lpstr>Блокировки в объектах (monitor)</vt:lpstr>
      <vt:lpstr>Оператор synchronized</vt:lpstr>
      <vt:lpstr>Модификатор synchronized</vt:lpstr>
      <vt:lpstr>Deadlock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 в Java</dc:title>
  <cp:lastModifiedBy>xaos</cp:lastModifiedBy>
  <cp:revision>15</cp:revision>
  <dcterms:modified xsi:type="dcterms:W3CDTF">2015-04-21T20:59:34Z</dcterms:modified>
</cp:coreProperties>
</file>