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70" r:id="rId17"/>
    <p:sldId id="271" r:id="rId18"/>
    <p:sldId id="272" r:id="rId19"/>
    <p:sldId id="28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385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2386028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5400" b="1" i="0" cap="none" spc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3886200"/>
            <a:ext cx="5643602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Прямоугольник 7"/>
          <p:cNvSpPr/>
          <p:nvPr/>
        </p:nvSpPr>
        <p:spPr>
          <a:xfrm>
            <a:off x="0" y="5357826"/>
            <a:ext cx="857224" cy="15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2133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800600" y="21336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2853"/>
            <a:ext cx="8280920" cy="725471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2880" y="1214421"/>
            <a:ext cx="8085584" cy="5072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1000108"/>
            <a:ext cx="8640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00307"/>
            <a:ext cx="7772400" cy="1906595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14348" y="928672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7847-FD8A-470D-900B-43262EBF6E02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05069"/>
            <a:ext cx="619800" cy="113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.p.polya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concurrenc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5;&#1072;&#1089;&#1090;&#1083;&#1080;&#1074;&#1099;&#1081;_&#1073;&#1080;&#1083;&#1077;&#1090;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ladimir.p.polyakov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Многопоточное программирование</a:t>
            </a:r>
          </a:p>
          <a:p>
            <a:pPr lvl="0"/>
            <a:r>
              <a:rPr lang="en" smtClean="0"/>
              <a:t>в Java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ru-RU" dirty="0" smtClean="0"/>
              <a:t>Владимир Поляков</a:t>
            </a:r>
          </a:p>
          <a:p>
            <a:pPr lvl="0"/>
            <a:r>
              <a:rPr lang="en-US" dirty="0" smtClean="0">
                <a:hlinkClick r:id="rId3"/>
              </a:rPr>
              <a:t>vladimir.p.polyakov@gmail.com</a:t>
            </a:r>
            <a:endParaRPr lang="en-US" dirty="0">
              <a:hlinkClick r:id="rId3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3419872" y="5085184"/>
            <a:ext cx="5040560" cy="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https://github.com/drxaos-edu/lecture-java-concurrency</a:t>
            </a: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Гонки (race condition)</a:t>
            </a:r>
            <a:endParaRPr lang="en"/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Вот что произойдет при одновременном чтении и записи:</a:t>
            </a:r>
          </a:p>
          <a:p>
            <a:pPr lvl="0"/>
            <a:endParaRPr lang="ru-RU" dirty="0"/>
          </a:p>
        </p:txBody>
      </p:sp>
      <p:sp>
        <p:nvSpPr>
          <p:cNvPr id="7" name="Shape 104"/>
          <p:cNvSpPr txBox="1"/>
          <p:nvPr/>
        </p:nvSpPr>
        <p:spPr>
          <a:xfrm>
            <a:off x="1378774" y="3501983"/>
            <a:ext cx="2617161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   Thread1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f1 = a.field1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f2 = </a:t>
            </a:r>
            <a:r>
              <a:rPr lang="en" dirty="0" smtClean="0">
                <a:sym typeface="Courier New"/>
              </a:rPr>
              <a:t>a.field2</a:t>
            </a:r>
          </a:p>
          <a:p>
            <a:endParaRPr lang="en" dirty="0">
              <a:sym typeface="Courier New"/>
            </a:endParaRPr>
          </a:p>
        </p:txBody>
      </p:sp>
      <p:sp>
        <p:nvSpPr>
          <p:cNvPr id="8" name="Shape 105"/>
          <p:cNvSpPr txBox="1"/>
          <p:nvPr/>
        </p:nvSpPr>
        <p:spPr>
          <a:xfrm>
            <a:off x="5428150" y="3501983"/>
            <a:ext cx="238421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   Thread2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a.field1 = 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a.field2 = </a:t>
            </a:r>
            <a:r>
              <a:rPr lang="en" dirty="0" smtClean="0">
                <a:sym typeface="Courier New"/>
              </a:rPr>
              <a:t>2</a:t>
            </a:r>
          </a:p>
          <a:p>
            <a:endParaRPr lang="en" dirty="0"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Гонки (race condition)</a:t>
            </a:r>
            <a:endParaRPr lang="en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Thread 1 выполняется первым</a:t>
            </a:r>
          </a:p>
          <a:p>
            <a:pPr lvl="0"/>
            <a:r>
              <a:rPr lang="en" smtClean="0"/>
              <a:t>Thread 1 получает исходные значения</a:t>
            </a:r>
            <a:endParaRPr lang="en"/>
          </a:p>
        </p:txBody>
      </p:sp>
      <p:sp>
        <p:nvSpPr>
          <p:cNvPr id="104" name="Shape 104"/>
          <p:cNvSpPr txBox="1"/>
          <p:nvPr/>
        </p:nvSpPr>
        <p:spPr>
          <a:xfrm>
            <a:off x="1378774" y="3501983"/>
            <a:ext cx="2617161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   Thread1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f1 = a.field1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f2 = </a:t>
            </a:r>
            <a:r>
              <a:rPr lang="en" dirty="0" smtClean="0">
                <a:sym typeface="Courier New"/>
              </a:rPr>
              <a:t>a.field2</a:t>
            </a:r>
          </a:p>
          <a:p>
            <a:endParaRPr lang="en" dirty="0">
              <a:sym typeface="Courier New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428150" y="3501983"/>
            <a:ext cx="238421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   Thread2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a.field1 = 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a.field2 = </a:t>
            </a:r>
            <a:r>
              <a:rPr lang="en" dirty="0" smtClean="0">
                <a:sym typeface="Courier New"/>
              </a:rPr>
              <a:t>2</a:t>
            </a:r>
          </a:p>
          <a:p>
            <a:endParaRPr lang="en" dirty="0">
              <a:sym typeface="Courier New"/>
            </a:endParaRPr>
          </a:p>
        </p:txBody>
      </p:sp>
      <p:cxnSp>
        <p:nvCxnSpPr>
          <p:cNvPr id="106" name="Shape 106"/>
          <p:cNvCxnSpPr/>
          <p:nvPr/>
        </p:nvCxnSpPr>
        <p:spPr>
          <a:xfrm flipH="1">
            <a:off x="3063899" y="3771201"/>
            <a:ext cx="478800" cy="6255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hape 107"/>
          <p:cNvCxnSpPr/>
          <p:nvPr/>
        </p:nvCxnSpPr>
        <p:spPr>
          <a:xfrm rot="10800000" flipH="1">
            <a:off x="3675850" y="4672895"/>
            <a:ext cx="1752300" cy="10468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hape 108"/>
          <p:cNvCxnSpPr/>
          <p:nvPr/>
        </p:nvCxnSpPr>
        <p:spPr>
          <a:xfrm flipH="1">
            <a:off x="2652812" y="4940690"/>
            <a:ext cx="19199" cy="6255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hape 109"/>
          <p:cNvCxnSpPr/>
          <p:nvPr/>
        </p:nvCxnSpPr>
        <p:spPr>
          <a:xfrm>
            <a:off x="6381625" y="4934496"/>
            <a:ext cx="28800" cy="5235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4"/>
          <p:cNvSpPr txBox="1"/>
          <p:nvPr/>
        </p:nvSpPr>
        <p:spPr>
          <a:xfrm>
            <a:off x="1378774" y="3501983"/>
            <a:ext cx="2617161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   Thread1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f1 = a.field1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f2 = </a:t>
            </a:r>
            <a:r>
              <a:rPr lang="en" dirty="0" smtClean="0">
                <a:sym typeface="Courier New"/>
              </a:rPr>
              <a:t>a.field2</a:t>
            </a:r>
          </a:p>
          <a:p>
            <a:endParaRPr lang="en" dirty="0">
              <a:sym typeface="Courier New"/>
            </a:endParaRPr>
          </a:p>
        </p:txBody>
      </p:sp>
      <p:sp>
        <p:nvSpPr>
          <p:cNvPr id="12" name="Shape 105"/>
          <p:cNvSpPr txBox="1"/>
          <p:nvPr/>
        </p:nvSpPr>
        <p:spPr>
          <a:xfrm>
            <a:off x="5428150" y="3501983"/>
            <a:ext cx="238421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   Thread2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a.field1 = 1</a:t>
            </a:r>
          </a:p>
          <a:p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a.field2 = </a:t>
            </a:r>
            <a:r>
              <a:rPr lang="en" dirty="0" smtClean="0">
                <a:sym typeface="Courier New"/>
              </a:rPr>
              <a:t>2</a:t>
            </a:r>
          </a:p>
          <a:p>
            <a:endParaRPr lang="en" dirty="0">
              <a:sym typeface="Courier New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Гонки (race condition)</a:t>
            </a:r>
            <a:endParaRPr lang="en"/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Попеременное выполнение</a:t>
            </a:r>
          </a:p>
          <a:p>
            <a:pPr lvl="0"/>
            <a:r>
              <a:rPr lang="en" smtClean="0"/>
              <a:t>Одно старое и одно новое значение</a:t>
            </a:r>
            <a:endParaRPr lang="en"/>
          </a:p>
        </p:txBody>
      </p:sp>
      <p:cxnSp>
        <p:nvCxnSpPr>
          <p:cNvPr id="119" name="Shape 119"/>
          <p:cNvCxnSpPr/>
          <p:nvPr/>
        </p:nvCxnSpPr>
        <p:spPr>
          <a:xfrm>
            <a:off x="5256700" y="3761000"/>
            <a:ext cx="478800" cy="6460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hape 120"/>
          <p:cNvCxnSpPr/>
          <p:nvPr/>
        </p:nvCxnSpPr>
        <p:spPr>
          <a:xfrm rot="10800000">
            <a:off x="3552301" y="4883165"/>
            <a:ext cx="1589399" cy="384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hape 121"/>
          <p:cNvCxnSpPr/>
          <p:nvPr/>
        </p:nvCxnSpPr>
        <p:spPr>
          <a:xfrm flipH="1">
            <a:off x="2345801" y="5144901"/>
            <a:ext cx="19199" cy="6255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hape 122"/>
          <p:cNvCxnSpPr/>
          <p:nvPr/>
        </p:nvCxnSpPr>
        <p:spPr>
          <a:xfrm rot="10800000" flipH="1">
            <a:off x="3638450" y="5948999"/>
            <a:ext cx="1579800" cy="768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Неатомарные операции</a:t>
            </a:r>
            <a:endParaRPr lang="en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32-битные чтение и запись гарантированно атомарны</a:t>
            </a:r>
          </a:p>
          <a:p>
            <a:pPr lvl="0"/>
            <a:r>
              <a:rPr lang="en" smtClean="0"/>
              <a:t>64-битные операции могут быть неатомарными</a:t>
            </a:r>
          </a:p>
          <a:p>
            <a:pPr lvl="0"/>
            <a:r>
              <a:rPr lang="en" smtClean="0"/>
              <a:t>Поэтому,</a:t>
            </a:r>
            <a:endParaRPr lang="en"/>
          </a:p>
        </p:txBody>
      </p:sp>
      <p:sp>
        <p:nvSpPr>
          <p:cNvPr id="129" name="Shape 129"/>
          <p:cNvSpPr txBox="1"/>
          <p:nvPr/>
        </p:nvSpPr>
        <p:spPr>
          <a:xfrm>
            <a:off x="457200" y="3537590"/>
            <a:ext cx="82296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int i; double d;</a:t>
            </a:r>
          </a:p>
          <a:p>
            <a:endParaRPr dirty="0">
              <a:sym typeface="Courier New"/>
            </a:endParaRPr>
          </a:p>
          <a:p>
            <a:r>
              <a:rPr lang="en" b="1" dirty="0">
                <a:sym typeface="Courier New"/>
              </a:rPr>
              <a:t>Thread 1     Thread 2</a:t>
            </a:r>
          </a:p>
          <a:p>
            <a:r>
              <a:rPr lang="en" dirty="0">
                <a:sym typeface="Courier New"/>
              </a:rPr>
              <a:t>i = 10;      i = 20;     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В i будет 10 или 20</a:t>
            </a:r>
          </a:p>
          <a:p>
            <a:r>
              <a:rPr lang="en" dirty="0">
                <a:sym typeface="Courier New"/>
              </a:rPr>
              <a:t>d = 10.0;    d = 20.0;   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В d вероятно будет </a:t>
            </a:r>
            <a:r>
              <a:rPr lang="en" dirty="0" smtClean="0">
                <a:solidFill>
                  <a:srgbClr val="0070C0"/>
                </a:solidFill>
                <a:sym typeface="Courier New"/>
              </a:rPr>
              <a:t>мусор</a:t>
            </a:r>
          </a:p>
          <a:p>
            <a:endParaRPr lang="en" dirty="0">
              <a:sym typeface="Courier New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750" y="5763416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Часть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0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Блокировки в объектах (monitor)</a:t>
            </a:r>
            <a:endParaRPr lang="en"/>
          </a:p>
        </p:txBody>
      </p:sp>
      <p:sp>
        <p:nvSpPr>
          <p:cNvPr id="136" name="Shape 136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smtClean="0"/>
              <a:t>Каждый объект в Java имеет блокировку которую может получить как минимум один поток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Поток останавливается и ждет, если он попытался получить блокировку, которую кто-то уже забрал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Блокировка – это счетчик: один поток может заблокировать объект несколько раз</a:t>
            </a:r>
            <a:endParaRPr lang="ru-RU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Оператор synchronized</a:t>
            </a:r>
            <a:endParaRPr lang="en"/>
          </a:p>
        </p:txBody>
      </p:sp>
      <p:sp>
        <p:nvSpPr>
          <p:cNvPr id="142" name="Shape 14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mtClean="0"/>
              <a:t>Оператор synchronized получает блокировку объекта перед тем как зайти в блок команд</a:t>
            </a:r>
          </a:p>
          <a:p>
            <a:endParaRPr lang="ru-RU" smtClean="0"/>
          </a:p>
          <a:p>
            <a:endParaRPr lang="ru-RU" smtClean="0"/>
          </a:p>
          <a:p>
            <a:pPr lvl="0"/>
            <a:endParaRPr lang="ru-RU" smtClean="0"/>
          </a:p>
          <a:p>
            <a:pPr lvl="0"/>
            <a:r>
              <a:rPr lang="ru-RU" smtClean="0"/>
              <a:t>Освобождает блокировку, когда блок команд заканчивается</a:t>
            </a:r>
          </a:p>
          <a:p>
            <a:pPr lvl="0"/>
            <a:r>
              <a:rPr lang="ru-RU" smtClean="0"/>
              <a:t>Объект для блокировки выбирает разработчик</a:t>
            </a:r>
            <a:endParaRPr lang="ru-RU"/>
          </a:p>
        </p:txBody>
      </p:sp>
      <p:sp>
        <p:nvSpPr>
          <p:cNvPr id="143" name="Shape 143"/>
          <p:cNvSpPr txBox="1"/>
          <p:nvPr/>
        </p:nvSpPr>
        <p:spPr>
          <a:xfrm>
            <a:off x="717409" y="2607252"/>
            <a:ext cx="7746046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Counter mycount = new Counter;</a:t>
            </a:r>
          </a:p>
          <a:p>
            <a:r>
              <a:rPr lang="en" dirty="0">
                <a:sym typeface="Courier New"/>
              </a:rPr>
              <a:t>synchronized(mycount) </a:t>
            </a:r>
            <a:r>
              <a:rPr lang="en" dirty="0" smtClean="0">
                <a:sym typeface="Courier New"/>
              </a:rPr>
              <a:t>{ </a:t>
            </a:r>
            <a:r>
              <a:rPr lang="en" dirty="0" smtClean="0">
                <a:solidFill>
                  <a:srgbClr val="0070C0"/>
                </a:solidFill>
                <a:sym typeface="Courier New"/>
              </a:rPr>
              <a:t>// получить блокировку</a:t>
            </a:r>
          </a:p>
          <a:p>
            <a:r>
              <a:rPr lang="en" dirty="0" smtClean="0">
                <a:sym typeface="Courier New"/>
              </a:rPr>
              <a:t>  mycount.count();</a:t>
            </a:r>
          </a:p>
          <a:p>
            <a:r>
              <a:rPr lang="en" dirty="0" smtClean="0">
                <a:sym typeface="Courier New"/>
              </a:rPr>
              <a:t>}</a:t>
            </a:r>
            <a:endParaRPr lang="en" dirty="0">
              <a:sym typeface="Courier New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74" y="4398566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Модификатор synchronized</a:t>
            </a:r>
            <a:endParaRPr lang="en"/>
          </a:p>
        </p:txBody>
      </p:sp>
      <p:sp>
        <p:nvSpPr>
          <p:cNvPr id="149" name="Shape 1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Такая реализация гарантирует, что только один поток сможет увеличивать счетчик в один момент времени</a:t>
            </a:r>
            <a:endParaRPr lang="ru-RU"/>
          </a:p>
        </p:txBody>
      </p:sp>
      <p:sp>
        <p:nvSpPr>
          <p:cNvPr id="151" name="Shape 151"/>
          <p:cNvSpPr txBox="1"/>
          <p:nvPr/>
        </p:nvSpPr>
        <p:spPr>
          <a:xfrm>
            <a:off x="457200" y="1277466"/>
            <a:ext cx="82296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class AtomicCounter { 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// получить блокировку</a:t>
            </a:r>
          </a:p>
          <a:p>
            <a:r>
              <a:rPr lang="en" dirty="0">
                <a:sym typeface="Courier New"/>
              </a:rPr>
              <a:t>  private int _count; 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// объекта AtomicCounter </a:t>
            </a:r>
          </a:p>
          <a:p>
            <a:r>
              <a:rPr lang="en" dirty="0">
                <a:sym typeface="Courier New"/>
              </a:rPr>
              <a:t>                      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// перед выполнением метода</a:t>
            </a: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public </a:t>
            </a:r>
            <a:r>
              <a:rPr lang="en" b="1" dirty="0">
                <a:sym typeface="Courier New"/>
              </a:rPr>
              <a:t>synchronized</a:t>
            </a:r>
            <a:r>
              <a:rPr lang="en" dirty="0">
                <a:sym typeface="Courier New"/>
              </a:rPr>
              <a:t> void count() {</a:t>
            </a:r>
          </a:p>
          <a:p>
            <a:r>
              <a:rPr lang="en" dirty="0">
                <a:sym typeface="Courier New"/>
              </a:rPr>
              <a:t>    _count++;</a:t>
            </a:r>
          </a:p>
          <a:p>
            <a:r>
              <a:rPr lang="en" dirty="0">
                <a:sym typeface="Courier New"/>
              </a:rPr>
              <a:t>  }</a:t>
            </a:r>
          </a:p>
          <a:p>
            <a:r>
              <a:rPr lang="en" dirty="0">
                <a:sym typeface="Courier New"/>
              </a:rPr>
              <a:t>}</a:t>
            </a:r>
          </a:p>
        </p:txBody>
      </p:sp>
      <p:cxnSp>
        <p:nvCxnSpPr>
          <p:cNvPr id="152" name="Shape 152"/>
          <p:cNvCxnSpPr/>
          <p:nvPr/>
        </p:nvCxnSpPr>
        <p:spPr>
          <a:xfrm flipH="1">
            <a:off x="3616105" y="2030442"/>
            <a:ext cx="478800" cy="6255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925" y="3365732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Deadlock</a:t>
            </a:r>
            <a:endParaRPr lang="en"/>
          </a:p>
        </p:txBody>
      </p:sp>
      <p:sp>
        <p:nvSpPr>
          <p:cNvPr id="159" name="Shape 1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Правило: всегда получайте блокировки в одинаковом порядке</a:t>
            </a:r>
            <a:endParaRPr lang="ru-RU" dirty="0"/>
          </a:p>
        </p:txBody>
      </p:sp>
      <p:sp>
        <p:nvSpPr>
          <p:cNvPr id="160" name="Shape 160"/>
          <p:cNvSpPr txBox="1"/>
          <p:nvPr/>
        </p:nvSpPr>
        <p:spPr>
          <a:xfrm>
            <a:off x="395536" y="1669148"/>
            <a:ext cx="382066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>
                <a:sym typeface="Courier New"/>
              </a:rPr>
              <a:t>synchronized(Foo) {</a:t>
            </a:r>
          </a:p>
          <a:p>
            <a:r>
              <a:rPr lang="en">
                <a:sym typeface="Courier New"/>
              </a:rPr>
              <a:t>  synchronized(Bar) {</a:t>
            </a:r>
          </a:p>
          <a:p>
            <a:r>
              <a:rPr lang="en">
                <a:sym typeface="Courier New"/>
              </a:rPr>
              <a:t>    /* Deadlocked */</a:t>
            </a:r>
          </a:p>
          <a:p>
            <a:r>
              <a:rPr lang="en">
                <a:sym typeface="Courier New"/>
              </a:rPr>
              <a:t>  }</a:t>
            </a:r>
          </a:p>
          <a:p>
            <a:r>
              <a:rPr lang="en">
                <a:sym typeface="Courier New"/>
              </a:rPr>
              <a:t>}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930624" y="1669148"/>
            <a:ext cx="3961855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>
                <a:sym typeface="Courier New"/>
              </a:rPr>
              <a:t>synchronized(Bar) {</a:t>
            </a:r>
          </a:p>
          <a:p>
            <a:r>
              <a:rPr lang="en">
                <a:sym typeface="Courier New"/>
              </a:rPr>
              <a:t>  synchronized(Foo) {</a:t>
            </a:r>
          </a:p>
          <a:p>
            <a:r>
              <a:rPr lang="en">
                <a:sym typeface="Courier New"/>
              </a:rPr>
              <a:t>    /* Deadlocked */</a:t>
            </a:r>
          </a:p>
          <a:p>
            <a:r>
              <a:rPr lang="en">
                <a:sym typeface="Courier New"/>
              </a:rPr>
              <a:t>  }</a:t>
            </a:r>
          </a:p>
          <a:p>
            <a:r>
              <a:rPr lang="en">
                <a:sym typeface="Courier New"/>
              </a:rPr>
              <a:t>}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162" y="2241367"/>
            <a:ext cx="480500" cy="64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5615700" y="4763901"/>
            <a:ext cx="2590812" cy="1803887"/>
          </a:xfrm>
          <a:prstGeom prst="irregularSeal1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003171"/>
                </a:solidFill>
              </a:rPr>
              <a:t>jstack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Часть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8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Зачем?</a:t>
            </a:r>
            <a:endParaRPr lang="en"/>
          </a:p>
        </p:txBody>
      </p:sp>
      <p:sp>
        <p:nvSpPr>
          <p:cNvPr id="38" name="Shape 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mtClean="0"/>
              <a:t>Задействуют все процессоры</a:t>
            </a:r>
          </a:p>
          <a:p>
            <a:r>
              <a:rPr lang="en" smtClean="0"/>
              <a:t>Реализованы до появления многопроцессорных систем</a:t>
            </a:r>
          </a:p>
          <a:p>
            <a:pPr lvl="1"/>
            <a:r>
              <a:rPr lang="en" smtClean="0"/>
              <a:t>Отзывчивый графический интерфейс</a:t>
            </a:r>
          </a:p>
          <a:p>
            <a:pPr lvl="1"/>
            <a:r>
              <a:rPr lang="en" smtClean="0"/>
              <a:t>Нет простоя при ожидании ресурсов</a:t>
            </a:r>
          </a:p>
          <a:p>
            <a:pPr lvl="1"/>
            <a:r>
              <a:rPr lang="en" smtClean="0"/>
              <a:t>Модель «поток на запрос»</a:t>
            </a:r>
          </a:p>
          <a:p>
            <a:pPr lvl="1"/>
            <a:r>
              <a:rPr lang="en" smtClean="0"/>
              <a:t>Фоновые системные процессы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Приоритеты</a:t>
            </a:r>
            <a:endParaRPr lang="en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Каждый поток имеет приоритет от 1 до 10 (обычно 5)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Задача планировщика – обеспечивать постоянное выполнение потоков с самым высоким приоритетом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thread.setPriority(5)</a:t>
            </a:r>
            <a:endParaRPr lang="ru-RU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Приоритеты</a:t>
            </a:r>
            <a:endParaRPr lang="en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smtClean="0"/>
              <a:t>Из The Java Language Specification</a:t>
            </a:r>
          </a:p>
          <a:p>
            <a:endParaRPr lang="ru-RU" smtClean="0"/>
          </a:p>
          <a:p>
            <a:r>
              <a:rPr lang="ru-RU" smtClean="0"/>
              <a:t>Каждый поток имеет приоритет.</a:t>
            </a:r>
          </a:p>
          <a:p>
            <a:r>
              <a:rPr lang="ru-RU" smtClean="0"/>
              <a:t>Если возникает конкуренция за вычислительные ресурсы, выполнение потоков с наивысшим приоритетом предпочитается выполнению потоков с низким приоритетом.</a:t>
            </a:r>
          </a:p>
          <a:p>
            <a:r>
              <a:rPr lang="ru-RU" smtClean="0"/>
              <a:t>Однако, это вовсе не гарантия того, что потоки с наивысшим приоритетом будут непрерывно исполняться, поэтому приоритеты потоков не могут быть использованы для надежной реализации взаимного исключения.</a:t>
            </a:r>
            <a:endParaRPr lang="ru-RU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Потоки с одним приоритетом</a:t>
            </a:r>
            <a:endParaRPr lang="en"/>
          </a:p>
        </p:txBody>
      </p:sp>
      <p:sp>
        <p:nvSpPr>
          <p:cNvPr id="181" name="Shape 18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Вызов yield() останавливает текущий поток, чтобы могли выполниться другие потоки с таким же приоритетом</a:t>
            </a:r>
          </a:p>
          <a:p>
            <a:pPr lvl="0"/>
            <a:r>
              <a:rPr lang="en" smtClean="0"/>
              <a:t>Реализация для Solaris исполняет потоки пока они сами не остановятся (wait(), yield(), etc.)</a:t>
            </a:r>
          </a:p>
          <a:p>
            <a:pPr lvl="0"/>
            <a:r>
              <a:rPr lang="en" smtClean="0"/>
              <a:t>Реализация для Windows использует квантование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Голодание</a:t>
            </a:r>
            <a:endParaRPr lang="en"/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Нечестный (упрощенный) планировщик</a:t>
            </a:r>
          </a:p>
          <a:p>
            <a:pPr lvl="0"/>
            <a:r>
              <a:rPr lang="en" smtClean="0"/>
              <a:t>Высокоприоритетные потоки могут потреблять все вычислительные ресурсы, не давая другим потокам выполняться</a:t>
            </a:r>
          </a:p>
          <a:p>
            <a:pPr lvl="0"/>
            <a:r>
              <a:rPr lang="en" smtClean="0"/>
              <a:t>Это называется голодание потоков (Starvation)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Ожидание условия</a:t>
            </a:r>
            <a:endParaRPr lang="en"/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Допустим вы хотите, чтобы поток подождал выполнения какого-то условия, прежде чем продолжить выполнение</a:t>
            </a:r>
          </a:p>
          <a:p>
            <a:pPr lvl="0"/>
            <a:r>
              <a:rPr lang="ru-RU" smtClean="0"/>
              <a:t>Бесконечный цикл может вызвать deadlock</a:t>
            </a:r>
          </a:p>
          <a:p>
            <a:endParaRPr lang="ru-RU" smtClean="0"/>
          </a:p>
          <a:p>
            <a:pPr lvl="0"/>
            <a:endParaRPr lang="ru-RU" smtClean="0"/>
          </a:p>
          <a:p>
            <a:pPr lvl="0"/>
            <a:r>
              <a:rPr lang="ru-RU" smtClean="0"/>
              <a:t>Вызовы yield() предотвращают deadlock, но очень неэффективно</a:t>
            </a:r>
            <a:endParaRPr lang="ru-RU"/>
          </a:p>
        </p:txBody>
      </p:sp>
      <p:sp>
        <p:nvSpPr>
          <p:cNvPr id="194" name="Shape 194"/>
          <p:cNvSpPr txBox="1"/>
          <p:nvPr/>
        </p:nvSpPr>
        <p:spPr>
          <a:xfrm>
            <a:off x="2707976" y="3711623"/>
            <a:ext cx="3574649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>
                <a:sym typeface="Courier New"/>
              </a:rPr>
              <a:t>while (!condition) {}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302826" y="5922890"/>
            <a:ext cx="4645438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while (!condition) yield();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wait() и notify()</a:t>
            </a:r>
            <a:endParaRPr lang="en"/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wait() похож на yield(), но требует, чтобы текущий поток потом кто-нибудь разбудил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Поток, который может повлиять на проверяемое условие вызывает notify(), чтобы разбудить ожидающий поток</a:t>
            </a:r>
          </a:p>
          <a:p>
            <a:pPr lvl="0"/>
            <a:r>
              <a:rPr lang="ru-RU" smtClean="0"/>
              <a:t>Разработчик должен следить, чтобы каждому wait() соответствовал notify()</a:t>
            </a:r>
            <a:endParaRPr lang="ru-RU"/>
          </a:p>
        </p:txBody>
      </p:sp>
      <p:sp>
        <p:nvSpPr>
          <p:cNvPr id="202" name="Shape 202"/>
          <p:cNvSpPr txBox="1"/>
          <p:nvPr/>
        </p:nvSpPr>
        <p:spPr>
          <a:xfrm>
            <a:off x="1979712" y="2338927"/>
            <a:ext cx="4752528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while (!condition) wait();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wait() и notify()</a:t>
            </a:r>
            <a:endParaRPr lang="en"/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У каждого объекта есть набор потоков, ожидающих освобождения его блокировки (wait set)</a:t>
            </a:r>
            <a:endParaRPr lang="en"/>
          </a:p>
        </p:txBody>
      </p:sp>
      <p:sp>
        <p:nvSpPr>
          <p:cNvPr id="209" name="Shape 209"/>
          <p:cNvSpPr txBox="1"/>
          <p:nvPr/>
        </p:nvSpPr>
        <p:spPr>
          <a:xfrm>
            <a:off x="457200" y="2822029"/>
            <a:ext cx="82296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synchronized (obj) {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// Получить блокировку obj</a:t>
            </a:r>
          </a:p>
          <a:p>
            <a:r>
              <a:rPr lang="en" dirty="0">
                <a:sym typeface="Courier New"/>
              </a:rPr>
              <a:t>  obj.wait();			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// остановиться</a:t>
            </a:r>
          </a:p>
          <a:p>
            <a:endParaRPr dirty="0">
              <a:sym typeface="Courier New"/>
            </a:endParaRPr>
          </a:p>
          <a:p>
            <a:r>
              <a:rPr lang="en" dirty="0">
                <a:solidFill>
                  <a:srgbClr val="0070C0"/>
                </a:solidFill>
                <a:sym typeface="Courier New"/>
              </a:rPr>
              <a:t>   // добавление потока в</a:t>
            </a:r>
          </a:p>
          <a:p>
            <a:r>
              <a:rPr lang="en" dirty="0">
                <a:solidFill>
                  <a:srgbClr val="0070C0"/>
                </a:solidFill>
                <a:sym typeface="Courier New"/>
              </a:rPr>
              <a:t>   // wait set объекта</a:t>
            </a:r>
          </a:p>
          <a:p>
            <a:r>
              <a:rPr lang="en" dirty="0">
                <a:solidFill>
                  <a:srgbClr val="0070C0"/>
                </a:solidFill>
                <a:sym typeface="Courier New"/>
              </a:rPr>
              <a:t>   // освобождает блокировки obj</a:t>
            </a: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В другом потоке:</a:t>
            </a:r>
          </a:p>
          <a:p>
            <a:r>
              <a:rPr lang="en" dirty="0">
                <a:sym typeface="Courier New"/>
              </a:rPr>
              <a:t>obj.notify();      </a:t>
            </a:r>
            <a:r>
              <a:rPr lang="en" dirty="0">
                <a:solidFill>
                  <a:srgbClr val="0070C0"/>
                </a:solidFill>
                <a:sym typeface="Courier New"/>
              </a:rPr>
              <a:t>// разбудить ждущий поток</a:t>
            </a:r>
          </a:p>
          <a:p>
            <a:endParaRPr dirty="0"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wait() и notify()</a:t>
            </a:r>
            <a:endParaRPr lang="en"/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smtClean="0"/>
              <a:t>Thread 1 получает блокировку объекта</a:t>
            </a:r>
          </a:p>
          <a:p>
            <a:pPr lvl="0"/>
            <a:r>
              <a:rPr lang="ru-RU" smtClean="0"/>
              <a:t>Thread 1 вызывает wait() на объекте</a:t>
            </a:r>
          </a:p>
          <a:p>
            <a:pPr lvl="0"/>
            <a:r>
              <a:rPr lang="ru-RU" smtClean="0"/>
              <a:t>Thread 1 освобождает блокировку, добавляет себя в wait set объекта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Thread 2 вызывает notify() на объекта (должен иметь блокировку объекта для вызова notify())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Thread 1 разбужен: удаляется из wait set</a:t>
            </a:r>
          </a:p>
          <a:p>
            <a:pPr lvl="0"/>
            <a:r>
              <a:rPr lang="ru-RU" smtClean="0"/>
              <a:t>Thread 1 получает блокировку</a:t>
            </a:r>
          </a:p>
          <a:p>
            <a:pPr lvl="0"/>
            <a:r>
              <a:rPr lang="ru-RU" smtClean="0"/>
              <a:t>Thread 1 продолжает выполнение после wait()</a:t>
            </a:r>
            <a:endParaRPr lang="ru-RU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wait() и notify()</a:t>
            </a:r>
            <a:endParaRPr lang="en"/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notify() случайно выбирает и будит один поток (из многих)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notifyAll() будит все ждущие потоки</a:t>
            </a:r>
            <a:endParaRPr lang="ru-RU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Пишем Blocking Buffer</a:t>
            </a:r>
            <a:endParaRPr lang="en"/>
          </a:p>
        </p:txBody>
      </p:sp>
      <p:sp>
        <p:nvSpPr>
          <p:cNvPr id="227" name="Shape 2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Буфер для записи и чтения</a:t>
            </a:r>
          </a:p>
          <a:p>
            <a:pPr lvl="0"/>
            <a:r>
              <a:rPr lang="en" smtClean="0"/>
              <a:t>Поток чтения блокируется если нет данных для чтения</a:t>
            </a:r>
          </a:p>
          <a:p>
            <a:pPr lvl="0"/>
            <a:r>
              <a:rPr lang="en" smtClean="0"/>
              <a:t>Поток записи блокируется если данные еще не прочитаны</a:t>
            </a:r>
            <a:endParaRPr lang="en" dirty="0"/>
          </a:p>
        </p:txBody>
      </p:sp>
      <p:sp>
        <p:nvSpPr>
          <p:cNvPr id="228" name="Shape 228"/>
          <p:cNvSpPr txBox="1"/>
          <p:nvPr/>
        </p:nvSpPr>
        <p:spPr>
          <a:xfrm>
            <a:off x="539552" y="4102333"/>
            <a:ext cx="82296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>
                <a:sym typeface="Courier New"/>
              </a:rPr>
              <a:t>class OnePlace {</a:t>
            </a:r>
          </a:p>
          <a:p>
            <a:r>
              <a:rPr lang="en" dirty="0">
                <a:sym typeface="Courier New"/>
              </a:rPr>
              <a:t>  El value;</a:t>
            </a: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public synchronized void write(El e) { … }</a:t>
            </a:r>
          </a:p>
          <a:p>
            <a:r>
              <a:rPr lang="en" dirty="0">
                <a:sym typeface="Courier New"/>
              </a:rPr>
              <a:t>  public synchronized El read() { … }</a:t>
            </a:r>
          </a:p>
          <a:p>
            <a:r>
              <a:rPr lang="en" dirty="0" smtClean="0">
                <a:sym typeface="Courier New"/>
              </a:rPr>
              <a:t>}</a:t>
            </a:r>
            <a:endParaRPr lang="en" dirty="0"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Многопоточность в Java</a:t>
            </a:r>
            <a:endParaRPr lang="en"/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Поддержка потоков на уровне языка</a:t>
            </a:r>
          </a:p>
          <a:p>
            <a:pPr lvl="0"/>
            <a:r>
              <a:rPr lang="en" smtClean="0"/>
              <a:t>Множество контекстов и счетчиков команд в едином пространстве памяти</a:t>
            </a:r>
          </a:p>
          <a:p>
            <a:pPr lvl="0"/>
            <a:r>
              <a:rPr lang="en" smtClean="0"/>
              <a:t>Со всеми объектами можно работать из любого потока</a:t>
            </a:r>
          </a:p>
          <a:p>
            <a:pPr lvl="0"/>
            <a:r>
              <a:rPr lang="en" smtClean="0"/>
              <a:t>Принципиальная неопределенность последовательности исполнения</a:t>
            </a:r>
          </a:p>
          <a:p>
            <a:pPr lvl="0"/>
            <a:r>
              <a:rPr lang="en" smtClean="0"/>
              <a:t>Но язык предоставляет средства, чтобы этой неопределенности избежать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Пишем Blocking Buffer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402904"/>
            <a:ext cx="82296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sym typeface="Courier New"/>
              </a:rPr>
              <a:t>synchronized void write(El e) throws InterruptedException</a:t>
            </a:r>
          </a:p>
          <a:p>
            <a:r>
              <a:rPr lang="en" sz="2000" dirty="0">
                <a:sym typeface="Courier New"/>
              </a:rPr>
              <a:t>{</a:t>
            </a:r>
          </a:p>
          <a:p>
            <a:r>
              <a:rPr lang="en" sz="2000" dirty="0">
                <a:sym typeface="Courier New"/>
              </a:rPr>
              <a:t>  while (value != null) wait</a:t>
            </a:r>
            <a:r>
              <a:rPr lang="en" sz="2000" dirty="0" smtClean="0">
                <a:sym typeface="Courier New"/>
              </a:rPr>
              <a:t>();</a:t>
            </a:r>
            <a:r>
              <a:rPr lang="ru-RU" sz="2000" dirty="0" smtClean="0">
                <a:sym typeface="Courier New"/>
              </a:rPr>
              <a:t> </a:t>
            </a:r>
            <a:r>
              <a:rPr lang="en" sz="2000" dirty="0" smtClean="0">
                <a:solidFill>
                  <a:srgbClr val="0070C0"/>
                </a:solidFill>
                <a:sym typeface="Courier New"/>
              </a:rPr>
              <a:t>// </a:t>
            </a:r>
            <a:r>
              <a:rPr lang="en" sz="2000" dirty="0">
                <a:solidFill>
                  <a:srgbClr val="0070C0"/>
                </a:solidFill>
                <a:sym typeface="Courier New"/>
              </a:rPr>
              <a:t>Block while full</a:t>
            </a:r>
          </a:p>
          <a:p>
            <a:r>
              <a:rPr lang="en" sz="2000" dirty="0">
                <a:sym typeface="Courier New"/>
              </a:rPr>
              <a:t>  value = e;</a:t>
            </a:r>
          </a:p>
          <a:p>
            <a:r>
              <a:rPr lang="en" sz="2000" dirty="0">
                <a:sym typeface="Courier New"/>
              </a:rPr>
              <a:t>  notifyAll();	</a:t>
            </a:r>
            <a:r>
              <a:rPr lang="en" sz="2000" dirty="0" smtClean="0">
                <a:solidFill>
                  <a:srgbClr val="0070C0"/>
                </a:solidFill>
                <a:sym typeface="Courier New"/>
              </a:rPr>
              <a:t>// </a:t>
            </a:r>
            <a:r>
              <a:rPr lang="en" sz="2000" dirty="0">
                <a:solidFill>
                  <a:srgbClr val="0070C0"/>
                </a:solidFill>
                <a:sym typeface="Courier New"/>
              </a:rPr>
              <a:t>Awaken any waiting read</a:t>
            </a:r>
          </a:p>
          <a:p>
            <a:r>
              <a:rPr lang="en" sz="2000" dirty="0" smtClean="0">
                <a:sym typeface="Courier New"/>
              </a:rPr>
              <a:t>}</a:t>
            </a:r>
            <a:endParaRPr lang="ru-RU" sz="2000" dirty="0" smtClean="0">
              <a:sym typeface="Courier New"/>
            </a:endParaRPr>
          </a:p>
          <a:p>
            <a:endParaRPr lang="en" sz="2000" dirty="0">
              <a:sym typeface="Courier New"/>
            </a:endParaRPr>
          </a:p>
          <a:p>
            <a:r>
              <a:rPr lang="en" sz="2000" dirty="0">
                <a:sym typeface="Courier New"/>
              </a:rPr>
              <a:t>public synchronized El read() throws InterruptedException</a:t>
            </a:r>
          </a:p>
          <a:p>
            <a:r>
              <a:rPr lang="en" sz="2000" dirty="0">
                <a:sym typeface="Courier New"/>
              </a:rPr>
              <a:t>{</a:t>
            </a:r>
          </a:p>
          <a:p>
            <a:r>
              <a:rPr lang="en" sz="2000" dirty="0">
                <a:sym typeface="Courier New"/>
              </a:rPr>
              <a:t>  while (value == null) wait</a:t>
            </a:r>
            <a:r>
              <a:rPr lang="en" sz="2000" dirty="0" smtClean="0">
                <a:sym typeface="Courier New"/>
              </a:rPr>
              <a:t>();</a:t>
            </a:r>
            <a:r>
              <a:rPr lang="ru-RU" sz="2000" dirty="0" smtClean="0">
                <a:sym typeface="Courier New"/>
              </a:rPr>
              <a:t> </a:t>
            </a:r>
            <a:r>
              <a:rPr lang="en" sz="2000" dirty="0" smtClean="0">
                <a:solidFill>
                  <a:srgbClr val="0070C0"/>
                </a:solidFill>
                <a:sym typeface="Courier New"/>
              </a:rPr>
              <a:t>// </a:t>
            </a:r>
            <a:r>
              <a:rPr lang="en" sz="2000" dirty="0">
                <a:solidFill>
                  <a:srgbClr val="0070C0"/>
                </a:solidFill>
                <a:sym typeface="Courier New"/>
              </a:rPr>
              <a:t>Block while empty</a:t>
            </a:r>
          </a:p>
          <a:p>
            <a:r>
              <a:rPr lang="en" sz="2000" dirty="0">
                <a:sym typeface="Courier New"/>
              </a:rPr>
              <a:t>  El e = value; value = null;</a:t>
            </a:r>
          </a:p>
          <a:p>
            <a:r>
              <a:rPr lang="en" sz="2000" dirty="0">
                <a:sym typeface="Courier New"/>
              </a:rPr>
              <a:t>  notifyAll();	</a:t>
            </a:r>
            <a:r>
              <a:rPr lang="en" sz="2000" dirty="0" smtClean="0">
                <a:solidFill>
                  <a:srgbClr val="0070C0"/>
                </a:solidFill>
                <a:sym typeface="Courier New"/>
              </a:rPr>
              <a:t>// </a:t>
            </a:r>
            <a:r>
              <a:rPr lang="en" sz="2000" dirty="0">
                <a:solidFill>
                  <a:srgbClr val="0070C0"/>
                </a:solidFill>
                <a:sym typeface="Courier New"/>
              </a:rPr>
              <a:t>Awaken any waiting write</a:t>
            </a:r>
          </a:p>
          <a:p>
            <a:r>
              <a:rPr lang="en" sz="2000" dirty="0">
                <a:sym typeface="Courier New"/>
              </a:rPr>
              <a:t>  return e;</a:t>
            </a:r>
          </a:p>
          <a:p>
            <a:r>
              <a:rPr lang="en" sz="2000" dirty="0" smtClean="0">
                <a:sym typeface="Courier New"/>
              </a:rPr>
              <a:t>}</a:t>
            </a:r>
            <a:endParaRPr sz="2000" dirty="0"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Thread states</a:t>
            </a:r>
            <a:endParaRPr lang="e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6300" y="1556792"/>
            <a:ext cx="5622850" cy="429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Счастливый билет</a:t>
            </a:r>
            <a:endParaRPr lang="en"/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hlinkClick r:id="rId3"/>
              </a:rPr>
              <a:t>http://ru.wikipedia.org/wiki/</a:t>
            </a:r>
            <a:r>
              <a:rPr lang="ru-RU" sz="2800" smtClean="0">
                <a:hlinkClick r:id="rId3"/>
              </a:rPr>
              <a:t>Счастливый_билет</a:t>
            </a:r>
          </a:p>
          <a:p>
            <a:endParaRPr lang="ru-RU" sz="2800"/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737" y="3154067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Обедающие философы</a:t>
            </a:r>
            <a:endParaRPr lang="en"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85000"/>
                    </a14:imgEffect>
                  </a14:imgLayer>
                </a14:imgProps>
              </a:ext>
            </a:extLst>
          </a:blip>
          <a:srcRect l="15810" r="16681" b="22324"/>
          <a:stretch/>
        </p:blipFill>
        <p:spPr>
          <a:xfrm>
            <a:off x="2123728" y="1523600"/>
            <a:ext cx="4844820" cy="4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4139952" y="2796218"/>
            <a:ext cx="4330849" cy="10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vladimir.p.polyakov@gmail.com</a:t>
            </a:r>
            <a:endParaRPr lang="en" sz="2000" u="sng" dirty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5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04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Запуск потока</a:t>
            </a:r>
            <a:endParaRPr lang="en"/>
          </a:p>
        </p:txBody>
      </p:sp>
      <p:sp>
        <p:nvSpPr>
          <p:cNvPr id="50" name="Shape 5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smtClean="0"/>
              <a:t>Как создать поток:</a:t>
            </a:r>
            <a:endParaRPr lang="en" dirty="0"/>
          </a:p>
        </p:txBody>
      </p:sp>
      <p:sp>
        <p:nvSpPr>
          <p:cNvPr id="51" name="Shape 51"/>
          <p:cNvSpPr txBox="1"/>
          <p:nvPr/>
        </p:nvSpPr>
        <p:spPr>
          <a:xfrm>
            <a:off x="457200" y="1988840"/>
            <a:ext cx="82296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ru-RU"/>
            </a:defPPr>
            <a:lvl1pPr marL="0" defTabSz="914400" eaLnBrk="1" latinLnBrk="0" hangingPunct="1">
              <a:defRPr sz="2200" b="1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0" dirty="0">
                <a:sym typeface="Courier New"/>
              </a:rPr>
              <a:t>class MyThread extends Thread {</a:t>
            </a:r>
          </a:p>
          <a:p>
            <a:r>
              <a:rPr lang="en" b="0" dirty="0">
                <a:sym typeface="Courier New"/>
              </a:rPr>
              <a:t>  public void run() { </a:t>
            </a:r>
            <a:r>
              <a:rPr lang="en" b="0" dirty="0">
                <a:solidFill>
                  <a:srgbClr val="0070C0"/>
                </a:solidFill>
                <a:sym typeface="Courier New"/>
              </a:rPr>
              <a:t>/* thread body */</a:t>
            </a:r>
            <a:r>
              <a:rPr lang="en" b="0" dirty="0">
                <a:sym typeface="Courier New"/>
              </a:rPr>
              <a:t> }</a:t>
            </a:r>
          </a:p>
          <a:p>
            <a:r>
              <a:rPr lang="en" b="0" dirty="0">
                <a:sym typeface="Courier New"/>
              </a:rPr>
              <a:t>}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86094" y="3429000"/>
            <a:ext cx="82296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defTabSz="914400" eaLnBrk="1" latinLnBrk="0" hangingPunct="1">
              <a:defRPr sz="2200" b="1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0" dirty="0">
                <a:sym typeface="Courier New"/>
              </a:rPr>
              <a:t>MyThread mt = new MyThread();	</a:t>
            </a:r>
            <a:r>
              <a:rPr lang="en" b="0" dirty="0">
                <a:solidFill>
                  <a:srgbClr val="0070C0"/>
                </a:solidFill>
                <a:sym typeface="Courier New"/>
              </a:rPr>
              <a:t>// Create thread</a:t>
            </a:r>
          </a:p>
          <a:p>
            <a:r>
              <a:rPr lang="en" b="0" dirty="0">
                <a:sym typeface="Courier New"/>
              </a:rPr>
              <a:t>mt.start();		</a:t>
            </a:r>
            <a:r>
              <a:rPr lang="en" b="0" dirty="0">
                <a:solidFill>
                  <a:srgbClr val="0070C0"/>
                </a:solidFill>
                <a:sym typeface="Courier New"/>
              </a:rPr>
              <a:t>// Starts thread running at run()</a:t>
            </a:r>
          </a:p>
          <a:p>
            <a:r>
              <a:rPr lang="en" b="0" dirty="0">
                <a:sym typeface="Courier New"/>
              </a:rPr>
              <a:t>				</a:t>
            </a:r>
            <a:r>
              <a:rPr lang="en" b="0" dirty="0">
                <a:solidFill>
                  <a:srgbClr val="0070C0"/>
                </a:solidFill>
                <a:sym typeface="Courier New"/>
              </a:rPr>
              <a:t>// Returns immediately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750" y="55506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Thread</a:t>
            </a:r>
            <a:endParaRPr lang="en"/>
          </a:p>
        </p:txBody>
      </p:sp>
      <p:sp>
        <p:nvSpPr>
          <p:cNvPr id="59" name="Shape 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Поток – это отдельный счетчик команд, а также стек, локальные переменные и т.д.</a:t>
            </a:r>
          </a:p>
          <a:p>
            <a:pPr lvl="0"/>
            <a:r>
              <a:rPr lang="en" smtClean="0"/>
              <a:t>Поток не является объектом</a:t>
            </a:r>
          </a:p>
          <a:p>
            <a:pPr lvl="0"/>
            <a:r>
              <a:rPr lang="en" smtClean="0"/>
              <a:t>Классы, объекты, методы и т.д. не принадлежат ни одному потоку</a:t>
            </a:r>
          </a:p>
          <a:p>
            <a:pPr lvl="0"/>
            <a:r>
              <a:rPr lang="en" smtClean="0"/>
              <a:t>Любой метод может быть выполнен любым потоком или несколькими потоками, причем даже одновременно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sleep()</a:t>
            </a:r>
            <a:endParaRPr lang="en"/>
          </a:p>
        </p:txBody>
      </p:sp>
      <p:sp>
        <p:nvSpPr>
          <p:cNvPr id="65" name="Shape 6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mtClean="0"/>
              <a:t>С какой частотой выводится строка «Tick»?</a:t>
            </a:r>
            <a:endParaRPr lang="en"/>
          </a:p>
        </p:txBody>
      </p:sp>
      <p:sp>
        <p:nvSpPr>
          <p:cNvPr id="66" name="Shape 66"/>
          <p:cNvSpPr txBox="1"/>
          <p:nvPr/>
        </p:nvSpPr>
        <p:spPr>
          <a:xfrm>
            <a:off x="457200" y="2060848"/>
            <a:ext cx="82296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2200" b="1" kern="120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0" dirty="0">
                <a:sym typeface="Courier New"/>
              </a:rPr>
              <a:t>public void run() {</a:t>
            </a:r>
          </a:p>
          <a:p>
            <a:r>
              <a:rPr lang="en" b="0" dirty="0">
                <a:sym typeface="Courier New"/>
              </a:rPr>
              <a:t>  for(;;) {</a:t>
            </a:r>
          </a:p>
          <a:p>
            <a:r>
              <a:rPr lang="en" b="0" dirty="0">
                <a:sym typeface="Courier New"/>
              </a:rPr>
              <a:t>    try {</a:t>
            </a:r>
          </a:p>
          <a:p>
            <a:r>
              <a:rPr lang="en" b="0" dirty="0">
                <a:sym typeface="Courier New"/>
              </a:rPr>
              <a:t>      sleep(1000); </a:t>
            </a:r>
            <a:r>
              <a:rPr lang="en" b="0" dirty="0">
                <a:solidFill>
                  <a:srgbClr val="0070C0"/>
                </a:solidFill>
                <a:sym typeface="Courier New"/>
              </a:rPr>
              <a:t>// Pause for 1 second</a:t>
            </a:r>
          </a:p>
          <a:p>
            <a:r>
              <a:rPr lang="en" b="0" dirty="0">
                <a:sym typeface="Courier New"/>
              </a:rPr>
              <a:t>    } catch (InterruptedException e) {</a:t>
            </a:r>
          </a:p>
          <a:p>
            <a:r>
              <a:rPr lang="en" b="0" dirty="0">
                <a:sym typeface="Courier New"/>
              </a:rPr>
              <a:t>       return</a:t>
            </a:r>
            <a:r>
              <a:rPr lang="en" b="0" dirty="0" smtClean="0">
                <a:sym typeface="Courier New"/>
              </a:rPr>
              <a:t>;</a:t>
            </a:r>
            <a:r>
              <a:rPr lang="en" b="0" dirty="0">
                <a:sym typeface="Courier New"/>
              </a:rPr>
              <a:t>	</a:t>
            </a:r>
            <a:r>
              <a:rPr lang="en" b="0" dirty="0" smtClean="0">
                <a:solidFill>
                  <a:srgbClr val="0070C0"/>
                </a:solidFill>
                <a:sym typeface="Courier New"/>
              </a:rPr>
              <a:t>// </a:t>
            </a:r>
            <a:r>
              <a:rPr lang="en" b="0" dirty="0">
                <a:solidFill>
                  <a:srgbClr val="0070C0"/>
                </a:solidFill>
                <a:sym typeface="Courier New"/>
              </a:rPr>
              <a:t>caused by thread.interrupt()</a:t>
            </a:r>
          </a:p>
          <a:p>
            <a:r>
              <a:rPr lang="en" b="0" dirty="0">
                <a:sym typeface="Courier New"/>
              </a:rPr>
              <a:t>    }</a:t>
            </a:r>
          </a:p>
          <a:p>
            <a:r>
              <a:rPr lang="en" b="0" dirty="0">
                <a:sym typeface="Courier New"/>
              </a:rPr>
              <a:t>    System.out.println(“Tick”);</a:t>
            </a:r>
          </a:p>
          <a:p>
            <a:r>
              <a:rPr lang="en" b="0" dirty="0">
                <a:sym typeface="Courier New"/>
              </a:rPr>
              <a:t>  }</a:t>
            </a:r>
          </a:p>
          <a:p>
            <a:r>
              <a:rPr lang="en" b="0" dirty="0"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Остановка потока</a:t>
            </a:r>
            <a:endParaRPr lang="en"/>
          </a:p>
        </p:txBody>
      </p:sp>
      <p:sp>
        <p:nvSpPr>
          <p:cNvPr id="72" name="Shape 7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Thread.stop()</a:t>
            </a:r>
          </a:p>
          <a:p>
            <a:pPr lvl="0"/>
            <a:r>
              <a:rPr lang="en-US" smtClean="0"/>
              <a:t>Thread.suspend()</a:t>
            </a:r>
          </a:p>
          <a:p>
            <a:pPr lvl="0"/>
            <a:r>
              <a:rPr lang="en-US" smtClean="0"/>
              <a:t>Thread.resume()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Thread.interrupt()</a:t>
            </a:r>
          </a:p>
          <a:p>
            <a:pPr lvl="0"/>
            <a:r>
              <a:rPr lang="en-US" smtClean="0"/>
              <a:t>Thread.interrupted()</a:t>
            </a:r>
          </a:p>
          <a:p>
            <a:pPr lvl="0"/>
            <a:r>
              <a:rPr lang="en-US" smtClean="0"/>
              <a:t>InterruptedException</a:t>
            </a:r>
            <a:endParaRPr lang="en-US" dirty="0"/>
          </a:p>
        </p:txBody>
      </p:sp>
      <p:sp>
        <p:nvSpPr>
          <p:cNvPr id="73" name="Shape 73"/>
          <p:cNvSpPr/>
          <p:nvPr/>
        </p:nvSpPr>
        <p:spPr>
          <a:xfrm>
            <a:off x="4283968" y="1301560"/>
            <a:ext cx="717299" cy="1593723"/>
          </a:xfrm>
          <a:prstGeom prst="rightBrace">
            <a:avLst>
              <a:gd name="adj1" fmla="val 32078"/>
              <a:gd name="adj2" fmla="val 50000"/>
            </a:avLst>
          </a:prstGeom>
          <a:noFill/>
          <a:ln w="28575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5436096" y="1301560"/>
            <a:ext cx="2686800" cy="156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</a:rPr>
              <a:t>@Deprecated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00" y="56272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volatile</a:t>
            </a:r>
            <a:endParaRPr lang="en"/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(изменчивый, не постоянный)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Для переменных, которые используются разными потоками</a:t>
            </a:r>
          </a:p>
          <a:p>
            <a:pPr lvl="0"/>
            <a:r>
              <a:rPr lang="ru-RU" smtClean="0"/>
              <a:t>Значение переменной, объявленной без volatile, может кэшироваться отдельно для каждого потока</a:t>
            </a:r>
            <a:endParaRPr lang="ru-RU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Гонки (race condition)</a:t>
            </a:r>
            <a:endParaRPr lang="en"/>
          </a:p>
        </p:txBody>
      </p:sp>
      <p:sp>
        <p:nvSpPr>
          <p:cNvPr id="87" name="Shape 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В многопоточном мире всегда считайте, что кто-то другой сейчас работает с вашими объектами</a:t>
            </a:r>
          </a:p>
          <a:p>
            <a:pPr lvl="0"/>
            <a:r>
              <a:rPr lang="en" smtClean="0"/>
              <a:t>Остальные потоки – ваши соперники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JavaLections</Template>
  <TotalTime>61</TotalTime>
  <Words>1042</Words>
  <Application>Microsoft Office PowerPoint</Application>
  <PresentationFormat>On-screen Show (4:3)</PresentationFormat>
  <Paragraphs>261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Тема Office</vt:lpstr>
      <vt:lpstr>Многопоточное программирование в Java</vt:lpstr>
      <vt:lpstr>Зачем?</vt:lpstr>
      <vt:lpstr>Многопоточность в Java</vt:lpstr>
      <vt:lpstr>Запуск потока</vt:lpstr>
      <vt:lpstr>Thread</vt:lpstr>
      <vt:lpstr>sleep()</vt:lpstr>
      <vt:lpstr>Остановка потока</vt:lpstr>
      <vt:lpstr>volatile</vt:lpstr>
      <vt:lpstr>Гонки (race condition)</vt:lpstr>
      <vt:lpstr>Гонки (race condition)</vt:lpstr>
      <vt:lpstr>Гонки (race condition)</vt:lpstr>
      <vt:lpstr>Гонки (race condition)</vt:lpstr>
      <vt:lpstr>Неатомарные операции</vt:lpstr>
      <vt:lpstr>Часть 2</vt:lpstr>
      <vt:lpstr>Блокировки в объектах (monitor)</vt:lpstr>
      <vt:lpstr>Оператор synchronized</vt:lpstr>
      <vt:lpstr>Модификатор synchronized</vt:lpstr>
      <vt:lpstr>Deadlock</vt:lpstr>
      <vt:lpstr>Часть 3</vt:lpstr>
      <vt:lpstr>Приоритеты</vt:lpstr>
      <vt:lpstr>Приоритеты</vt:lpstr>
      <vt:lpstr>Потоки с одним приоритетом</vt:lpstr>
      <vt:lpstr>Голодание</vt:lpstr>
      <vt:lpstr>Ожидание условия</vt:lpstr>
      <vt:lpstr>wait() и notify()</vt:lpstr>
      <vt:lpstr>wait() и notify()</vt:lpstr>
      <vt:lpstr>wait() и notify()</vt:lpstr>
      <vt:lpstr>wait() и notify()</vt:lpstr>
      <vt:lpstr>Пишем Blocking Buffer</vt:lpstr>
      <vt:lpstr>Пишем Blocking Buffer</vt:lpstr>
      <vt:lpstr>Thread states</vt:lpstr>
      <vt:lpstr>Счастливый билет</vt:lpstr>
      <vt:lpstr>Обедающие философы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 в Java</dc:title>
  <cp:lastModifiedBy>xaos</cp:lastModifiedBy>
  <cp:revision>8</cp:revision>
  <dcterms:modified xsi:type="dcterms:W3CDTF">2015-05-20T20:10:22Z</dcterms:modified>
</cp:coreProperties>
</file>