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76" r:id="rId6"/>
    <p:sldId id="260" r:id="rId7"/>
    <p:sldId id="268" r:id="rId8"/>
    <p:sldId id="271" r:id="rId9"/>
    <p:sldId id="272" r:id="rId10"/>
    <p:sldId id="273" r:id="rId11"/>
    <p:sldId id="281" r:id="rId12"/>
    <p:sldId id="267" r:id="rId13"/>
    <p:sldId id="278" r:id="rId14"/>
    <p:sldId id="279" r:id="rId15"/>
    <p:sldId id="280" r:id="rId16"/>
    <p:sldId id="261" r:id="rId17"/>
    <p:sldId id="262" r:id="rId18"/>
    <p:sldId id="274" r:id="rId19"/>
    <p:sldId id="263" r:id="rId20"/>
    <p:sldId id="277" r:id="rId21"/>
    <p:sldId id="264" r:id="rId22"/>
    <p:sldId id="275" r:id="rId23"/>
    <p:sldId id="27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1969-C31F-407E-B838-A68C61CF9D33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6EEA-2AC9-4A62-A831-032D4F709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37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6EEA-2AC9-4A62-A831-032D4F709D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6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4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24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3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1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8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3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1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68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3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54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6E8250-505A-4D23-9C7D-026F602AD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470" y="3556970"/>
            <a:ext cx="9306952" cy="662581"/>
          </a:xfrm>
        </p:spPr>
        <p:txBody>
          <a:bodyPr>
            <a:noAutofit/>
          </a:bodyPr>
          <a:lstStyle/>
          <a:p>
            <a:r>
              <a:rPr lang="ru-RU" sz="3600" b="1" dirty="0"/>
              <a:t>Выпускная квалификационная работа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B5045A-6820-4CAB-AE29-5A08AADB277A}"/>
              </a:ext>
            </a:extLst>
          </p:cNvPr>
          <p:cNvSpPr/>
          <p:nvPr/>
        </p:nvSpPr>
        <p:spPr>
          <a:xfrm>
            <a:off x="2777470" y="4523339"/>
            <a:ext cx="8706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Тема: «</a:t>
            </a:r>
            <a:r>
              <a:rPr lang="ru-RU" b="1" dirty="0"/>
              <a:t>Разработка информационной системы учета и распределения лицензий программного обеспечения</a:t>
            </a:r>
            <a:r>
              <a:rPr lang="ru-RU" dirty="0"/>
              <a:t> </a:t>
            </a:r>
            <a:r>
              <a:rPr lang="ru-RU" b="1" dirty="0"/>
              <a:t>(на примере Частного образовательного учреждения высшего образования «Московский университет имени С.Ю. Витте»)</a:t>
            </a:r>
            <a:r>
              <a:rPr lang="ru-RU" dirty="0"/>
              <a:t>»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75D111-DA2A-4FB6-A2B4-A57E0DC3DCCC}"/>
              </a:ext>
            </a:extLst>
          </p:cNvPr>
          <p:cNvSpPr/>
          <p:nvPr/>
        </p:nvSpPr>
        <p:spPr>
          <a:xfrm>
            <a:off x="2777470" y="5989414"/>
            <a:ext cx="770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Руководитель работы: </a:t>
            </a:r>
            <a:r>
              <a:rPr lang="ru-RU" b="1" dirty="0" err="1"/>
              <a:t>Простомолотов</a:t>
            </a:r>
            <a:r>
              <a:rPr lang="ru-RU" b="1" dirty="0"/>
              <a:t> Андрей Сергеевич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21D053-83C2-423B-A918-EF984B20C548}"/>
              </a:ext>
            </a:extLst>
          </p:cNvPr>
          <p:cNvSpPr/>
          <p:nvPr/>
        </p:nvSpPr>
        <p:spPr>
          <a:xfrm>
            <a:off x="2777470" y="6358746"/>
            <a:ext cx="770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Обучающийся: </a:t>
            </a:r>
            <a:r>
              <a:rPr lang="ru-RU" b="1" dirty="0" err="1"/>
              <a:t>Силаенков</a:t>
            </a:r>
            <a:r>
              <a:rPr lang="ru-RU" b="1" dirty="0"/>
              <a:t> Алексей Кириллович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8D7D7B-5829-4E4D-8CAA-3CCCE55B9E2F}"/>
              </a:ext>
            </a:extLst>
          </p:cNvPr>
          <p:cNvSpPr/>
          <p:nvPr/>
        </p:nvSpPr>
        <p:spPr>
          <a:xfrm>
            <a:off x="2777470" y="2746745"/>
            <a:ext cx="7702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Направление подготовки: </a:t>
            </a:r>
            <a:r>
              <a:rPr lang="ru-RU" b="1" dirty="0"/>
              <a:t>09.03.03 «Прикладная информатика»</a:t>
            </a:r>
          </a:p>
          <a:p>
            <a:r>
              <a:rPr lang="ru-RU" dirty="0"/>
              <a:t>Профиль: </a:t>
            </a:r>
            <a:r>
              <a:rPr lang="ru-RU" b="1" dirty="0"/>
              <a:t>«Прикладная информатика в экономике»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4556F0-7A35-48BE-952E-E99EC1DC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40" y="140387"/>
            <a:ext cx="6674130" cy="2308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844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5774" y="518045"/>
            <a:ext cx="5424115" cy="835625"/>
          </a:xfrm>
        </p:spPr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CBFCAD-6D00-4BDF-A054-13B91337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86" y="1936376"/>
            <a:ext cx="8575538" cy="4287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62155D-C9E4-4601-A03F-68F8601B3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83" y="5451912"/>
            <a:ext cx="549296" cy="549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E09FB0-6FB8-46D7-B54C-53E59D24910D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37E8B2-3BE2-4AA3-9069-211F89DA8E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753159"/>
            <a:ext cx="402775" cy="4027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8CF631-E3AA-4F80-8F8A-CADDDD332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1" y="759283"/>
            <a:ext cx="39768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3A9D14-2969-4DB8-AD92-42F62E7D6C00}"/>
              </a:ext>
            </a:extLst>
          </p:cNvPr>
          <p:cNvSpPr txBox="1">
            <a:spLocks/>
          </p:cNvSpPr>
          <p:nvPr/>
        </p:nvSpPr>
        <p:spPr>
          <a:xfrm>
            <a:off x="4435767" y="423543"/>
            <a:ext cx="6317685" cy="8356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Средства контроля версий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C4230-66BD-4F88-BF46-1E03191D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76" y="2816648"/>
            <a:ext cx="6425453" cy="36178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178CA7-1742-4CCA-B6CE-21DB7C5FA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929" y="2371766"/>
            <a:ext cx="1276874" cy="17518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9E0BAA-2A31-4F45-979D-396C8D213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3602" y="2371766"/>
            <a:ext cx="1276874" cy="175185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A564FA-A8DC-423B-96A5-1019E9C26C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6" y="1104616"/>
            <a:ext cx="3502442" cy="17120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505D3E-3FE4-4887-9B5C-E403302BAD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760456"/>
            <a:ext cx="415187" cy="4151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F11B2A-9F83-4060-B626-4BE812D8DA63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1</a:t>
            </a:r>
            <a:endParaRPr lang="ru-RU" sz="1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AF5944-0A3F-4037-BACC-E00F2144C6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83987" y="5127482"/>
            <a:ext cx="1276874" cy="175185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39268A-1ABE-4DCD-8245-856485D317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83602" y="5106142"/>
            <a:ext cx="1264030" cy="175185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2797B36-0D02-426C-A4C1-6DB61CA88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86322" y="6398226"/>
            <a:ext cx="3720791" cy="18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1903" y="690212"/>
            <a:ext cx="8357841" cy="1280890"/>
          </a:xfrm>
        </p:spPr>
        <p:txBody>
          <a:bodyPr/>
          <a:lstStyle/>
          <a:p>
            <a:r>
              <a:rPr lang="ru-RU" dirty="0"/>
              <a:t>Возможности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42549" y="3162814"/>
            <a:ext cx="8783287" cy="2054646"/>
          </a:xfrm>
        </p:spPr>
        <p:txBody>
          <a:bodyPr>
            <a:noAutofit/>
          </a:bodyPr>
          <a:lstStyle/>
          <a:p>
            <a:r>
              <a:rPr lang="ru-RU" sz="2000" dirty="0"/>
              <a:t>Функциональные возможности роли «Пользователь» (П. 2.4)</a:t>
            </a:r>
          </a:p>
          <a:p>
            <a:r>
              <a:rPr lang="ru-RU" sz="2000" dirty="0"/>
              <a:t>Функциональные возможности роли «Сотрудник» (П. 2.4)</a:t>
            </a:r>
          </a:p>
          <a:p>
            <a:r>
              <a:rPr lang="ru-RU" sz="2000" dirty="0"/>
              <a:t>Функциональные возможности роли «Администратор» (П. 2.4)</a:t>
            </a:r>
          </a:p>
          <a:p>
            <a:r>
              <a:rPr lang="ru-RU" sz="2000" dirty="0"/>
              <a:t>Аварийные ситуации</a:t>
            </a:r>
            <a:r>
              <a:rPr lang="en-US" sz="2000" dirty="0"/>
              <a:t> </a:t>
            </a:r>
            <a:r>
              <a:rPr lang="ru-RU" sz="2000" dirty="0"/>
              <a:t>(П. 2.4)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A09DA-CD71-4F34-909B-76156D91FB4B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5349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01F06-5719-4E6F-9A9D-CD3731B6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Функциональные возможности роли «Пользователь»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4859-13DF-4E1C-ABCF-FD2253CE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6EBF6-9EE8-4B2E-B4D8-448A2C0D6A2F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581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8F229-0E70-4AA1-89AF-7C696138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возможности роли «Сотрудник»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CF3A0-ED2C-40ED-A96A-4E6354B5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637F3-2374-47FE-B5B1-3CFD130609E5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1107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19F4-7165-4697-9201-39095BE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возможности роли «Администратор»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BFE1C-EBB3-4CD6-BDD6-59AFB925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50407-4C8D-45AB-8569-AEB876B9073E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8029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9384" y="54018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Информация для выдачи лицензионного программного обеспечения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86" y="3741481"/>
            <a:ext cx="1092383" cy="1092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3114" y="308093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Программное</a:t>
            </a:r>
          </a:p>
          <a:p>
            <a:pPr algn="r"/>
            <a:r>
              <a:rPr lang="ru-RU" dirty="0"/>
              <a:t>обеспечение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989" y="4987120"/>
            <a:ext cx="189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Лицензионные ключи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3161" y="3964506"/>
            <a:ext cx="242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Клиенты (студенты, преподаватели)</a:t>
            </a:r>
          </a:p>
        </p:txBody>
      </p:sp>
      <p:sp>
        <p:nvSpPr>
          <p:cNvPr id="8" name="Стрелка вправо 7"/>
          <p:cNvSpPr/>
          <p:nvPr/>
        </p:nvSpPr>
        <p:spPr>
          <a:xfrm rot="1523003">
            <a:off x="4942359" y="3363030"/>
            <a:ext cx="686460" cy="53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9923819">
            <a:off x="4819001" y="4807469"/>
            <a:ext cx="686460" cy="53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7048768" y="4019885"/>
            <a:ext cx="686460" cy="53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CDB6B-8DFA-4BB5-AFD8-93F2EF294F27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6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1591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06" y="3160924"/>
            <a:ext cx="2270194" cy="22701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0" y="3491428"/>
            <a:ext cx="1615501" cy="16155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41" y="3061772"/>
            <a:ext cx="2270194" cy="2270194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195656" y="3858505"/>
            <a:ext cx="981141" cy="88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8031010" y="3858505"/>
            <a:ext cx="981141" cy="88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099700" y="8885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Уменьшение времени подачи заявки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8D796-DE3B-4712-A99E-F9079F5F9905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7411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3002" y="644684"/>
            <a:ext cx="4865150" cy="757015"/>
          </a:xfrm>
        </p:spPr>
        <p:txBody>
          <a:bodyPr/>
          <a:lstStyle/>
          <a:p>
            <a:r>
              <a:rPr lang="ru-RU" dirty="0"/>
              <a:t>Ведение статистики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51" y="2419120"/>
            <a:ext cx="4452651" cy="3339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35C8F-41A6-4FDE-99B0-DC771DF46E59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92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8869" y="502924"/>
            <a:ext cx="6562092" cy="1280890"/>
          </a:xfrm>
        </p:spPr>
        <p:txBody>
          <a:bodyPr/>
          <a:lstStyle/>
          <a:p>
            <a:r>
              <a:rPr lang="ru-RU" dirty="0"/>
              <a:t>Автоматическая отправка лицензионных ключей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75" y="2236423"/>
            <a:ext cx="1506939" cy="150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665">
            <a:off x="5905400" y="3442966"/>
            <a:ext cx="1389030" cy="138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55" y="4527015"/>
            <a:ext cx="1800238" cy="180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06C516-7432-4969-BCD1-B218BC5048F2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9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981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5153" y="4563036"/>
            <a:ext cx="7820025" cy="2026024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Частное образовательное учреждение высшего образования 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«Московский университет им. С.Ю. Витте»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432D31-FF4B-4DDA-8470-5582B39D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53" y="723900"/>
            <a:ext cx="7820025" cy="2705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44FF58-6E14-4222-A60B-4B1EC5CA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" y="4696717"/>
            <a:ext cx="3182190" cy="21612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382DE-032A-48F2-BAD2-2B63E10B9B6C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472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DC9CCCF-740B-4A33-948D-DC9EF6D6CB07}"/>
              </a:ext>
            </a:extLst>
          </p:cNvPr>
          <p:cNvSpPr txBox="1">
            <a:spLocks/>
          </p:cNvSpPr>
          <p:nvPr/>
        </p:nvSpPr>
        <p:spPr>
          <a:xfrm>
            <a:off x="3318869" y="502924"/>
            <a:ext cx="656209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Автоматическая отправка лицензионных ключей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E8804B-D46A-4B01-B5E3-EED35CC8BB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42" y="2579575"/>
            <a:ext cx="5579745" cy="365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4A842-94DD-430C-B365-D2213CFAD172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20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1590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2122" y="554758"/>
            <a:ext cx="2180312" cy="683572"/>
          </a:xfrm>
        </p:spPr>
        <p:txBody>
          <a:bodyPr/>
          <a:lstStyle/>
          <a:p>
            <a:r>
              <a:rPr lang="ru-RU" dirty="0"/>
              <a:t>Ошибки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7131">
            <a:off x="3013648" y="2872184"/>
            <a:ext cx="1623427" cy="9161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11" y="4520169"/>
            <a:ext cx="1792199" cy="17921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3165">
            <a:off x="2864897" y="5106611"/>
            <a:ext cx="1623427" cy="9161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22" y="2250261"/>
            <a:ext cx="1623427" cy="9161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5936">
            <a:off x="8521512" y="2710116"/>
            <a:ext cx="1623427" cy="9161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95390" y="5205750"/>
            <a:ext cx="1623427" cy="916191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21084998">
            <a:off x="4769425" y="5290356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309670">
            <a:off x="4955643" y="3756205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1094051">
            <a:off x="7848920" y="5290355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8744887">
            <a:off x="7768415" y="3736532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6279048" y="3526811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012C8-A834-40B4-A649-8A06EC85FE84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№2</a:t>
            </a:r>
            <a:r>
              <a:rPr lang="en-US" sz="1400" dirty="0"/>
              <a:t>1</a:t>
            </a:r>
            <a:endParaRPr lang="ru-RU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B082EA9-084F-475D-B5D0-070DF05EFF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" y="730665"/>
            <a:ext cx="1086631" cy="4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6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BA466-E635-49ED-8E41-855EC63F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E3897-B6EB-47A5-84DC-E0DABAA5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7DD39-CCFD-4CF4-B310-6157BB717C71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7877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572000"/>
            <a:ext cx="34290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029F3-8871-48E7-BE87-9419BDC7059D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№2</a:t>
            </a:r>
            <a:r>
              <a:rPr lang="en-US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8941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8443" y="646143"/>
            <a:ext cx="6584982" cy="1280890"/>
          </a:xfrm>
        </p:spPr>
        <p:txBody>
          <a:bodyPr/>
          <a:lstStyle/>
          <a:p>
            <a:r>
              <a:rPr lang="ru-RU" dirty="0"/>
              <a:t>Проблемная зона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75" y="2707751"/>
            <a:ext cx="1687979" cy="16879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48" y="4039247"/>
            <a:ext cx="1513254" cy="1513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3442" y="480711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Документация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9370" y="592707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Статистика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8D65-8D09-49A3-8189-21EF10C8B783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957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>
            <a:off x="6519734" y="3745732"/>
            <a:ext cx="1355075" cy="79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85178" y="659967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Экономия времени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75" y="3054640"/>
            <a:ext cx="2308122" cy="23081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92" y="3097266"/>
            <a:ext cx="2265496" cy="22654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120" y="633224"/>
            <a:ext cx="1311567" cy="80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876CC-1B5A-483F-BC2B-587C718CBD29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33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69F2-310D-4943-9920-9D0E8922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102" y="624110"/>
            <a:ext cx="5170510" cy="837137"/>
          </a:xfrm>
        </p:spPr>
        <p:txBody>
          <a:bodyPr/>
          <a:lstStyle/>
          <a:p>
            <a:r>
              <a:rPr lang="ru-RU" dirty="0"/>
              <a:t>Сравнение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B6CF70D-70C2-4EBB-90E8-51698894B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758642"/>
              </p:ext>
            </p:extLst>
          </p:nvPr>
        </p:nvGraphicFramePr>
        <p:xfrm>
          <a:off x="2814919" y="2690207"/>
          <a:ext cx="8397499" cy="3543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836">
                  <a:extLst>
                    <a:ext uri="{9D8B030D-6E8A-4147-A177-3AD203B41FA5}">
                      <a16:colId xmlns:a16="http://schemas.microsoft.com/office/drawing/2014/main" val="1526014521"/>
                    </a:ext>
                  </a:extLst>
                </a:gridCol>
                <a:gridCol w="1216425">
                  <a:extLst>
                    <a:ext uri="{9D8B030D-6E8A-4147-A177-3AD203B41FA5}">
                      <a16:colId xmlns:a16="http://schemas.microsoft.com/office/drawing/2014/main" val="2991440477"/>
                    </a:ext>
                  </a:extLst>
                </a:gridCol>
                <a:gridCol w="1045377">
                  <a:extLst>
                    <a:ext uri="{9D8B030D-6E8A-4147-A177-3AD203B41FA5}">
                      <a16:colId xmlns:a16="http://schemas.microsoft.com/office/drawing/2014/main" val="4145578876"/>
                    </a:ext>
                  </a:extLst>
                </a:gridCol>
                <a:gridCol w="807896">
                  <a:extLst>
                    <a:ext uri="{9D8B030D-6E8A-4147-A177-3AD203B41FA5}">
                      <a16:colId xmlns:a16="http://schemas.microsoft.com/office/drawing/2014/main" val="3221053881"/>
                    </a:ext>
                  </a:extLst>
                </a:gridCol>
                <a:gridCol w="1428708">
                  <a:extLst>
                    <a:ext uri="{9D8B030D-6E8A-4147-A177-3AD203B41FA5}">
                      <a16:colId xmlns:a16="http://schemas.microsoft.com/office/drawing/2014/main" val="1184372285"/>
                    </a:ext>
                  </a:extLst>
                </a:gridCol>
                <a:gridCol w="1082795">
                  <a:extLst>
                    <a:ext uri="{9D8B030D-6E8A-4147-A177-3AD203B41FA5}">
                      <a16:colId xmlns:a16="http://schemas.microsoft.com/office/drawing/2014/main" val="3113825726"/>
                    </a:ext>
                  </a:extLst>
                </a:gridCol>
                <a:gridCol w="1190462">
                  <a:extLst>
                    <a:ext uri="{9D8B030D-6E8A-4147-A177-3AD203B41FA5}">
                      <a16:colId xmlns:a16="http://schemas.microsoft.com/office/drawing/2014/main" val="2634583656"/>
                    </a:ext>
                  </a:extLst>
                </a:gridCol>
              </a:tblGrid>
              <a:tr h="16646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Хранение лицензионных ключей в базе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Отсутствие избыточного функционала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Создание отчетов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Дружественнный интерфейс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Ежемесячная оплата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Ограничение по устройствам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5859918"/>
                  </a:ext>
                </a:extLst>
              </a:tr>
              <a:tr h="531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ИнфраМенеджер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7058138"/>
                  </a:ext>
                </a:extLst>
              </a:tr>
              <a:tr h="531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Network Inventory</a:t>
                      </a:r>
                      <a:r>
                        <a:rPr lang="ru-RU" sz="1200">
                          <a:effectLst/>
                        </a:rPr>
                        <a:t> 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3343145"/>
                  </a:ext>
                </a:extLst>
              </a:tr>
              <a:tr h="815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Allow Software Asset Management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81987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BCE284-E038-4E26-A34A-650CEFB7D82F}"/>
              </a:ext>
            </a:extLst>
          </p:cNvPr>
          <p:cNvSpPr txBox="1"/>
          <p:nvPr/>
        </p:nvSpPr>
        <p:spPr>
          <a:xfrm>
            <a:off x="11536051" y="661798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1.3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53198-4B06-44F0-93D0-DD19FA26F480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18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2569" y="513941"/>
            <a:ext cx="5151932" cy="1127572"/>
          </a:xfrm>
        </p:spPr>
        <p:txBody>
          <a:bodyPr/>
          <a:lstStyle/>
          <a:p>
            <a:r>
              <a:rPr lang="ru-RU" dirty="0"/>
              <a:t>Бизнес-процессы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F24E-8B1A-473D-A8F0-88C8E25FF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80" y="1556794"/>
            <a:ext cx="6985355" cy="4787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8802-3A39-4C8B-B998-74CBBC553811}"/>
              </a:ext>
            </a:extLst>
          </p:cNvPr>
          <p:cNvSpPr txBox="1"/>
          <p:nvPr/>
        </p:nvSpPr>
        <p:spPr>
          <a:xfrm>
            <a:off x="10890053" y="6617987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1.2.1 – 1.2.2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9B3F7-96C1-40BE-9DD8-A22F6CDC2CEA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№6</a:t>
            </a:r>
          </a:p>
        </p:txBody>
      </p:sp>
    </p:spTree>
    <p:extLst>
      <p:ext uri="{BB962C8B-B14F-4D97-AF65-F5344CB8AC3E}">
        <p14:creationId xmlns:p14="http://schemas.microsoft.com/office/powerpoint/2010/main" val="1580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программном обеспечении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01" y="3833870"/>
            <a:ext cx="2004872" cy="20048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16" y="3833870"/>
            <a:ext cx="2120313" cy="2120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45" y="3833870"/>
            <a:ext cx="2004872" cy="20048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850840" y="2907727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Пользователь (студент)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540" y="290772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4120" y="290772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FBC3C-A767-4C28-8F65-66CBEAAD2253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№7</a:t>
            </a:r>
          </a:p>
        </p:txBody>
      </p:sp>
    </p:spTree>
    <p:extLst>
      <p:ext uri="{BB962C8B-B14F-4D97-AF65-F5344CB8AC3E}">
        <p14:creationId xmlns:p14="http://schemas.microsoft.com/office/powerpoint/2010/main" val="218027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9729" y="624110"/>
            <a:ext cx="8911687" cy="1280890"/>
          </a:xfrm>
        </p:spPr>
        <p:txBody>
          <a:bodyPr/>
          <a:lstStyle/>
          <a:p>
            <a:r>
              <a:rPr lang="ru-RU" dirty="0"/>
              <a:t>Инфологическая 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0FC7C-E503-45B2-8983-553648637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9729" y="1879168"/>
            <a:ext cx="8235577" cy="4259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62BB5-7FE5-4F5B-8921-8CD4CB0E27EC}"/>
              </a:ext>
            </a:extLst>
          </p:cNvPr>
          <p:cNvSpPr txBox="1"/>
          <p:nvPr/>
        </p:nvSpPr>
        <p:spPr>
          <a:xfrm>
            <a:off x="11486387" y="662695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2.2.2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740ED-C9D3-4F92-A946-E3989AF22040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№8</a:t>
            </a:r>
          </a:p>
        </p:txBody>
      </p:sp>
    </p:spTree>
    <p:extLst>
      <p:ext uri="{BB962C8B-B14F-4D97-AF65-F5344CB8AC3E}">
        <p14:creationId xmlns:p14="http://schemas.microsoft.com/office/powerpoint/2010/main" val="321382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1392" y="546992"/>
            <a:ext cx="8911687" cy="1280890"/>
          </a:xfrm>
        </p:spPr>
        <p:txBody>
          <a:bodyPr/>
          <a:lstStyle/>
          <a:p>
            <a:r>
              <a:rPr lang="ru-RU" dirty="0"/>
              <a:t>Схема пользовательского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BE047A-0266-4071-B0BF-850D88B2EC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4705" y="2138020"/>
            <a:ext cx="3415554" cy="4172988"/>
          </a:xfrm>
          <a:prstGeom prst="snip2DiagRect">
            <a:avLst>
              <a:gd name="adj1" fmla="val 976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D7766-3156-4328-A647-0A7092E9DBCB}"/>
              </a:ext>
            </a:extLst>
          </p:cNvPr>
          <p:cNvSpPr txBox="1"/>
          <p:nvPr/>
        </p:nvSpPr>
        <p:spPr>
          <a:xfrm>
            <a:off x="11486387" y="662695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2.2.2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B15E1-4D1F-4DD3-9F68-6A8F4B64FC08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№9</a:t>
            </a:r>
          </a:p>
        </p:txBody>
      </p:sp>
    </p:spTree>
    <p:extLst>
      <p:ext uri="{BB962C8B-B14F-4D97-AF65-F5344CB8AC3E}">
        <p14:creationId xmlns:p14="http://schemas.microsoft.com/office/powerpoint/2010/main" val="629134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</TotalTime>
  <Words>343</Words>
  <Application>Microsoft Office PowerPoint</Application>
  <PresentationFormat>Широкоэкранный</PresentationFormat>
  <Paragraphs>95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Легкий дым</vt:lpstr>
      <vt:lpstr>Выпускная квалификационная работа</vt:lpstr>
      <vt:lpstr>Частное образовательное учреждение высшего образования   «Московский университет им. С.Ю. Витте»</vt:lpstr>
      <vt:lpstr>Проблемная зона</vt:lpstr>
      <vt:lpstr>Презентация PowerPoint</vt:lpstr>
      <vt:lpstr>Сравнение аналогов</vt:lpstr>
      <vt:lpstr>Бизнес-процессы</vt:lpstr>
      <vt:lpstr>Роли в программном обеспечении</vt:lpstr>
      <vt:lpstr>Инфологическая модель данных</vt:lpstr>
      <vt:lpstr>Схема пользовательского интерфейса</vt:lpstr>
      <vt:lpstr>Средства разработки</vt:lpstr>
      <vt:lpstr>Презентация PowerPoint</vt:lpstr>
      <vt:lpstr>Возможности программного обеспечения</vt:lpstr>
      <vt:lpstr>Функциональные возможности роли «Пользователь»</vt:lpstr>
      <vt:lpstr>Функциональные возможности роли «Сотрудник»  </vt:lpstr>
      <vt:lpstr>Функциональные возможности роли «Администратор» </vt:lpstr>
      <vt:lpstr>Информация для выдачи лицензионного программного обеспечения</vt:lpstr>
      <vt:lpstr>Презентация PowerPoint</vt:lpstr>
      <vt:lpstr>Ведение статистики</vt:lpstr>
      <vt:lpstr>Автоматическая отправка лицензионных ключей</vt:lpstr>
      <vt:lpstr>Презентация PowerPoint</vt:lpstr>
      <vt:lpstr>Ошибки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Силаенков</dc:creator>
  <cp:lastModifiedBy>Silaenkov Aleksey</cp:lastModifiedBy>
  <cp:revision>39</cp:revision>
  <dcterms:created xsi:type="dcterms:W3CDTF">2019-06-04T05:47:27Z</dcterms:created>
  <dcterms:modified xsi:type="dcterms:W3CDTF">2024-01-11T13:44:44Z</dcterms:modified>
</cp:coreProperties>
</file>