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e7e66b69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e7e66b69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e7e66b69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e7e66b69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e7e66b69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e7e66b69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e7e66b69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e7e66b69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Игра Spacemath</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ru"/>
              <a:t>над проектом работали: Шеин Алексей, Казанцев Владислав</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62075"/>
            <a:ext cx="7505700" cy="8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Цель проекта и ожидаемые результаты</a:t>
            </a:r>
            <a:endParaRPr/>
          </a:p>
        </p:txBody>
      </p:sp>
      <p:sp>
        <p:nvSpPr>
          <p:cNvPr id="135" name="Google Shape;135;p14"/>
          <p:cNvSpPr txBox="1"/>
          <p:nvPr>
            <p:ph idx="1" type="body"/>
          </p:nvPr>
        </p:nvSpPr>
        <p:spPr>
          <a:xfrm>
            <a:off x="819150" y="1163375"/>
            <a:ext cx="7505700" cy="3275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None/>
            </a:pPr>
            <a:r>
              <a:rPr lang="ru" sz="1400">
                <a:solidFill>
                  <a:srgbClr val="000000"/>
                </a:solidFill>
              </a:rPr>
              <a:t>Цель проекта:</a:t>
            </a:r>
            <a:endParaRPr sz="1400">
              <a:solidFill>
                <a:srgbClr val="000000"/>
              </a:solidFill>
            </a:endParaRPr>
          </a:p>
          <a:p>
            <a:pPr indent="444500" lvl="0" marL="0" rtl="0" algn="just">
              <a:lnSpc>
                <a:spcPct val="95000"/>
              </a:lnSpc>
              <a:spcBef>
                <a:spcPts val="1200"/>
              </a:spcBef>
              <a:spcAft>
                <a:spcPts val="0"/>
              </a:spcAft>
              <a:buNone/>
            </a:pPr>
            <a:r>
              <a:rPr lang="ru" sz="1400">
                <a:solidFill>
                  <a:srgbClr val="000000"/>
                </a:solidFill>
              </a:rPr>
              <a:t>Создание игры с помощью дополнительного модуля Pygame, позволяющую проводить свой досуг с пользой, практикуя устный счёт и стилизованную под экран бортового компьютера космического корабля.</a:t>
            </a:r>
            <a:endParaRPr sz="1400">
              <a:solidFill>
                <a:srgbClr val="000000"/>
              </a:solidFill>
            </a:endParaRPr>
          </a:p>
          <a:p>
            <a:pPr indent="0" lvl="0" marL="0" rtl="0" algn="just">
              <a:lnSpc>
                <a:spcPct val="95000"/>
              </a:lnSpc>
              <a:spcBef>
                <a:spcPts val="1200"/>
              </a:spcBef>
              <a:spcAft>
                <a:spcPts val="0"/>
              </a:spcAft>
              <a:buNone/>
            </a:pPr>
            <a:r>
              <a:rPr lang="ru" sz="1400">
                <a:solidFill>
                  <a:srgbClr val="000000"/>
                </a:solidFill>
              </a:rPr>
              <a:t>Ожидаемые результаты:</a:t>
            </a:r>
            <a:endParaRPr sz="1400">
              <a:solidFill>
                <a:srgbClr val="000000"/>
              </a:solidFill>
            </a:endParaRPr>
          </a:p>
          <a:p>
            <a:pPr indent="444500" lvl="0" marL="0" rtl="0" algn="just">
              <a:lnSpc>
                <a:spcPct val="95000"/>
              </a:lnSpc>
              <a:spcBef>
                <a:spcPts val="1200"/>
              </a:spcBef>
              <a:spcAft>
                <a:spcPts val="0"/>
              </a:spcAft>
              <a:buNone/>
            </a:pPr>
            <a:r>
              <a:rPr lang="ru" sz="1400">
                <a:solidFill>
                  <a:srgbClr val="000000"/>
                </a:solidFill>
              </a:rPr>
              <a:t>Игра, стилизованная под экран бортового компьютера космического корабля. С помощью неё в игровой форме можно практиковать навыки устного счёта, уничтожая нависшую угрозу над космическим кораблём пользователя, путём решения примеров разной сложности. Бортовой компьютер будет комментировать происходящие события через панель общения и, тем самым помогать игроку справиться с задачами.</a:t>
            </a:r>
            <a:endParaRPr sz="1400">
              <a:solidFill>
                <a:srgbClr val="000000"/>
              </a:solidFill>
            </a:endParaRPr>
          </a:p>
          <a:p>
            <a:pPr indent="0" lvl="0" marL="0" rtl="0" algn="l">
              <a:lnSpc>
                <a:spcPct val="95000"/>
              </a:lnSpc>
              <a:spcBef>
                <a:spcPts val="1200"/>
              </a:spcBef>
              <a:spcAft>
                <a:spcPts val="0"/>
              </a:spcAft>
              <a:buNone/>
            </a:pPr>
            <a:r>
              <a:rPr lang="ru" sz="1400">
                <a:solidFill>
                  <a:srgbClr val="000000"/>
                </a:solidFill>
              </a:rPr>
              <a:t>Достигнута ли цель проекта и удовлетворяет ли проект ожидаемым результатам?</a:t>
            </a:r>
            <a:endParaRPr sz="1400">
              <a:solidFill>
                <a:srgbClr val="000000"/>
              </a:solidFill>
            </a:endParaRPr>
          </a:p>
          <a:p>
            <a:pPr indent="457200" lvl="0" marL="0" rtl="0" algn="l">
              <a:lnSpc>
                <a:spcPct val="95000"/>
              </a:lnSpc>
              <a:spcBef>
                <a:spcPts val="1200"/>
              </a:spcBef>
              <a:spcAft>
                <a:spcPts val="1200"/>
              </a:spcAft>
              <a:buNone/>
            </a:pPr>
            <a:r>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62075"/>
            <a:ext cx="7505700" cy="8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Этапы разработки приложения</a:t>
            </a:r>
            <a:endParaRPr/>
          </a:p>
        </p:txBody>
      </p:sp>
      <p:sp>
        <p:nvSpPr>
          <p:cNvPr id="141" name="Google Shape;141;p15"/>
          <p:cNvSpPr txBox="1"/>
          <p:nvPr>
            <p:ph idx="1" type="body"/>
          </p:nvPr>
        </p:nvSpPr>
        <p:spPr>
          <a:xfrm>
            <a:off x="819150" y="1163375"/>
            <a:ext cx="7505700" cy="3275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ru" sz="1400">
                <a:solidFill>
                  <a:srgbClr val="000000"/>
                </a:solidFill>
              </a:rPr>
              <a:t>Этапы разработки приложения:</a:t>
            </a:r>
            <a:endParaRPr sz="1400">
              <a:solidFill>
                <a:srgbClr val="000000"/>
              </a:solidFill>
            </a:endParaRPr>
          </a:p>
          <a:p>
            <a:pPr indent="-311150" lvl="0" marL="914400" rtl="0" algn="l">
              <a:spcBef>
                <a:spcPts val="1200"/>
              </a:spcBef>
              <a:spcAft>
                <a:spcPts val="0"/>
              </a:spcAft>
              <a:buClr>
                <a:srgbClr val="000000"/>
              </a:buClr>
              <a:buSzPts val="1300"/>
              <a:buFont typeface="Calibri"/>
              <a:buAutoNum type="arabicPeriod"/>
            </a:pPr>
            <a:r>
              <a:rPr lang="ru" sz="1400">
                <a:solidFill>
                  <a:srgbClr val="000000"/>
                </a:solidFill>
              </a:rPr>
              <a:t>Составление ТЗ.</a:t>
            </a:r>
            <a:endParaRPr sz="1400">
              <a:solidFill>
                <a:srgbClr val="000000"/>
              </a:solidFill>
            </a:endParaRPr>
          </a:p>
          <a:p>
            <a:pPr indent="-311150" lvl="0" marL="914400" rtl="0" algn="l">
              <a:spcBef>
                <a:spcPts val="0"/>
              </a:spcBef>
              <a:spcAft>
                <a:spcPts val="0"/>
              </a:spcAft>
              <a:buClr>
                <a:srgbClr val="000000"/>
              </a:buClr>
              <a:buSzPts val="1300"/>
              <a:buFont typeface="Calibri"/>
              <a:buAutoNum type="arabicPeriod"/>
            </a:pPr>
            <a:r>
              <a:rPr lang="ru" sz="1400">
                <a:solidFill>
                  <a:srgbClr val="000000"/>
                </a:solidFill>
              </a:rPr>
              <a:t>Создание прототипа игры.</a:t>
            </a:r>
            <a:endParaRPr sz="1400">
              <a:solidFill>
                <a:srgbClr val="000000"/>
              </a:solidFill>
            </a:endParaRPr>
          </a:p>
          <a:p>
            <a:pPr indent="-311150" lvl="1" marL="1371600" rtl="0" algn="l">
              <a:spcBef>
                <a:spcPts val="0"/>
              </a:spcBef>
              <a:spcAft>
                <a:spcPts val="0"/>
              </a:spcAft>
              <a:buClr>
                <a:srgbClr val="000000"/>
              </a:buClr>
              <a:buSzPts val="1300"/>
              <a:buFont typeface="Calibri"/>
              <a:buAutoNum type="arabicPeriod"/>
            </a:pPr>
            <a:r>
              <a:rPr lang="ru" sz="1400">
                <a:solidFill>
                  <a:srgbClr val="000000"/>
                </a:solidFill>
              </a:rPr>
              <a:t>Проектирование игры и её первоначальный дизайн.</a:t>
            </a:r>
            <a:endParaRPr sz="1400">
              <a:solidFill>
                <a:srgbClr val="000000"/>
              </a:solidFill>
            </a:endParaRPr>
          </a:p>
          <a:p>
            <a:pPr indent="-311150" lvl="1" marL="1371600" rtl="0" algn="l">
              <a:spcBef>
                <a:spcPts val="0"/>
              </a:spcBef>
              <a:spcAft>
                <a:spcPts val="0"/>
              </a:spcAft>
              <a:buClr>
                <a:srgbClr val="000000"/>
              </a:buClr>
              <a:buSzPts val="1300"/>
              <a:buFont typeface="Calibri"/>
              <a:buAutoNum type="arabicPeriod"/>
            </a:pPr>
            <a:r>
              <a:rPr lang="ru" sz="1400">
                <a:solidFill>
                  <a:srgbClr val="000000"/>
                </a:solidFill>
              </a:rPr>
              <a:t>Разработка и написание основного кода для игры.</a:t>
            </a:r>
            <a:endParaRPr sz="1400">
              <a:solidFill>
                <a:srgbClr val="000000"/>
              </a:solidFill>
            </a:endParaRPr>
          </a:p>
          <a:p>
            <a:pPr indent="-311150" lvl="0" marL="914400" rtl="0" algn="l">
              <a:spcBef>
                <a:spcPts val="0"/>
              </a:spcBef>
              <a:spcAft>
                <a:spcPts val="0"/>
              </a:spcAft>
              <a:buClr>
                <a:srgbClr val="000000"/>
              </a:buClr>
              <a:buSzPts val="1300"/>
              <a:buFont typeface="Calibri"/>
              <a:buAutoNum type="arabicPeriod" startAt="3"/>
            </a:pPr>
            <a:r>
              <a:rPr lang="ru" sz="1400">
                <a:solidFill>
                  <a:srgbClr val="000000"/>
                </a:solidFill>
              </a:rPr>
              <a:t>Тестирование работы базовых элементов игры.</a:t>
            </a:r>
            <a:endParaRPr sz="1400">
              <a:solidFill>
                <a:srgbClr val="000000"/>
              </a:solidFill>
            </a:endParaRPr>
          </a:p>
          <a:p>
            <a:pPr indent="-311150" lvl="0" marL="914400" rtl="0" algn="l">
              <a:spcBef>
                <a:spcPts val="0"/>
              </a:spcBef>
              <a:spcAft>
                <a:spcPts val="0"/>
              </a:spcAft>
              <a:buClr>
                <a:srgbClr val="000000"/>
              </a:buClr>
              <a:buSzPts val="1300"/>
              <a:buFont typeface="Calibri"/>
              <a:buAutoNum type="arabicPeriod" startAt="3"/>
            </a:pPr>
            <a:r>
              <a:rPr lang="ru" sz="1400">
                <a:solidFill>
                  <a:srgbClr val="000000"/>
                </a:solidFill>
              </a:rPr>
              <a:t>Доработка дизайна и кода игры с учётом работы базовых функций, тестирование игры по надобности.</a:t>
            </a:r>
            <a:endParaRPr sz="1400">
              <a:solidFill>
                <a:srgbClr val="000000"/>
              </a:solidFill>
            </a:endParaRPr>
          </a:p>
          <a:p>
            <a:pPr indent="-311150" lvl="0" marL="914400" rtl="0" algn="l">
              <a:spcBef>
                <a:spcPts val="0"/>
              </a:spcBef>
              <a:spcAft>
                <a:spcPts val="0"/>
              </a:spcAft>
              <a:buClr>
                <a:srgbClr val="000000"/>
              </a:buClr>
              <a:buSzPts val="1300"/>
              <a:buFont typeface="Calibri"/>
              <a:buAutoNum type="arabicPeriod" startAt="3"/>
            </a:pPr>
            <a:r>
              <a:rPr lang="ru" sz="1400">
                <a:solidFill>
                  <a:srgbClr val="000000"/>
                </a:solidFill>
              </a:rPr>
              <a:t>Финальные тесты и доработка незначительных элементов приложения.</a:t>
            </a:r>
            <a:endParaRPr sz="1400">
              <a:solidFill>
                <a:srgbClr val="000000"/>
              </a:solidFill>
            </a:endParaRPr>
          </a:p>
          <a:p>
            <a:pPr indent="-311150" lvl="0" marL="914400" rtl="0" algn="l">
              <a:spcBef>
                <a:spcPts val="0"/>
              </a:spcBef>
              <a:spcAft>
                <a:spcPts val="0"/>
              </a:spcAft>
              <a:buClr>
                <a:srgbClr val="000000"/>
              </a:buClr>
              <a:buSzPts val="1300"/>
              <a:buFont typeface="Calibri"/>
              <a:buAutoNum type="arabicPeriod" startAt="3"/>
            </a:pPr>
            <a:r>
              <a:rPr lang="ru" sz="1400">
                <a:solidFill>
                  <a:srgbClr val="000000"/>
                </a:solidFill>
              </a:rPr>
              <a:t>Окончательное тестирование перед представлением.</a:t>
            </a:r>
            <a:endParaRPr sz="1400">
              <a:solidFill>
                <a:srgbClr val="000000"/>
              </a:solidFill>
            </a:endParaRPr>
          </a:p>
          <a:p>
            <a:pPr indent="0" lvl="0" marL="0" rtl="0" algn="l">
              <a:lnSpc>
                <a:spcPct val="95000"/>
              </a:lnSpc>
              <a:spcBef>
                <a:spcPts val="1200"/>
              </a:spcBef>
              <a:spcAft>
                <a:spcPts val="0"/>
              </a:spcAft>
              <a:buNone/>
            </a:pPr>
            <a:r>
              <a:t/>
            </a:r>
            <a:endParaRPr sz="1400">
              <a:solidFill>
                <a:srgbClr val="000000"/>
              </a:solidFill>
            </a:endParaRPr>
          </a:p>
          <a:p>
            <a:pPr indent="457200" lvl="0" marL="0" rtl="0" algn="l">
              <a:lnSpc>
                <a:spcPct val="95000"/>
              </a:lnSpc>
              <a:spcBef>
                <a:spcPts val="1200"/>
              </a:spcBef>
              <a:spcAft>
                <a:spcPts val="1200"/>
              </a:spcAft>
              <a:buNone/>
            </a:pPr>
            <a:r>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62075"/>
            <a:ext cx="7505700" cy="8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Функционал приложения</a:t>
            </a:r>
            <a:endParaRPr/>
          </a:p>
        </p:txBody>
      </p:sp>
      <p:sp>
        <p:nvSpPr>
          <p:cNvPr id="147" name="Google Shape;147;p16"/>
          <p:cNvSpPr txBox="1"/>
          <p:nvPr>
            <p:ph idx="1" type="body"/>
          </p:nvPr>
        </p:nvSpPr>
        <p:spPr>
          <a:xfrm>
            <a:off x="819150" y="924975"/>
            <a:ext cx="7505700" cy="4022400"/>
          </a:xfrm>
          <a:prstGeom prst="rect">
            <a:avLst/>
          </a:prstGeom>
        </p:spPr>
        <p:txBody>
          <a:bodyPr anchorCtr="0" anchor="t" bIns="91425" lIns="91425" spcFirstLastPara="1" rIns="91425" wrap="square" tIns="91425">
            <a:noAutofit/>
          </a:bodyPr>
          <a:lstStyle/>
          <a:p>
            <a:pPr indent="444500" lvl="0" marL="0" rtl="0" algn="just">
              <a:spcBef>
                <a:spcPts val="1200"/>
              </a:spcBef>
              <a:spcAft>
                <a:spcPts val="0"/>
              </a:spcAft>
              <a:buNone/>
            </a:pPr>
            <a:r>
              <a:rPr lang="ru" sz="1200">
                <a:solidFill>
                  <a:srgbClr val="000000"/>
                </a:solidFill>
                <a:latin typeface="Arial"/>
                <a:ea typeface="Arial"/>
                <a:cs typeface="Arial"/>
                <a:sym typeface="Arial"/>
              </a:rPr>
              <a:t>В приложении есть стартовое окно, возможность выбора сложности игры, возможность начать игру, а также возможность посмотреть лучшие результаты за всё время.</a:t>
            </a:r>
            <a:endParaRPr sz="1200">
              <a:solidFill>
                <a:srgbClr val="000000"/>
              </a:solidFill>
              <a:latin typeface="Arial"/>
              <a:ea typeface="Arial"/>
              <a:cs typeface="Arial"/>
              <a:sym typeface="Arial"/>
            </a:endParaRPr>
          </a:p>
          <a:p>
            <a:pPr indent="444500" lvl="0" marL="0" rtl="0" algn="just">
              <a:spcBef>
                <a:spcPts val="1200"/>
              </a:spcBef>
              <a:spcAft>
                <a:spcPts val="0"/>
              </a:spcAft>
              <a:buNone/>
            </a:pPr>
            <a:r>
              <a:rPr lang="ru" sz="1200">
                <a:solidFill>
                  <a:srgbClr val="000000"/>
                </a:solidFill>
                <a:latin typeface="Arial"/>
                <a:ea typeface="Arial"/>
                <a:cs typeface="Arial"/>
                <a:sym typeface="Arial"/>
              </a:rPr>
              <a:t>При запуске уровня, будет отображаться главное окно, стилизованное под бортовой компьютер космического корабля. У игрока будет возможность решать предоставленные примеры и вводить ответ на них в поле для ответа, чтобы разобраться с появившейся угрозой. В отдельном месте на экране бортовой компьютер будет комментировать процесс игры, выписывая разные фразы, тем самым помогая пользователю справиться с задачей.</a:t>
            </a:r>
            <a:endParaRPr sz="1200">
              <a:solidFill>
                <a:srgbClr val="000000"/>
              </a:solidFill>
              <a:latin typeface="Arial"/>
              <a:ea typeface="Arial"/>
              <a:cs typeface="Arial"/>
              <a:sym typeface="Arial"/>
            </a:endParaRPr>
          </a:p>
          <a:p>
            <a:pPr indent="444500" lvl="0" marL="0" rtl="0" algn="just">
              <a:spcBef>
                <a:spcPts val="1200"/>
              </a:spcBef>
              <a:spcAft>
                <a:spcPts val="0"/>
              </a:spcAft>
              <a:buNone/>
            </a:pPr>
            <a:r>
              <a:rPr lang="ru" sz="1200">
                <a:solidFill>
                  <a:srgbClr val="000000"/>
                </a:solidFill>
                <a:latin typeface="Arial"/>
                <a:ea typeface="Arial"/>
                <a:cs typeface="Arial"/>
                <a:sym typeface="Arial"/>
              </a:rPr>
              <a:t>У пользователя во время будут жизни, выраженные в секундах, которые будут постоянно отсчитываться как на таймере. Если секунды пользователя закончатся, он проиграет. При уничтожении астероида, собирающегося врезаться в корабль пользователя, путём ответа на три примера, заданных бортовым компьютером корабля. Игрок будет стрелять и уничтожать угрожающие ему астероиды и получать определённое количество секунд к своему счёту за каждый решённый пример.</a:t>
            </a:r>
            <a:endParaRPr sz="1200">
              <a:solidFill>
                <a:srgbClr val="000000"/>
              </a:solidFill>
              <a:latin typeface="Arial"/>
              <a:ea typeface="Arial"/>
              <a:cs typeface="Arial"/>
              <a:sym typeface="Arial"/>
            </a:endParaRPr>
          </a:p>
          <a:p>
            <a:pPr indent="444500" lvl="0" marL="0" rtl="0" algn="just">
              <a:spcBef>
                <a:spcPts val="1200"/>
              </a:spcBef>
              <a:spcAft>
                <a:spcPts val="0"/>
              </a:spcAft>
              <a:buNone/>
            </a:pPr>
            <a:r>
              <a:rPr lang="ru" sz="1200">
                <a:solidFill>
                  <a:srgbClr val="000000"/>
                </a:solidFill>
                <a:latin typeface="Arial"/>
                <a:ea typeface="Arial"/>
                <a:cs typeface="Arial"/>
                <a:sym typeface="Arial"/>
              </a:rPr>
              <a:t>При добровольном завершении игры или при окончании количества секунд игрока, игра будет окончена и пользователя встретит финальное окно, показывающее максимальное количество секунд, которое игрок достиг за раунд.</a:t>
            </a:r>
            <a:endParaRPr sz="12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400">
              <a:solidFill>
                <a:srgbClr val="000000"/>
              </a:solidFill>
            </a:endParaRPr>
          </a:p>
          <a:p>
            <a:pPr indent="457200" lvl="0" marL="0" rtl="0" algn="l">
              <a:lnSpc>
                <a:spcPct val="95000"/>
              </a:lnSpc>
              <a:spcBef>
                <a:spcPts val="1200"/>
              </a:spcBef>
              <a:spcAft>
                <a:spcPts val="1200"/>
              </a:spcAft>
              <a:buNone/>
            </a:pPr>
            <a:r>
              <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Демонстрация функционала приложения</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