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Layouts/slideLayout23.xml" ContentType="application/vnd.openxmlformats-officedocument.presentationml.slideLayout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slideLayouts/slideLayout25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7" d="100"/>
          <a:sy n="77" d="100"/>
        </p:scale>
        <p:origin x="922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emf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emf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/>
          <p:cNvSpPr txBox="1"/>
          <p:nvPr userDrawn="1"/>
        </p:nvSpPr>
        <p:spPr bwMode="auto"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Python </a:t>
            </a:r>
            <a:endParaRPr lang="ru-RU" sz="1400">
              <a:solidFill>
                <a:schemeClr val="bg1">
                  <a:lumMod val="50000"/>
                </a:schemeClr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Calibri"/>
              </a:rPr>
              <a:t>Course</a:t>
            </a:r>
            <a:endParaRPr/>
          </a:p>
        </p:txBody>
      </p:sp>
      <p:sp>
        <p:nvSpPr>
          <p:cNvPr id="5" name="Текст 1"/>
          <p:cNvSpPr txBox="1"/>
          <p:nvPr userDrawn="1"/>
        </p:nvSpPr>
        <p:spPr bwMode="auto">
          <a:xfrm>
            <a:off x="11032772" y="5671530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>
                <a:solidFill>
                  <a:schemeClr val="tx1"/>
                </a:solidFill>
                <a:latin typeface="Verdana"/>
                <a:ea typeface="Verdan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6395320F-BA3B-42CB-9DF4-77B0337CE910}" type="slidenum">
              <a:rPr lang="ru-RU" sz="1600">
                <a:solidFill>
                  <a:schemeClr val="bg1">
                    <a:lumMod val="50000"/>
                  </a:schemeClr>
                </a:solidFill>
                <a:latin typeface="+mn-lt"/>
                <a:cs typeface="Times New Roman"/>
              </a:rPr>
              <a:t/>
            </a:fld>
            <a:endParaRPr lang="ru-RU" sz="1600">
              <a:solidFill>
                <a:schemeClr val="bg1">
                  <a:lumMod val="50000"/>
                </a:schemeClr>
              </a:solidFill>
              <a:latin typeface="+mn-lt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3">
    <p:bg>
      <p:bgPr shadeToTitle="0">
        <a:blipFill>
          <a:blip r:embed="rId2">
            <a:lum/>
          </a:blip>
          <a:srcRect l="-3670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Наши проекты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>
              <a:defRPr/>
            </a:pPr>
            <a:r>
              <a:rPr lang="ru-RU"/>
              <a:t>Самозанятые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  <a:defRPr/>
            </a:pPr>
            <a:r>
              <a:rPr lang="ru-RU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/>
              <a:t>спецрежиме</a:t>
            </a:r>
            <a:r>
              <a:rPr lang="ru-RU"/>
              <a:t>, который еще называют налогом </a:t>
            </a:r>
            <a:r>
              <a:rPr lang="en-US"/>
              <a:t> </a:t>
            </a:r>
            <a:r>
              <a:rPr lang="ru-RU"/>
              <a:t>для самозанятых.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оголовок и список">
    <p:bg>
      <p:bgPr shadeToTitle="0">
        <a:blipFill>
          <a:blip r:embed="rId2">
            <a:lum/>
          </a:blip>
          <a:srcRect l="-41176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/>
              <a:buChar char="•"/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/>
            </a:br>
            <a:endParaRPr lang="ru-RU"/>
          </a:p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 с большими данными.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1"/>
          </p:nvPr>
        </p:nvSpPr>
        <p:spPr bwMode="auto"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диаграммы</a:t>
            </a:r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2_Заоголовок и список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Преимущества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1"/>
          </p:nvPr>
        </p:nvSpPr>
        <p:spPr bwMode="auto"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 SmartArt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1">
    <p:bg>
      <p:bgPr shadeToTitle="0">
        <a:blipFill>
          <a:blip r:embed="rId2">
            <a:lum/>
          </a:blip>
          <a:srcRect l="-37888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2"/>
          </p:nvPr>
        </p:nvSpPr>
        <p:spPr bwMode="auto"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3"/>
          </p:nvPr>
        </p:nvSpPr>
        <p:spPr bwMode="auto"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4"/>
          </p:nvPr>
        </p:nvSpPr>
        <p:spPr bwMode="auto"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12"/>
          <p:cNvSpPr>
            <a:spLocks noGrp="1"/>
          </p:cNvSpPr>
          <p:nvPr>
            <p:ph type="pic" sz="quarter" idx="15"/>
          </p:nvPr>
        </p:nvSpPr>
        <p:spPr bwMode="auto"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C</a:t>
            </a: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амозанятые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/>
              <a:buChar char="•"/>
              <a:defRPr b="1"/>
            </a:lvl1pPr>
          </a:lstStyle>
          <a:p>
            <a:pPr lvl="0">
              <a:defRPr/>
            </a:pPr>
            <a:r>
              <a:rPr lang="ru-RU"/>
              <a:t>Совместная работа со смежными командами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Angular</a:t>
            </a:r>
            <a:r>
              <a:rPr lang="ru-RU"/>
              <a:t> под капотом</a:t>
            </a:r>
            <a:endParaRPr/>
          </a:p>
          <a:p>
            <a:pPr lvl="0">
              <a:defRPr/>
            </a:pPr>
            <a:endParaRPr lang="ru-RU"/>
          </a:p>
          <a:p>
            <a:pPr lvl="0">
              <a:defRPr/>
            </a:pPr>
            <a:r>
              <a:rPr lang="ru-RU"/>
              <a:t>Typescript</a:t>
            </a:r>
            <a:r>
              <a:rPr lang="ru-RU"/>
              <a:t> — строгость и организованность кода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, текст и логотипы_2">
    <p:bg>
      <p:bgPr shadeToTitle="0">
        <a:blipFill>
          <a:blip r:embed="rId2">
            <a:lum/>
          </a:blip>
          <a:srcRect l="0" t="-39759" r="-2805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www.flexify.io</a:t>
            </a:r>
            <a:endParaRPr lang="ru-RU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Виртуализация облачных</a:t>
            </a:r>
            <a:endParaRPr/>
          </a:p>
          <a:p>
            <a:pPr lvl="0">
              <a:defRPr/>
            </a:pPr>
            <a:r>
              <a:rPr lang="ru-RU"/>
              <a:t>хранилищ.</a:t>
            </a:r>
            <a:endParaRPr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1"/>
          </p:nvPr>
        </p:nvSpPr>
        <p:spPr bwMode="auto"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Собственные разработки</a:t>
            </a:r>
            <a:endParaRPr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en-US"/>
              <a:t>www.netmechanica.com</a:t>
            </a:r>
            <a:endParaRPr lang="ru-RU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/>
            </a:pPr>
            <a:r>
              <a:rPr lang="ru-RU"/>
              <a:t>Продуктовая линейка средств </a:t>
            </a:r>
            <a:endParaRPr/>
          </a:p>
          <a:p>
            <a:pPr lvl="0">
              <a:defRPr/>
            </a:pPr>
            <a:r>
              <a:rPr lang="ru-RU"/>
              <a:t>мониторинга и сетевого управления.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аблица">
    <p:bg>
      <p:bgPr shadeToTitle="0">
        <a:blipFill>
          <a:blip r:embed="rId2">
            <a:lum/>
          </a:blip>
          <a:srcRect l="0" t="-14529" r="-35896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Референции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0"/>
          </p:nvPr>
        </p:nvSpPr>
        <p:spPr bwMode="auto"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таблицы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Факты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Разработка</a:t>
            </a:r>
            <a:endParaRPr/>
          </a:p>
          <a:p>
            <a:pPr lvl="0">
              <a:defRPr/>
            </a:pPr>
            <a:r>
              <a:rPr lang="ru-RU"/>
              <a:t>и интеграция ПО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Факты о компании</a:t>
            </a:r>
            <a:endParaRPr/>
          </a:p>
        </p:txBody>
      </p:sp>
      <p:sp>
        <p:nvSpPr>
          <p:cNvPr id="23" name="Oval 22"/>
          <p:cNvSpPr/>
          <p:nvPr/>
        </p:nvSpPr>
        <p:spPr bwMode="auto"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Иностранные</a:t>
            </a:r>
            <a:endParaRPr/>
          </a:p>
          <a:p>
            <a:pPr lvl="0">
              <a:defRPr/>
            </a:pPr>
            <a:r>
              <a:rPr lang="ru-RU"/>
              <a:t>и российские</a:t>
            </a:r>
            <a:endParaRPr/>
          </a:p>
          <a:p>
            <a:pPr lvl="0">
              <a:defRPr/>
            </a:pPr>
            <a:r>
              <a:rPr lang="ru-RU"/>
              <a:t>клиенты</a:t>
            </a:r>
            <a:endParaRPr lang="en-US"/>
          </a:p>
        </p:txBody>
      </p:sp>
      <p:sp>
        <p:nvSpPr>
          <p:cNvPr id="33" name="Oval 32"/>
          <p:cNvSpPr/>
          <p:nvPr/>
        </p:nvSpPr>
        <p:spPr bwMode="auto"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Более 100</a:t>
            </a:r>
            <a:endParaRPr/>
          </a:p>
          <a:p>
            <a:pPr lvl="0">
              <a:defRPr/>
            </a:pPr>
            <a:r>
              <a:rPr lang="ru-RU"/>
              <a:t>сотрудников</a:t>
            </a:r>
            <a:endParaRPr lang="en-US"/>
          </a:p>
        </p:txBody>
      </p:sp>
      <p:sp>
        <p:nvSpPr>
          <p:cNvPr id="37" name="Oval 36"/>
          <p:cNvSpPr/>
          <p:nvPr/>
        </p:nvSpPr>
        <p:spPr bwMode="auto"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Работаем с 2011 года</a:t>
            </a:r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Принцип </a:t>
            </a:r>
            <a:endParaRPr/>
          </a:p>
          <a:p>
            <a:pPr lvl="0">
              <a:defRPr/>
            </a:pPr>
            <a:r>
              <a:rPr lang="en-US"/>
              <a:t>OTOBOS</a:t>
            </a:r>
            <a:endParaRPr/>
          </a:p>
        </p:txBody>
      </p:sp>
      <p:sp>
        <p:nvSpPr>
          <p:cNvPr id="16" name="Oval 15"/>
          <p:cNvSpPr/>
          <p:nvPr/>
        </p:nvSpPr>
        <p:spPr bwMode="auto"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solidFill>
                <a:schemeClr val="bg1"/>
              </a:solidFill>
            </a:endParaRP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ru-RU"/>
              <a:t>Офисы </a:t>
            </a:r>
            <a:endParaRPr/>
          </a:p>
          <a:p>
            <a:pPr lvl="0">
              <a:defRPr/>
            </a:pPr>
            <a:r>
              <a:rPr lang="ru-RU"/>
              <a:t>в Москве</a:t>
            </a:r>
            <a:endParaRPr/>
          </a:p>
          <a:p>
            <a:pPr lvl="0">
              <a:defRPr/>
            </a:pPr>
            <a:r>
              <a:rPr lang="ru-RU"/>
              <a:t>и Нижнем</a:t>
            </a:r>
            <a:endParaRPr/>
          </a:p>
          <a:p>
            <a:pPr lvl="0">
              <a:defRPr/>
            </a:pPr>
            <a:r>
              <a:rPr lang="ru-RU"/>
              <a:t> Новгороде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1">
    <p:bg>
      <p:bgPr shadeToTitle="0">
        <a:blipFill>
          <a:blip r:embed="rId2">
            <a:lum/>
          </a:blip>
          <a:srcRect l="0" t="0" r="-27007" b="-37888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проектирование и разработку систем управления OSS/NMS промышленного класса</a:t>
            </a:r>
            <a:endParaRPr/>
          </a:p>
          <a:p>
            <a:pPr lvl="0">
              <a:defRPr/>
            </a:pPr>
            <a:r>
              <a:rPr lang="ru-RU"/>
              <a:t>и </a:t>
            </a:r>
            <a:r>
              <a:rPr lang="ru-RU"/>
              <a:t>биллинговых</a:t>
            </a:r>
            <a:r>
              <a:rPr lang="ru-RU"/>
              <a:t> платформ.</a:t>
            </a:r>
            <a:endParaRPr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Технический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Андрей</a:t>
            </a:r>
            <a:endParaRPr/>
          </a:p>
          <a:p>
            <a:pPr lvl="0">
              <a:defRPr/>
            </a:pPr>
            <a:r>
              <a:rPr lang="ru-RU"/>
              <a:t>Комягин</a:t>
            </a:r>
            <a:endParaRPr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Отвечает за развитие бизнеса, управление продажами, работу с ключевыми российскими и зарубежными заказчиками.</a:t>
            </a:r>
            <a:endParaRPr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Финансовый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Сергей</a:t>
            </a:r>
            <a:endParaRPr/>
          </a:p>
          <a:p>
            <a:pPr lvl="0">
              <a:defRPr/>
            </a:pPr>
            <a:r>
              <a:rPr lang="ru-RU"/>
              <a:t>Смирнов</a:t>
            </a:r>
            <a:endParaRPr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Возглавляет компанию </a:t>
            </a:r>
            <a:endParaRPr/>
          </a:p>
          <a:p>
            <a:pPr lvl="0">
              <a:defRPr/>
            </a:pPr>
            <a:r>
              <a:rPr lang="ru-RU"/>
              <a:t>«СТМ» с 2011 года.</a:t>
            </a:r>
            <a:endParaRPr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Генеральный</a:t>
            </a:r>
            <a:endParaRPr/>
          </a:p>
          <a:p>
            <a:pPr lvl="0">
              <a:defRPr/>
            </a:pPr>
            <a:r>
              <a:rPr lang="ru-RU"/>
              <a:t>директор</a:t>
            </a:r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202944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pPr>
              <a:defRPr/>
            </a:pPr>
            <a:r>
              <a:rPr lang="ru-RU"/>
              <a:t>Руководство</a:t>
            </a:r>
            <a:endParaRPr/>
          </a:p>
        </p:txBody>
      </p:sp>
      <p:sp>
        <p:nvSpPr>
          <p:cNvPr id="35" name="TextBox 34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Алексей</a:t>
            </a:r>
            <a:endParaRPr/>
          </a:p>
          <a:p>
            <a:pPr lvl="0">
              <a:defRPr/>
            </a:pPr>
            <a:r>
              <a:rPr lang="ru-RU"/>
              <a:t>Щепетков</a:t>
            </a:r>
            <a:endParaRPr lang="ru-RU"/>
          </a:p>
        </p:txBody>
      </p:sp>
      <p:sp>
        <p:nvSpPr>
          <p:cNvPr id="16" name="TextBox 15"/>
          <p:cNvSpPr txBox="1"/>
          <p:nvPr/>
        </p:nvSpPr>
        <p:spPr bwMode="auto"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отрудники_2">
    <p:bg>
      <p:bgPr shadeToTitle="0">
        <a:blipFill>
          <a:blip r:embed="rId2">
            <a:lum/>
          </a:blip>
          <a:srcRect l="-33774" t="0" r="0" b="-2248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9"/>
          </p:nvPr>
        </p:nvSpPr>
        <p:spPr bwMode="auto"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 bwMode="auto"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7"/>
          </p:nvPr>
        </p:nvSpPr>
        <p:spPr bwMode="auto">
          <a:xfrm>
            <a:off x="5764376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18"/>
          </p:nvPr>
        </p:nvSpPr>
        <p:spPr bwMode="auto"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 bwMode="auto"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Партнеры:</a:t>
            </a:r>
            <a:endParaRPr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Опыт работы в отрасли — более 10 лет. </a:t>
            </a:r>
            <a:endParaRPr lang="en-US"/>
          </a:p>
          <a:p>
            <a:pPr lvl="0">
              <a:defRPr/>
            </a:pPr>
            <a:r>
              <a:rPr lang="ru-RU"/>
              <a:t>Магистр Нижегородского Государственного Технического Университета.</a:t>
            </a:r>
            <a:endParaRPr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Руководитель направления</a:t>
            </a:r>
            <a:endParaRPr/>
          </a:p>
          <a:p>
            <a:pPr lvl="0">
              <a:defRPr/>
            </a:pPr>
            <a:r>
              <a:rPr lang="ru-RU"/>
              <a:t>«Разработка ПО»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Разработка ПО</a:t>
            </a:r>
            <a:endParaRPr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>
              <a:defRPr/>
            </a:pPr>
            <a:r>
              <a:rPr lang="ru-RU"/>
              <a:t>Александр Бондин</a:t>
            </a:r>
            <a:endParaRPr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4158690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1_Титульный_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аловок и картинка_1">
    <p:bg>
      <p:bgPr shadeToTitle="0">
        <a:blipFill>
          <a:blip r:embed="rId2">
            <a:lum/>
          </a:blip>
          <a:srcRect l="0" t="-18032" r="-39024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2">
    <p:bg>
      <p:bgPr shadeToTitle="0">
        <a:blipFill>
          <a:blip r:embed="rId2">
            <a:lum/>
          </a:blip>
          <a:srcRect l="-29577" t="0" r="0" b="-2424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а_3">
    <p:bg>
      <p:bgPr shadeToTitle="0">
        <a:blipFill>
          <a:blip r:embed="rId2">
            <a:lum/>
          </a:blip>
          <a:srcRect l="0" t="-20634" r="-3788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>
              <a:defRPr/>
            </a:pPr>
            <a:r>
              <a:rPr lang="ru-RU"/>
              <a:t>Личный кабинет</a:t>
            </a:r>
            <a:endParaRPr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</a:t>
            </a:r>
            <a:r>
              <a:rPr lang="ru-RU"/>
              <a:t>амозанятые</a:t>
            </a:r>
            <a:endParaRPr lang="ru-RU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auto"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картинки_1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Picture Placeholder 3"/>
          <p:cNvSpPr>
            <a:spLocks noGrp="1"/>
          </p:cNvSpPr>
          <p:nvPr>
            <p:ph type="pic" sz="quarter" idx="34"/>
          </p:nvPr>
        </p:nvSpPr>
        <p:spPr bwMode="auto"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27"/>
          </p:nvPr>
        </p:nvSpPr>
        <p:spPr bwMode="auto"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22"/>
          </p:nvPr>
        </p:nvSpPr>
        <p:spPr bwMode="auto"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23"/>
          </p:nvPr>
        </p:nvSpPr>
        <p:spPr bwMode="auto"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24"/>
          </p:nvPr>
        </p:nvSpPr>
        <p:spPr bwMode="auto"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25"/>
          </p:nvPr>
        </p:nvSpPr>
        <p:spPr bwMode="auto"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26"/>
          </p:nvPr>
        </p:nvSpPr>
        <p:spPr bwMode="auto"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21"/>
          </p:nvPr>
        </p:nvSpPr>
        <p:spPr bwMode="auto"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Технологии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28"/>
          </p:nvPr>
        </p:nvSpPr>
        <p:spPr bwMode="auto"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29"/>
          </p:nvPr>
        </p:nvSpPr>
        <p:spPr bwMode="auto"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30"/>
          </p:nvPr>
        </p:nvSpPr>
        <p:spPr bwMode="auto"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31"/>
          </p:nvPr>
        </p:nvSpPr>
        <p:spPr bwMode="auto"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32"/>
          </p:nvPr>
        </p:nvSpPr>
        <p:spPr bwMode="auto"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33"/>
          </p:nvPr>
        </p:nvSpPr>
        <p:spPr bwMode="auto"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35"/>
          </p:nvPr>
        </p:nvSpPr>
        <p:spPr bwMode="auto"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36"/>
          </p:nvPr>
        </p:nvSpPr>
        <p:spPr bwMode="auto"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37"/>
          </p:nvPr>
        </p:nvSpPr>
        <p:spPr bwMode="auto"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38"/>
          </p:nvPr>
        </p:nvSpPr>
        <p:spPr bwMode="auto"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39"/>
          </p:nvPr>
        </p:nvSpPr>
        <p:spPr bwMode="auto"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8" name="Picture Placeholder 3"/>
          <p:cNvSpPr>
            <a:spLocks noGrp="1"/>
          </p:cNvSpPr>
          <p:nvPr>
            <p:ph type="pic" sz="quarter" idx="40"/>
          </p:nvPr>
        </p:nvSpPr>
        <p:spPr bwMode="auto"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Сертификаты">
    <p:bg>
      <p:bgPr shadeToTitle="0">
        <a:blipFill>
          <a:blip r:embed="rId2">
            <a:lum/>
          </a:blip>
          <a:srcRect l="0" t="-20000" r="-35483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5"/>
          </p:nvPr>
        </p:nvSpPr>
        <p:spPr bwMode="auto"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6"/>
          </p:nvPr>
        </p:nvSpPr>
        <p:spPr bwMode="auto"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3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Разработка ПО</a:t>
            </a:r>
            <a:endParaRPr sz="3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Сертификаты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Контакты">
    <p:bg>
      <p:bgPr shadeToTitle="0">
        <a:blipFill>
          <a:blip r:embed="rId2">
            <a:lum/>
          </a:blip>
          <a:srcRect l="-30555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www.stm-labs.ru</a:t>
            </a:r>
            <a:endParaRPr lang="ru-RU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info@stm-labs</a:t>
            </a:r>
            <a:endParaRPr lang="ru-RU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(831) 217-15-90</a:t>
            </a:r>
            <a:endParaRPr/>
          </a:p>
          <a:p>
            <a:pPr lvl="0">
              <a:defRPr/>
            </a:pPr>
            <a:r>
              <a:rPr lang="ru-RU"/>
              <a:t>+ 7 (831) 217-15-91</a:t>
            </a:r>
            <a:endParaRPr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603090, ул. Родионова, 23а, корп. Б</a:t>
            </a:r>
            <a:endParaRPr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+ 7 910 390-14-89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>
              <a:defRPr/>
            </a:pPr>
            <a:r>
              <a:rPr lang="ru-RU"/>
              <a:t>115280, ул. Ленинская Слобода, 26с28, </a:t>
            </a:r>
            <a:endParaRPr/>
          </a:p>
          <a:p>
            <a:pPr lvl="0">
              <a:defRPr/>
            </a:pPr>
            <a:r>
              <a:rPr lang="ru-RU"/>
              <a:t>бизнес-центр «Слободской»</a:t>
            </a:r>
            <a:endParaRPr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Контакты</a:t>
            </a:r>
            <a:endParaRPr/>
          </a:p>
        </p:txBody>
      </p:sp>
      <p:sp>
        <p:nvSpPr>
          <p:cNvPr id="8" name="TextBox 7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Москве</a:t>
            </a:r>
            <a:endParaRPr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/>
                <a:ea typeface="Verdana"/>
              </a:defRPr>
            </a:lvl1pPr>
            <a:lvl2pPr>
              <a:defRPr sz="2200">
                <a:latin typeface="Verdana"/>
                <a:ea typeface="Verdana"/>
              </a:defRPr>
            </a:lvl2pPr>
            <a:lvl3pPr>
              <a:defRPr sz="2200">
                <a:latin typeface="Verdana"/>
                <a:ea typeface="Verdana"/>
              </a:defRPr>
            </a:lvl3pPr>
            <a:lvl4pPr>
              <a:defRPr sz="2200">
                <a:latin typeface="Verdana"/>
                <a:ea typeface="Verdana"/>
              </a:defRPr>
            </a:lvl4pPr>
            <a:lvl5pPr>
              <a:defRPr sz="2200">
                <a:latin typeface="Verdana"/>
                <a:ea typeface="Verdana"/>
              </a:defRPr>
            </a:lvl5pPr>
          </a:lstStyle>
          <a:p>
            <a:pPr lvl="0">
              <a:defRPr/>
            </a:pPr>
            <a:r>
              <a:rPr lang="ru-RU"/>
              <a:t>Офис в Нижнем Новгороде</a:t>
            </a:r>
            <a:endParaRPr/>
          </a:p>
        </p:txBody>
      </p:sp>
      <p:sp>
        <p:nvSpPr>
          <p:cNvPr id="19" name="TextBox 18"/>
          <p:cNvSpPr txBox="1"/>
          <p:nvPr/>
        </p:nvSpPr>
        <p:spPr bwMode="auto"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  <a:defRPr/>
            </a:pPr>
            <a:r>
              <a:rPr lang="ru-RU" sz="2200" b="1">
                <a:latin typeface="Verdana"/>
                <a:ea typeface="Verdana"/>
                <a:cs typeface="Verdana"/>
              </a:rPr>
              <a:t>Офис в Москве</a:t>
            </a:r>
            <a:endParaRPr lang="en-US" sz="2200" b="1">
              <a:latin typeface="Verdana"/>
              <a:ea typeface="Verdana"/>
              <a:cs typeface="Verdana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475542" y="4285155"/>
            <a:ext cx="158626" cy="1917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Титульный слайд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1(английский)">
    <p:bg>
      <p:bgPr shadeToTitle="0">
        <a:blipFill>
          <a:blip r:embed="rId2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/>
                <a:ea typeface="Verdana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Title</a:t>
            </a:r>
            <a:endParaRPr/>
          </a:p>
          <a:p>
            <a:pPr>
              <a:lnSpc>
                <a:spcPct val="120000"/>
              </a:lnSpc>
              <a:defRPr/>
            </a:pPr>
            <a:r>
              <a:rPr lang="en-US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in English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87481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  <a:defRPr/>
            </a:pP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Современные 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технологии</a:t>
            </a:r>
            <a:b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</a:br>
            <a:r>
              <a:rPr lang="ru-RU" sz="4800" b="1">
                <a:solidFill>
                  <a:schemeClr val="bg1"/>
                </a:solidFill>
                <a:latin typeface="Verdana"/>
                <a:ea typeface="Verdana"/>
                <a:cs typeface="Verdana"/>
              </a:rPr>
              <a:t>мониторинга</a:t>
            </a:r>
            <a:endParaRPr sz="4800" b="1">
              <a:solidFill>
                <a:schemeClr val="bg1"/>
              </a:solidFill>
              <a:latin typeface="Verdana"/>
              <a:ea typeface="Verdana"/>
              <a:cs typeface="Verdana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443575" y="5879195"/>
            <a:ext cx="1574800" cy="8051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2(английский)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24" name="Рисунок 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17144" y="5578356"/>
            <a:ext cx="1557240" cy="78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ru-RU"/>
              <a:t>Современные </a:t>
            </a:r>
            <a:endParaRPr/>
          </a:p>
          <a:p>
            <a:pPr lvl="0">
              <a:defRPr/>
            </a:pPr>
            <a:r>
              <a:rPr lang="ru-RU"/>
              <a:t>технологии</a:t>
            </a:r>
            <a:endParaRPr/>
          </a:p>
          <a:p>
            <a:pPr lvl="0">
              <a:defRPr/>
            </a:pPr>
            <a:r>
              <a:rPr lang="ru-RU"/>
              <a:t>мониторинга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73625" y="5890019"/>
            <a:ext cx="1530894" cy="7943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Титульный_3(английский)">
    <p:bg>
      <p:bgPr shadeToTitle="0">
        <a:blipFill>
          <a:blip r:embed="rId2">
            <a:lum/>
          </a:blip>
          <a:srcRect l="-41860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  <a:p>
            <a:pPr lvl="0">
              <a:defRPr/>
            </a:pPr>
            <a:r>
              <a:rPr lang="en-US"/>
              <a:t>in English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970341" y="5410047"/>
            <a:ext cx="1532306" cy="7976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_1">
    <p:bg>
      <p:bgPr shadeToTitle="0">
        <a:blipFill>
          <a:blip r:embed="rId2">
            <a:lum/>
          </a:blip>
          <a:srcRect l="-38271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>
              <a:defRPr/>
            </a:pPr>
            <a:r>
              <a:rPr lang="ru-RU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  <a:endParaRPr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 bwMode="auto"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>
              <a:defRPr/>
            </a:pPr>
            <a:r>
              <a:rPr lang="ru-RU"/>
              <a:t>Компетенции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Заголовок и текст­_2">
    <p:bg>
      <p:bgPr shadeToTitle="0">
        <a:blipFill>
          <a:blip r:embed="rId2">
            <a:lum/>
          </a:blip>
          <a:srcRect l="-35064" t="0" r="0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defRPr/>
            </a:pPr>
            <a:r>
              <a:rPr lang="ru-RU"/>
              <a:t>Текстовый слайд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ru-RU" sz="2200" b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cs typeface="Verdana"/>
              </a:rPr>
              <a:t>Подзаголовок</a:t>
            </a:r>
            <a:endParaRPr sz="2200" b="1">
              <a:solidFill>
                <a:schemeClr val="tx1">
                  <a:lumMod val="95000"/>
                  <a:lumOff val="5000"/>
                </a:schemeClr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>
              <a:defRPr/>
            </a:pPr>
            <a:r>
              <a:rPr lang="ru-RU"/>
              <a:t>Наши инженеры участвуют  в создании бизнес-решений промышленного класса, работающих в том числе</a:t>
            </a:r>
            <a:endParaRPr/>
          </a:p>
          <a:p>
            <a:pPr lvl="0">
              <a:defRPr/>
            </a:pPr>
            <a:r>
              <a:rPr lang="ru-RU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theme" Target="../theme/theme1.xml"/><Relationship Id="rId2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29">
            <a:lum/>
          </a:blip>
          <a:srcRect l="0" t="0" r="-14528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xStyles>
    <p:titleStyle>
      <a:lvl1pPr algn="l" defTabSz="914400">
        <a:lnSpc>
          <a:spcPct val="100000"/>
        </a:lnSpc>
        <a:spcBef>
          <a:spcPts val="500"/>
        </a:spcBef>
        <a:spcAft>
          <a:spcPts val="500"/>
        </a:spcAft>
        <a:buNone/>
        <a:defRPr sz="3200" b="1">
          <a:solidFill>
            <a:schemeClr val="tx1"/>
          </a:solidFill>
          <a:latin typeface="Verdana"/>
          <a:ea typeface="Verdan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200">
          <a:solidFill>
            <a:schemeClr val="tx1"/>
          </a:solidFill>
          <a:latin typeface="Verdana"/>
          <a:ea typeface="Verdan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hyperlink" Target="https://www.python.org/ftp/python/3.10.4/python-3.10.4-amd64.exe" TargetMode="External"/><Relationship Id="rId4" Type="http://schemas.openxmlformats.org/officeDocument/2006/relationships/image" Target="../media/image58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jpg"/><Relationship Id="rId7" Type="http://schemas.openxmlformats.org/officeDocument/2006/relationships/image" Target="../media/image3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 noGrp="1"/>
          </p:cNvSpPr>
          <p:nvPr>
            <p:ph type="ctrTitle" idx="4294967295"/>
          </p:nvPr>
        </p:nvSpPr>
        <p:spPr bwMode="auto">
          <a:xfrm>
            <a:off x="11571" y="768262"/>
            <a:ext cx="12188825" cy="8778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4400">
                <a:solidFill>
                  <a:srgbClr val="002060"/>
                </a:solidFill>
                <a:latin typeface="+mn-lt"/>
                <a:cs typeface="Times New Roman"/>
              </a:rPr>
              <a:t>Программирование на языке </a:t>
            </a:r>
            <a:r>
              <a:rPr lang="en-US" sz="4400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 sz="4400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4" name="Shape 20"/>
          <p:cNvSpPr txBox="1"/>
          <p:nvPr/>
        </p:nvSpPr>
        <p:spPr bwMode="auto">
          <a:xfrm>
            <a:off x="11571" y="6339840"/>
            <a:ext cx="12180429" cy="51743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2023</a:t>
            </a:r>
            <a:endParaRPr lang="en-US">
              <a:solidFill>
                <a:srgbClr val="002060"/>
              </a:solidFill>
              <a:latin typeface="+mn-lt"/>
              <a:ea typeface="Calibri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189680" y="2606500"/>
            <a:ext cx="1812639" cy="1812639"/>
          </a:xfrm>
          <a:prstGeom prst="rect">
            <a:avLst/>
          </a:prstGeom>
          <a:effectLst/>
        </p:spPr>
      </p:pic>
      <p:sp>
        <p:nvSpPr>
          <p:cNvPr id="7" name="Shape 20"/>
          <p:cNvSpPr txBox="1"/>
          <p:nvPr/>
        </p:nvSpPr>
        <p:spPr bwMode="auto">
          <a:xfrm>
            <a:off x="8849360" y="4455633"/>
            <a:ext cx="3342640" cy="13519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6000" tIns="216000" rIns="216000" bIns="216000" anchor="ctr" anchorCtr="0">
            <a:noAutofit/>
          </a:bodyPr>
          <a:lstStyle>
            <a:lvl1pPr algn="l" defTabSz="685800">
              <a:lnSpc>
                <a:spcPct val="100000"/>
              </a:lnSpc>
              <a:spcBef>
                <a:spcPts val="375"/>
              </a:spcBef>
              <a:spcAft>
                <a:spcPts val="375"/>
              </a:spcAft>
              <a:buNone/>
              <a:defRPr sz="24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 u="sng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Преподаватель: </a:t>
            </a:r>
            <a:endParaRPr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defRPr/>
            </a:pPr>
            <a:r>
              <a:rPr lang="ru-RU">
                <a:solidFill>
                  <a:srgbClr val="002060"/>
                </a:solidFill>
                <a:latin typeface="+mn-lt"/>
                <a:ea typeface="Calibri"/>
                <a:cs typeface="Times New Roman"/>
              </a:rPr>
              <a:t>Илья Орлов</a:t>
            </a:r>
            <a:endParaRPr/>
          </a:p>
        </p:txBody>
      </p:sp>
      <p:sp>
        <p:nvSpPr>
          <p:cNvPr id="9" name="TextBox 6"/>
          <p:cNvSpPr txBox="1"/>
          <p:nvPr/>
        </p:nvSpPr>
        <p:spPr bwMode="auto">
          <a:xfrm>
            <a:off x="5224098" y="3157230"/>
            <a:ext cx="1747741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Python </a:t>
            </a:r>
            <a:endParaRPr lang="ru-RU" sz="2000">
              <a:solidFill>
                <a:srgbClr val="002060"/>
              </a:solidFill>
              <a:latin typeface="+mn-lt"/>
              <a:cs typeface="Calibri"/>
            </a:endParaRPr>
          </a:p>
          <a:p>
            <a:pPr algn="r">
              <a:defRPr/>
            </a:pPr>
            <a:r>
              <a:rPr lang="en-US" sz="2000">
                <a:solidFill>
                  <a:srgbClr val="002060"/>
                </a:solidFill>
                <a:latin typeface="+mn-lt"/>
                <a:cs typeface="Calibri"/>
              </a:rPr>
              <a:t>Course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Запуск интерпретатора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установки интерпретатор Python можно вызвать одной командой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Windows открываем командную строку (через Пуск -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&gt; cmd                               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 и набираем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Linux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то же самое набираем в терминале: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ilia@ilia-vb:</a:t>
            </a:r>
            <a:r>
              <a:rPr lang="en-US" sz="1600" b="1">
                <a:solidFill>
                  <a:schemeClr val="tx1"/>
                </a:solidFill>
                <a:latin typeface="+mn-lt"/>
              </a:rPr>
              <a:t>~$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3.9.12 (main, Mar 24 2022, 16:21:12) 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[GCC 7.5.0] on linux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результате запускается интерпретатор, заданный по умолчанию (можно установить и использовать несколько версий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3.7, 3.9 и т.д.).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021548" y="1245037"/>
            <a:ext cx="1745369" cy="559637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47561" y="5921513"/>
            <a:ext cx="1064217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выхода из интерпретатора нужно набрать команду exit(), либо нажать Ctrl-Z (в Windows), либо Ctrl-D (в Linux), и затем – клавишу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Enter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5746" y="621804"/>
            <a:ext cx="11700507" cy="60785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Виртуальное окружение – это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копия интерпретатора со своими пакетами</a:t>
            </a:r>
            <a:r>
              <a:rPr lang="ru-RU" sz="2000">
                <a:solidFill>
                  <a:srgbClr val="333333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создания изолированной среды для проекта. 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Утилиту для создания виртуального окружения, можно установить, используя pip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install virtualenv</a:t>
            </a:r>
            <a:endParaRPr/>
          </a:p>
          <a:p>
            <a:pPr algn="just">
              <a:lnSpc>
                <a:spcPct val="70000"/>
              </a:lnSpc>
              <a:spcBef>
                <a:spcPts val="12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Для работы в виртуальном окружении его нужно сначала создать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(Windows)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</a:t>
            </a: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Users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created virtual environment CPython3.7.5.final.0-64 in 3146ms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creator CPython3Windows(dest=C:\Users\ilya.orlov\testenv, clear=False, global=False)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seeder FromAppData(download=False, pip=bundle, setuptools=bundle, wheel=bundle, via=copy, app_data_dir=C:\Users\ilya.orlov\AppData\Local\pypa\virtualenv)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  added seed packages: pip==20.2.3, setuptools==50.3.0, wheel==0.35.1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  activators BashActivator,BatchActivator,FishActivator,PowerShellActivator,PythonActivator,XonshActivator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когда понадобится его использовать – 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testenv\Scripts\activate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 при необходимости вернуться в основное окружение – деактивировать: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deactivate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3369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73780" y="732383"/>
            <a:ext cx="1184444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Linux всё почти то же самое.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Создание виртуального окружения:</a:t>
            </a:r>
            <a:endParaRPr lang="en-US" sz="200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python -m virtualenv testenv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Using base prefix '/usr'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New python executable in /home/ilia/testenv/bin/python3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Also creating executable in /home/ilia/testenv/bin/python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Installing setuptools, pip, wheel...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done.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Активация: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source testenv/bin/activate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ilia@ilia-vb:~$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Деактивация: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deactivate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Просмотр списка установленных библиотек открывается одинаково в обеих ОС: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nl-NL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ilia@ilia-vb:~$</a:t>
            </a:r>
            <a:r>
              <a:rPr lang="nl-NL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list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26158"/>
            <a:ext cx="12192000" cy="698691"/>
          </a:xfrm>
          <a:prstGeom prst="rect">
            <a:avLst/>
          </a:prstGeom>
        </p:spPr>
        <p:txBody>
          <a:bodyPr anchorCtr="1">
            <a:no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br>
              <a:rPr lang="en-US">
                <a:solidFill>
                  <a:srgbClr val="002060"/>
                </a:solidFill>
                <a:latin typeface="+mn-lt"/>
                <a:cs typeface="Times New Roman"/>
              </a:rPr>
            </a:b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05635" y="824849"/>
            <a:ext cx="11780729" cy="5878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None/>
              <a:defRPr/>
            </a:pPr>
            <a:endParaRPr lang="en-US" sz="5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Установим в виртуальное окружение для примера пакет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(для выполнения задач по расписанию):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pip install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schedule</a:t>
            </a:r>
            <a:endParaRPr lang="ru-RU" sz="1600">
              <a:solidFill>
                <a:srgbClr val="000000"/>
              </a:solidFill>
              <a:latin typeface="Courier New"/>
              <a:cs typeface="Courier New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Убедимся,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появился в списке установленных пакетов: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schedule   1.1.0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Деактивируем виртуальное окружение: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de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activate</a:t>
            </a:r>
            <a:endParaRPr/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</a:t>
            </a:r>
            <a:endParaRPr lang="ru-RU" sz="1600" b="1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Проверим, что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schedule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  <a:cs typeface="Courier New"/>
              </a:rPr>
              <a:t>отсутствует в списке установленных пакетов</a:t>
            </a:r>
            <a:r>
              <a:rPr lang="ru-RU" sz="2000" b="1">
                <a:solidFill>
                  <a:srgbClr val="002060"/>
                </a:solidFill>
                <a:latin typeface="+mn-lt"/>
                <a:cs typeface="Courier New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вне виртуального окружения: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(testenv) C:\Users\ilya.orlov&gt;</a:t>
            </a:r>
            <a:r>
              <a:rPr lang="ru-RU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list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Package    Version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---------- -------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pip        22.0.4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setuptools 62.1.0</a:t>
            </a:r>
            <a:endParaRPr lang="ru-RU" sz="1600">
              <a:solidFill>
                <a:srgbClr val="000000"/>
              </a:solidFill>
              <a:latin typeface="Courier New"/>
              <a:ea typeface="Times New Roman"/>
              <a:cs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wheel      0.37.1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Виртуальное окружение (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virtualenv)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+mn-lt"/>
              </a:rPr>
              <a:t>В PyCharm виртуальное окружение можно создать при добавлении нового проекта (File-&gt;New Project…).</a:t>
            </a:r>
            <a:endParaRPr/>
          </a:p>
        </p:txBody>
      </p:sp>
      <p:pic>
        <p:nvPicPr>
          <p:cNvPr id="7" name="Рисунок 6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36982" y="1903187"/>
            <a:ext cx="6318035" cy="47464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46637" y="907040"/>
            <a:ext cx="11889650" cy="9694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Создаем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записываем в него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следующий код: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Ввод данных в программу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6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6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ru-RU" sz="16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600">
                <a:solidFill>
                  <a:srgbClr val="008000"/>
                </a:solidFill>
                <a:latin typeface="Courier New"/>
              </a:rPr>
              <a:t># Вывод результата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14047" y="2678441"/>
            <a:ext cx="4814541" cy="397120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30823" y="2678441"/>
            <a:ext cx="4594020" cy="2531564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68307" y="2185339"/>
            <a:ext cx="4719051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Внизу экрана откроется окно программы:</a:t>
            </a:r>
            <a:endParaRPr/>
          </a:p>
        </p:txBody>
      </p:sp>
      <p:sp>
        <p:nvSpPr>
          <p:cNvPr id="9" name="Стрелка: вправо 8"/>
          <p:cNvSpPr/>
          <p:nvPr/>
        </p:nvSpPr>
        <p:spPr bwMode="auto">
          <a:xfrm>
            <a:off x="6091462" y="3715685"/>
            <a:ext cx="659296" cy="4570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46637" y="1877563"/>
            <a:ext cx="594936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Щелчком правой кнопки мыши в рабочей области открываем контекстное меню и выбираем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Run ‘first’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: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Первая программа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58417" y="907040"/>
            <a:ext cx="1162878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Указываем имя, и программа выводит приветствие: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8417" y="1436050"/>
            <a:ext cx="5401429" cy="2876951"/>
          </a:xfrm>
          <a:prstGeom prst="rect">
            <a:avLst/>
          </a:prstGeom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58416" y="4514946"/>
            <a:ext cx="11628783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данной программе мы использовали стандартные функции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input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ввода информации с клавиатуры в программу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print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для вывода результата работы программы на экран. Сама программа запомнила введенные данные при помощи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переменной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i="1">
                <a:solidFill>
                  <a:srgbClr val="002060"/>
                </a:solidFill>
                <a:latin typeface="+mn-lt"/>
              </a:rPr>
              <a:t>name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подставила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значение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этой переменной в </a:t>
            </a:r>
            <a:r>
              <a:rPr lang="ru-RU" sz="2000" u="sng">
                <a:solidFill>
                  <a:srgbClr val="002060"/>
                </a:solidFill>
                <a:latin typeface="+mn-lt"/>
              </a:rPr>
              <a:t>форматную строку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47561" y="907040"/>
            <a:ext cx="11496878" cy="58169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Запуск программы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означает, по факту, запуск интерпретатора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, который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 выполняет эту программу. Аналогичный результат можно получить, если в терминале (командной строке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Windows)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набрать команду:</a:t>
            </a:r>
            <a:endParaRPr lang="ru-RU" sz="2000">
              <a:solidFill>
                <a:srgbClr val="00008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first.py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Снова вводим имя и получаем приветствие: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файловый режим исполнения команд. Попробуем написать и выполнить тот же код без использования файла, прямо в командной строке: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Times New Roman"/>
                <a:cs typeface="Courier New"/>
              </a:rPr>
              <a:t>C:\Users\ilya.orlov&gt;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</a:t>
            </a:r>
            <a:endParaRPr/>
          </a:p>
          <a:p>
            <a:pPr algn="just"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Python 3.10.4 (tags/v3.10.4:9d38120, Mar 23 2022, 23:13:41) [MSC v.1929 64 bit (AMD64)] on win32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Type "help", "copyright", "credits" or "license" for more information.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 = input("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Введите имя: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print(f"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{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name}")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Привет, Илья</a:t>
            </a:r>
            <a:endParaRPr/>
          </a:p>
          <a:p>
            <a:pPr>
              <a:spcBef>
                <a:spcPts val="0"/>
              </a:spcBef>
              <a:buNone/>
              <a:defRPr/>
            </a:pP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endParaRPr/>
          </a:p>
          <a:p>
            <a:pPr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Это уже интерактивный режим – с немедленным выполнением каждой введенной инструкции.</a:t>
            </a:r>
            <a:endParaRPr lang="en-US" sz="2000">
              <a:solidFill>
                <a:srgbClr val="002060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22227" y="876930"/>
            <a:ext cx="1118728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файловом режиме скрипт был преобразован в байт-код и выполнен виртуальной машиной Python:</a:t>
            </a:r>
            <a:endParaRPr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22227" y="5530695"/>
            <a:ext cx="1128667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 интерактивном режиме каждая инструкция выполнялась сразу без создания .pyc файла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Прямоугольник: скругленные углы 1"/>
          <p:cNvSpPr/>
          <p:nvPr/>
        </p:nvSpPr>
        <p:spPr bwMode="auto">
          <a:xfrm>
            <a:off x="868787" y="2878973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526682" y="2906889"/>
            <a:ext cx="943205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Прямоугольник: скругленные углы 14"/>
          <p:cNvSpPr/>
          <p:nvPr/>
        </p:nvSpPr>
        <p:spPr bwMode="auto">
          <a:xfrm>
            <a:off x="4766111" y="2878972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39275" y="2857294"/>
            <a:ext cx="11126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n-lt"/>
              </a:rPr>
              <a:t>first.pyc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466494" y="2617805"/>
            <a:ext cx="388512" cy="463708"/>
          </a:xfrm>
          <a:prstGeom prst="rect">
            <a:avLst/>
          </a:prstGeom>
        </p:spPr>
      </p:pic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082753" y="237834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Исходный код</a:t>
            </a:r>
            <a:endParaRPr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4820536" y="2423580"/>
            <a:ext cx="1831062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Байт-код</a:t>
            </a:r>
            <a:endParaRPr/>
          </a:p>
        </p:txBody>
      </p:sp>
      <p:sp>
        <p:nvSpPr>
          <p:cNvPr id="28" name="Прямоугольник: скругленные углы 27"/>
          <p:cNvSpPr/>
          <p:nvPr/>
        </p:nvSpPr>
        <p:spPr bwMode="auto">
          <a:xfrm>
            <a:off x="8747375" y="2831285"/>
            <a:ext cx="2258997" cy="1822841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8789153" y="2417751"/>
            <a:ext cx="1988004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Выполнение</a:t>
            </a:r>
            <a:endParaRPr/>
          </a:p>
        </p:txBody>
      </p:sp>
      <p:sp>
        <p:nvSpPr>
          <p:cNvPr id="25" name="Равнобедренный треугольник 24"/>
          <p:cNvSpPr/>
          <p:nvPr/>
        </p:nvSpPr>
        <p:spPr bwMode="auto">
          <a:xfrm rot="5400000">
            <a:off x="10541817" y="2648150"/>
            <a:ext cx="357684" cy="214644"/>
          </a:xfrm>
          <a:prstGeom prst="triangle">
            <a:avLst>
              <a:gd name="adj" fmla="val 5000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4864" y="2733241"/>
            <a:ext cx="362895" cy="373728"/>
          </a:xfrm>
          <a:prstGeom prst="rect">
            <a:avLst/>
          </a:prstGeom>
        </p:spPr>
      </p:pic>
      <p:cxnSp>
        <p:nvCxnSpPr>
          <p:cNvPr id="35" name="Прямая со стрелкой 34"/>
          <p:cNvCxnSpPr>
            <a:cxnSpLocks/>
            <a:stCxn id="2" idx="3"/>
            <a:endCxn id="15" idx="1"/>
          </p:cNvCxnSpPr>
          <p:nvPr/>
        </p:nvCxnSpPr>
        <p:spPr bwMode="auto">
          <a:xfrm flipV="1">
            <a:off x="3127784" y="3790393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: скругленные углы 42"/>
          <p:cNvSpPr/>
          <p:nvPr/>
        </p:nvSpPr>
        <p:spPr bwMode="auto">
          <a:xfrm>
            <a:off x="3255576" y="1523854"/>
            <a:ext cx="7966608" cy="3847496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063346" y="1523852"/>
            <a:ext cx="315883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 b="1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Python</a:t>
            </a:r>
            <a:endParaRPr lang="ru-RU" sz="2000" b="1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3037909" y="3308409"/>
            <a:ext cx="183106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Компиляция</a:t>
            </a:r>
            <a:endParaRPr/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6725092" y="3410687"/>
            <a:ext cx="2149285" cy="7232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>
                <a:solidFill>
                  <a:srgbClr val="002060"/>
                </a:solidFill>
                <a:latin typeface="+mn-lt"/>
              </a:rPr>
              <a:t>Отправка на </a:t>
            </a:r>
            <a:endParaRPr lang="en-US">
              <a:solidFill>
                <a:srgbClr val="002060"/>
              </a:solidFill>
              <a:latin typeface="+mn-lt"/>
            </a:endParaRPr>
          </a:p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US">
                <a:solidFill>
                  <a:srgbClr val="002060"/>
                </a:solidFill>
                <a:latin typeface="+mn-lt"/>
              </a:rPr>
              <a:t>PVM</a:t>
            </a:r>
            <a:endParaRPr lang="ru-RU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48" name="Прямая со стрелкой 47"/>
          <p:cNvCxnSpPr>
            <a:cxnSpLocks/>
          </p:cNvCxnSpPr>
          <p:nvPr/>
        </p:nvCxnSpPr>
        <p:spPr bwMode="auto">
          <a:xfrm flipV="1">
            <a:off x="7068940" y="3790392"/>
            <a:ext cx="1638327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10672" y="3321109"/>
            <a:ext cx="245930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buNone/>
              <a:defRPr/>
            </a:pPr>
            <a:r>
              <a:rPr lang="ru-RU" sz="1000">
                <a:solidFill>
                  <a:srgbClr val="000000"/>
                </a:solidFill>
                <a:latin typeface="Courier New"/>
              </a:rPr>
              <a:t>name 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=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1000" b="1">
                <a:solidFill>
                  <a:srgbClr val="880088"/>
                </a:solidFill>
                <a:latin typeface="Courier New"/>
              </a:rPr>
              <a:t>input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"Введите имя: 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en-US" sz="1000" b="1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ru-RU" sz="10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f"Привет, {</a:t>
            </a:r>
            <a:r>
              <a:rPr lang="ru-RU" sz="1000">
                <a:solidFill>
                  <a:srgbClr val="000000"/>
                </a:solidFill>
                <a:latin typeface="Courier New"/>
              </a:rPr>
              <a:t>name</a:t>
            </a:r>
            <a:r>
              <a:rPr lang="ru-RU" sz="1000">
                <a:solidFill>
                  <a:srgbClr val="808080"/>
                </a:solidFill>
                <a:latin typeface="Courier New"/>
              </a:rPr>
              <a:t>}"</a:t>
            </a:r>
            <a:r>
              <a:rPr lang="ru-RU" sz="1000" b="1">
                <a:solidFill>
                  <a:srgbClr val="000080"/>
                </a:solidFill>
                <a:latin typeface="Courier New"/>
              </a:rPr>
              <a:t>)</a:t>
            </a:r>
            <a:endParaRPr lang="ru-RU" sz="100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06219" y="3277202"/>
            <a:ext cx="2165240" cy="10263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8786256" y="3447602"/>
            <a:ext cx="2181233" cy="56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Как выполняется код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98782" y="883441"/>
            <a:ext cx="1169835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После запуска на выполнение файла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first.py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 3.x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файл с байт-кодом будет создан в директории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__pycache__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:</a:t>
            </a:r>
            <a:endParaRPr lang="ru-RU" sz="200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198782" y="5199770"/>
            <a:ext cx="11698357" cy="135421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Чаще всего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IDE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скрывает эту директорию, либо не сохраняет из-за отсутствия права на запись.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Самостоятельно скомпилировать файл с байт-кодом можно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выполнив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интерпретаторе: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</a:t>
            </a:r>
            <a:r>
              <a:rPr lang="ru-RU" sz="1600" b="1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import py_compile</a:t>
            </a:r>
            <a:endParaRPr/>
          </a:p>
          <a:p>
            <a:pPr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1600" b="1">
                <a:solidFill>
                  <a:srgbClr val="000000"/>
                </a:solidFill>
                <a:latin typeface="Courier New"/>
                <a:cs typeface="Courier New"/>
              </a:rPr>
              <a:t>&gt;&gt;&gt; 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py_compile.compile(“first.py”)</a:t>
            </a:r>
            <a:endParaRPr/>
          </a:p>
        </p:txBody>
      </p:sp>
      <p:grpSp>
        <p:nvGrpSpPr>
          <p:cNvPr id="31" name="Группа 30"/>
          <p:cNvGrpSpPr/>
          <p:nvPr/>
        </p:nvGrpSpPr>
        <p:grpSpPr bwMode="auto">
          <a:xfrm>
            <a:off x="3247192" y="1720831"/>
            <a:ext cx="5301941" cy="3359671"/>
            <a:chOff x="2660784" y="1641319"/>
            <a:chExt cx="5301941" cy="3359671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2"/>
            <a:stretch/>
          </p:blipFill>
          <p:spPr bwMode="auto">
            <a:xfrm>
              <a:off x="2660784" y="1641319"/>
              <a:ext cx="3200847" cy="2152950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4933351" y="3114777"/>
              <a:ext cx="3029373" cy="1886213"/>
            </a:xfrm>
            <a:prstGeom prst="rect">
              <a:avLst/>
            </a:prstGeom>
            <a:ln>
              <a:solidFill>
                <a:srgbClr val="002060"/>
              </a:solidFill>
            </a:ln>
          </p:spPr>
        </p:pic>
        <p:cxnSp>
          <p:nvCxnSpPr>
            <p:cNvPr id="23" name="Соединитель: уступ 22"/>
            <p:cNvCxnSpPr>
              <a:cxnSpLocks/>
              <a:endCxn id="13" idx="0"/>
            </p:cNvCxnSpPr>
            <p:nvPr/>
          </p:nvCxnSpPr>
          <p:spPr bwMode="auto">
            <a:xfrm flipV="1">
              <a:off x="4005470" y="3114777"/>
              <a:ext cx="2442569" cy="185014"/>
            </a:xfrm>
            <a:prstGeom prst="bentConnector4">
              <a:avLst>
                <a:gd name="adj1" fmla="val 27539"/>
                <a:gd name="adj2" fmla="val 223558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 sz="3600" u="sng">
                <a:solidFill>
                  <a:srgbClr val="002060"/>
                </a:solidFill>
                <a:latin typeface="+mn-lt"/>
                <a:cs typeface="Times New Roman"/>
              </a:rPr>
              <a:t>Лекция №1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ru-RU" sz="3200" b="1">
                <a:solidFill>
                  <a:srgbClr val="002060"/>
                </a:solidFill>
                <a:latin typeface="+mn-lt"/>
              </a:rPr>
              <a:t>Введение в </a:t>
            </a:r>
            <a:r>
              <a:rPr lang="en-US" sz="3200" b="1">
                <a:solidFill>
                  <a:srgbClr val="002060"/>
                </a:solidFill>
                <a:latin typeface="+mn-lt"/>
              </a:rPr>
              <a:t>Python</a:t>
            </a:r>
            <a:endParaRPr lang="ru-RU" sz="3200" b="1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Положение среди других языков программирования</a:t>
            </a:r>
            <a:endParaRPr lang="en-US" sz="280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Преимущества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Недостатки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Сферы применения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Инструментарий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Виртуальное окружение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Первая программа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Как выполняется код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78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Практика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716541"/>
            <a:ext cx="11463439" cy="48628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 и поставить интерпретатор Python версии 3.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9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или выше,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virtualenv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</a:t>
            </a:r>
            <a:br>
              <a:rPr lang="ru-RU" sz="2000">
                <a:solidFill>
                  <a:srgbClr val="002060"/>
                </a:solidFill>
                <a:latin typeface="+mn-lt"/>
              </a:rPr>
            </a:br>
            <a:r>
              <a:rPr lang="ru-RU" sz="2000">
                <a:solidFill>
                  <a:srgbClr val="002060"/>
                </a:solidFill>
                <a:latin typeface="+mn-lt"/>
              </a:rPr>
              <a:t>(см. Приложение 1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; проверить работоспособность через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консоль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Пуск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-&gt; cmd -&gt; python):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выполнить простейшие операции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например,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+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2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”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)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Скачать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поставить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и запустить PyCharm Community. Попробовать добавить новый проект с виртуальным окружением (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https://www.jetbrains.com/help/pycharm/installation-guide.html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Создать виртуальное окружение (в терминале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или в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PyCharm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) и установить </a:t>
            </a:r>
            <a:r>
              <a:rPr lang="ru-RU" sz="2000" b="0" i="0" u="sng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в него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пакет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pytest </a:t>
            </a:r>
            <a:r>
              <a:rPr lang="ru-RU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с помощью </a:t>
            </a:r>
            <a:r>
              <a:rPr lang="en-US" sz="2000" b="0" i="0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pip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Убедиться, что вне виртуального окружения этот пакет недоступен.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Написать эхо-скрипт на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Python,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запрашивающий любые данные у пользователя и выводящий их с добавлением строки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“Echo: ” 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в начале.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Прочитать про систему управления версиями </a:t>
            </a:r>
            <a:r>
              <a:rPr lang="en-US" sz="2000" b="1">
                <a:solidFill>
                  <a:srgbClr val="002060"/>
                </a:solidFill>
                <a:latin typeface="+mn-lt"/>
              </a:rPr>
              <a:t>git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см.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Practice/README.md)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подключиться к проектному репозиторию и склонировать его в локальную папку.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В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папке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Practice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создать свою подпапку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 Назвать по аналогии: </a:t>
            </a:r>
            <a:r>
              <a:rPr lang="en-US" sz="2000" b="0" i="0" u="none" strike="noStrike" cap="none" spc="0">
                <a:ln>
                  <a:noFill/>
                </a:ln>
                <a:solidFill>
                  <a:srgbClr val="002060"/>
                </a:solidFill>
                <a:latin typeface="+mn-lt"/>
                <a:ea typeface="+mn-ea"/>
                <a:cs typeface="+mn-cs"/>
              </a:rPr>
              <a:t>iorlov.</a:t>
            </a:r>
            <a:endParaRPr/>
          </a:p>
          <a:p>
            <a:pPr marL="360000" marR="0" lvl="0" indent="-360000" algn="just" defTabSz="914400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+mn-lt"/>
              </a:rPr>
              <a:t>Попробовать отправить решение задания 4 в проектный репозиторий согласно инструкции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Practice/README.md</a:t>
            </a:r>
            <a:r>
              <a:rPr lang="ru-RU" sz="2000">
                <a:solidFill>
                  <a:srgbClr val="002060"/>
                </a:solidFill>
                <a:latin typeface="+mn-lt"/>
              </a:rPr>
              <a:t> и создать </a:t>
            </a:r>
            <a:r>
              <a:rPr lang="en-US" sz="2000">
                <a:solidFill>
                  <a:srgbClr val="002060"/>
                </a:solidFill>
                <a:latin typeface="+mn-lt"/>
              </a:rPr>
              <a:t>Pull Request.</a:t>
            </a:r>
            <a:endParaRPr lang="ru-RU" sz="2000" b="0" i="0" u="none" strike="noStrike" cap="none" spc="0">
              <a:ln>
                <a:noFill/>
              </a:ln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5465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marR="0" lvl="0" indent="-360000" algn="just" defTabSz="9144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Определить параметры своего компьютера: Пуск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 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Параметры ПК -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О программе: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52400" y="716015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984511" y="1941735"/>
            <a:ext cx="3317989" cy="39749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 bwMode="auto">
          <a:xfrm>
            <a:off x="3984511" y="1941735"/>
            <a:ext cx="3317989" cy="39749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2. Скачать установщик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а с официального сайта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: https://www.python.org -&gt; Downloads -&gt;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монитор, проигрыватель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235345" y="1438085"/>
            <a:ext cx="3946609" cy="1650329"/>
          </a:xfrm>
          <a:prstGeom prst="rect">
            <a:avLst/>
          </a:prstGeom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64280" y="3329591"/>
            <a:ext cx="11463439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l">
              <a:buNone/>
              <a:defRPr/>
            </a:pPr>
            <a:r>
              <a:rPr lang="en-US" sz="2400">
                <a:solidFill>
                  <a:srgbClr val="002060"/>
                </a:solidFill>
                <a:latin typeface="Calibri"/>
              </a:rPr>
              <a:t>-&gt; Windows 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Stable Releases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-&gt;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Download </a:t>
            </a:r>
            <a:r>
              <a:rPr lang="en-US" sz="2400" u="sng">
                <a:solidFill>
                  <a:srgbClr val="002060"/>
                </a:solidFill>
                <a:latin typeface="Calibri"/>
                <a:hlinkClick r:id="rId3" tooltip="https://www.python.org/ftp/python/3.10.4/python-3.10.4-amd64.exe"/>
              </a:rPr>
              <a:t>Windows installer (64-bit)</a:t>
            </a:r>
            <a:endParaRPr lang="en-US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9" name="Рисунок 8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28323" y="3791257"/>
            <a:ext cx="2935351" cy="289677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4235345" y="1447381"/>
            <a:ext cx="3946609" cy="164103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4628323" y="3791257"/>
            <a:ext cx="2935351" cy="289677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64280" y="1102062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3. Дважды щелкнуть по скачанному файлу 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python-3.10.4-amd64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.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exe</a:t>
            </a:r>
            <a:r>
              <a:rPr lang="ru-RU" sz="2400">
                <a:solidFill>
                  <a:srgbClr val="002060"/>
                </a:solidFill>
                <a:latin typeface="Calibri"/>
              </a:rPr>
              <a:t> и выбрать:</a:t>
            </a:r>
            <a:endParaRPr/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0" y="499862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Установка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 3.X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rcRect l="998" t="857" r="0" b="0"/>
          <a:stretch/>
        </p:blipFill>
        <p:spPr bwMode="auto">
          <a:xfrm>
            <a:off x="364281" y="1480403"/>
            <a:ext cx="5541219" cy="342125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72474" y="1488316"/>
            <a:ext cx="5728212" cy="3470684"/>
          </a:xfrm>
          <a:prstGeom prst="rect">
            <a:avLst/>
          </a:prstGeom>
        </p:spPr>
      </p:pic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64280" y="5164648"/>
            <a:ext cx="11463439" cy="3951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2400">
                <a:solidFill>
                  <a:srgbClr val="002060"/>
                </a:solidFill>
                <a:latin typeface="Calibri"/>
              </a:rPr>
              <a:t>4. По завершении установки проверить результат, набрав в командной строке:</a:t>
            </a:r>
            <a:r>
              <a:rPr lang="en-US" sz="2400">
                <a:solidFill>
                  <a:srgbClr val="002060"/>
                </a:solidFill>
                <a:latin typeface="Calibri"/>
              </a:rPr>
              <a:t> python</a:t>
            </a:r>
            <a:endParaRPr lang="ru-RU" sz="2400">
              <a:solidFill>
                <a:srgbClr val="002060"/>
              </a:solidFill>
              <a:latin typeface="Calibri"/>
            </a:endParaRPr>
          </a:p>
        </p:txBody>
      </p:sp>
      <p:pic>
        <p:nvPicPr>
          <p:cNvPr id="13" name="Рисунок 12" descr="Изображение выглядит как текст, снимок экрана, монитор, экран&#10;&#10;Автоматически созданное описание"/>
          <p:cNvPicPr>
            <a:picLocks noChangeAspect="1"/>
          </p:cNvPicPr>
          <p:nvPr/>
        </p:nvPicPr>
        <p:blipFill>
          <a:blip r:embed="rId4"/>
          <a:srcRect l="0" t="56482" r="0" b="0"/>
          <a:stretch/>
        </p:blipFill>
        <p:spPr bwMode="auto">
          <a:xfrm>
            <a:off x="364279" y="5665001"/>
            <a:ext cx="10143251" cy="79813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 bwMode="auto">
          <a:xfrm>
            <a:off x="364279" y="1497235"/>
            <a:ext cx="5541219" cy="344493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6072476" y="1488315"/>
            <a:ext cx="5728210" cy="34538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cxnSp>
        <p:nvCxnSpPr>
          <p:cNvPr id="18" name="Прямая со стрелкой 17"/>
          <p:cNvCxnSpPr>
            <a:cxnSpLocks/>
          </p:cNvCxnSpPr>
          <p:nvPr/>
        </p:nvCxnSpPr>
        <p:spPr bwMode="auto">
          <a:xfrm flipH="1">
            <a:off x="3416300" y="4267200"/>
            <a:ext cx="1092200" cy="309238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9"/>
          <p:cNvSpPr txBox="1">
            <a:spLocks noChangeArrowheads="1"/>
          </p:cNvSpPr>
          <p:nvPr/>
        </p:nvSpPr>
        <p:spPr bwMode="auto">
          <a:xfrm>
            <a:off x="3416300" y="3793824"/>
            <a:ext cx="2853481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ru-RU" sz="3000">
                <a:solidFill>
                  <a:srgbClr val="FF0000"/>
                </a:solidFill>
                <a:latin typeface="+mn-lt"/>
                <a:cs typeface="Times New Roman"/>
              </a:rPr>
              <a:t>Обязательно</a:t>
            </a:r>
            <a:endParaRPr/>
          </a:p>
        </p:txBody>
      </p:sp>
      <p:sp>
        <p:nvSpPr>
          <p:cNvPr id="14" name="Rectangle 9"/>
          <p:cNvSpPr txBox="1">
            <a:spLocks noChangeArrowheads="1"/>
          </p:cNvSpPr>
          <p:nvPr/>
        </p:nvSpPr>
        <p:spPr bwMode="auto">
          <a:xfrm>
            <a:off x="9357756" y="9383"/>
            <a:ext cx="2834244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r">
              <a:defRPr/>
            </a:pPr>
            <a:r>
              <a:rPr lang="ru-RU" sz="2800">
                <a:solidFill>
                  <a:srgbClr val="002060"/>
                </a:solidFill>
                <a:latin typeface="+mn-lt"/>
                <a:cs typeface="Times New Roman"/>
              </a:rPr>
              <a:t>Приложение 1</a:t>
            </a:r>
            <a:endParaRPr lang="ru-RU" sz="2800">
              <a:solidFill>
                <a:srgbClr val="002060"/>
              </a:solidFill>
              <a:latin typeface="+mn-lt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3144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Определение</a:t>
            </a:r>
            <a:endParaRPr/>
          </a:p>
        </p:txBody>
      </p:sp>
      <p:sp>
        <p:nvSpPr>
          <p:cNvPr id="162" name="Text Box 10"/>
          <p:cNvSpPr txBox="1">
            <a:spLocks noChangeArrowheads="1"/>
          </p:cNvSpPr>
          <p:nvPr/>
        </p:nvSpPr>
        <p:spPr bwMode="auto">
          <a:xfrm>
            <a:off x="381966" y="708917"/>
            <a:ext cx="11417686" cy="5975458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>
                <a:solidFill>
                  <a:srgbClr val="002060"/>
                </a:solidFill>
                <a:latin typeface="+mn-lt"/>
              </a:rPr>
              <a:t>Язык программирования предназначен для взаимодействия человека с ЭВМ и является инструмент для написания компьютерных программ.</a:t>
            </a:r>
            <a:endParaRPr/>
          </a:p>
          <a:p>
            <a:pPr algn="just">
              <a:spcBef>
                <a:spcPts val="0"/>
              </a:spcBef>
              <a:buFontTx/>
              <a:buNone/>
              <a:defRPr/>
            </a:pPr>
            <a:endParaRPr lang="ru-RU" sz="80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ts val="0"/>
              </a:spcBef>
              <a:buFontTx/>
              <a:buNone/>
              <a:defRPr/>
            </a:pPr>
            <a:r>
              <a:rPr lang="ru-RU" sz="2700" b="1">
                <a:solidFill>
                  <a:srgbClr val="002060"/>
                </a:solidFill>
                <a:latin typeface="+mn-lt"/>
              </a:rPr>
              <a:t>Python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 — высокоуровневый язык программирования общего назначения, ориентированный на </a:t>
            </a:r>
            <a:r>
              <a:rPr lang="ru-RU" sz="2700" b="1">
                <a:solidFill>
                  <a:srgbClr val="002060"/>
                </a:solidFill>
                <a:latin typeface="+mn-lt"/>
              </a:rPr>
              <a:t>повышение производительности разработчика и читаемости кода</a:t>
            </a:r>
            <a:r>
              <a:rPr lang="ru-RU" sz="2700">
                <a:solidFill>
                  <a:srgbClr val="002060"/>
                </a:solidFill>
                <a:latin typeface="+mn-lt"/>
              </a:rPr>
              <a:t>. Синтаксис ядра Python минималистичен. В то же время стандартная библиотека включает большой объём полезных функций (из Википедии).</a:t>
            </a:r>
            <a:endParaRPr/>
          </a:p>
        </p:txBody>
      </p:sp>
      <p:pic>
        <p:nvPicPr>
          <p:cNvPr id="5" name="Picture 8" descr="ÐÐ°ÑÑÐ¸Ð½ÐºÐ¸ Ð¿Ð¾ Ð·Ð°Ð¿ÑÐ¾ÑÑ ÐºÑÐ°ÑÐ¸Ð²ÑÐ¹ ÐºÐ¾Ð´ Ð½Ð° Python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436109" y="3570962"/>
            <a:ext cx="3309400" cy="31134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От машинного кода к языкам высокого уровня</a:t>
            </a:r>
            <a:endParaRPr/>
          </a:p>
        </p:txBody>
      </p:sp>
      <p:grpSp>
        <p:nvGrpSpPr>
          <p:cNvPr id="16" name="Группа 15"/>
          <p:cNvGrpSpPr/>
          <p:nvPr/>
        </p:nvGrpSpPr>
        <p:grpSpPr bwMode="auto">
          <a:xfrm>
            <a:off x="883578" y="907040"/>
            <a:ext cx="9924831" cy="5627323"/>
            <a:chOff x="31171" y="2178050"/>
            <a:chExt cx="7837542" cy="4572000"/>
          </a:xfrm>
        </p:grpSpPr>
        <p:pic>
          <p:nvPicPr>
            <p:cNvPr id="17" name="Picture 6" descr="ÐÐ°ÑÑÐ¸Ð½ÐºÐ¸ Ð¿Ð¾ Ð·Ð°Ð¿ÑÐ¾ÑÑ Python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5814488" y="2178050"/>
              <a:ext cx="2054225" cy="89058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Группа 17"/>
            <p:cNvGrpSpPr/>
            <p:nvPr/>
          </p:nvGrpSpPr>
          <p:grpSpPr bwMode="auto">
            <a:xfrm>
              <a:off x="31171" y="2208213"/>
              <a:ext cx="7780917" cy="4541837"/>
              <a:chOff x="31171" y="2208213"/>
              <a:chExt cx="7780917" cy="4541837"/>
            </a:xfrm>
          </p:grpSpPr>
          <p:pic>
            <p:nvPicPr>
              <p:cNvPr id="19" name="Picture 10" descr="ÐÐ°ÑÑÐ¸Ð½ÐºÐ¸ Ð¿Ð¾ Ð·Ð°Ð¿ÑÐ¾ÑÑ Ð¼Ð°ÑÐ¸Ð½Ð½ÑÐ¹ ÐºÐ¾Ð´"/>
              <p:cNvPicPr>
                <a:picLocks noChangeAspect="1" noChangeArrowheads="1"/>
              </p:cNvPicPr>
              <p:nvPr/>
            </p:nvPicPr>
            <p:blipFill>
              <a:blip r:embed="rId3"/>
              <a:stretch/>
            </p:blipFill>
            <p:spPr bwMode="auto">
              <a:xfrm>
                <a:off x="31171" y="5422899"/>
                <a:ext cx="2668620" cy="1227138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</p:spPr>
          </p:pic>
          <p:grpSp>
            <p:nvGrpSpPr>
              <p:cNvPr id="20" name="Группа 19"/>
              <p:cNvGrpSpPr/>
              <p:nvPr/>
            </p:nvGrpSpPr>
            <p:grpSpPr bwMode="auto">
              <a:xfrm>
                <a:off x="2534571" y="2208213"/>
                <a:ext cx="5277517" cy="4541837"/>
                <a:chOff x="2534571" y="2208213"/>
                <a:chExt cx="5277517" cy="4541837"/>
              </a:xfrm>
            </p:grpSpPr>
            <p:pic>
              <p:nvPicPr>
                <p:cNvPr id="21" name="Picture 2" descr="ÐÐ°ÑÑÐ¸Ð½ÐºÐ¸ Ð¿Ð¾ Ð·Ð°Ð¿ÑÐ¾ÑÑ ÑÐ·ÑÐº ÑÐ¸"/>
                <p:cNvPicPr>
                  <a:picLocks noChangeAspect="1" noChangeArrowheads="1"/>
                </p:cNvPicPr>
                <p:nvPr/>
              </p:nvPicPr>
              <p:blipFill>
                <a:blip r:embed="rId4"/>
                <a:stretch/>
              </p:blipFill>
              <p:spPr bwMode="auto">
                <a:xfrm>
                  <a:off x="3822700" y="2852738"/>
                  <a:ext cx="1171575" cy="1244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" name="Picture 4" descr="ÐÐ°ÑÑÐ¸Ð½ÐºÐ¸ Ð¿Ð¾ Ð·Ð°Ð¿ÑÐ¾ÑÑ C++"/>
                <p:cNvPicPr>
                  <a:picLocks noChangeAspect="1" noChangeArrowheads="1"/>
                </p:cNvPicPr>
                <p:nvPr/>
              </p:nvPicPr>
              <p:blipFill>
                <a:blip r:embed="rId5"/>
                <a:stretch/>
              </p:blipFill>
              <p:spPr bwMode="auto">
                <a:xfrm>
                  <a:off x="5148263" y="2208213"/>
                  <a:ext cx="688975" cy="7747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3" name="Picture 8" descr="ÐÐ°ÑÑÐ¸Ð½ÐºÐ¸ Ð¿Ð¾ Ð·Ð°Ð¿ÑÐ¾ÑÑ Ð°ÑÑÐµÐ¼Ð±Ð»ÐµÑ"/>
                <p:cNvPicPr>
                  <a:picLocks noChangeAspect="1" noChangeArrowheads="1"/>
                </p:cNvPicPr>
                <p:nvPr/>
              </p:nvPicPr>
              <p:blipFill>
                <a:blip r:embed="rId6"/>
                <a:stretch/>
              </p:blipFill>
              <p:spPr bwMode="auto">
                <a:xfrm>
                  <a:off x="2534571" y="4221088"/>
                  <a:ext cx="1317349" cy="1060466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sp>
              <p:nvSpPr>
                <p:cNvPr id="24" name="Rectangle 19"/>
                <p:cNvSpPr/>
                <p:nvPr/>
              </p:nvSpPr>
              <p:spPr bwMode="auto">
                <a:xfrm>
                  <a:off x="2916238" y="5422900"/>
                  <a:ext cx="4895850" cy="1227138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5" name="Rectangle 30"/>
                <p:cNvSpPr/>
                <p:nvPr/>
              </p:nvSpPr>
              <p:spPr bwMode="auto">
                <a:xfrm>
                  <a:off x="4140200" y="4208463"/>
                  <a:ext cx="3671888" cy="2441575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6" name="Rectangle 31"/>
                <p:cNvSpPr/>
                <p:nvPr/>
              </p:nvSpPr>
              <p:spPr bwMode="auto">
                <a:xfrm>
                  <a:off x="5222875" y="3071813"/>
                  <a:ext cx="2589213" cy="179705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  <p:sp>
              <p:nvSpPr>
                <p:cNvPr id="27" name="Right Arrow 21"/>
                <p:cNvSpPr/>
                <p:nvPr/>
              </p:nvSpPr>
              <p:spPr bwMode="auto">
                <a:xfrm rot="18509124">
                  <a:off x="4067175" y="4460876"/>
                  <a:ext cx="3659187" cy="919162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ru-RU"/>
                </a:p>
              </p:txBody>
            </p:sp>
          </p:grpSp>
        </p:grpSp>
      </p:grpSp>
      <p:pic>
        <p:nvPicPr>
          <p:cNvPr id="5" name="Рисунок 4" descr="Изображение выглядит как текст, коллекция картинок&#10;&#10;Автоматически созданное описание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550153" y="4900875"/>
            <a:ext cx="2016375" cy="14943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1874967"/>
            <a:ext cx="12191999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С     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                                      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32" name="Rectangle 9"/>
          <p:cNvSpPr txBox="1">
            <a:spLocks noChangeArrowheads="1"/>
          </p:cNvSpPr>
          <p:nvPr/>
        </p:nvSpPr>
        <p:spPr bwMode="auto">
          <a:xfrm>
            <a:off x="152400" y="360750"/>
            <a:ext cx="12039600" cy="698691"/>
          </a:xfrm>
          <a:prstGeom prst="rect">
            <a:avLst/>
          </a:prstGeom>
        </p:spPr>
        <p:txBody>
          <a:bodyPr anchorCtr="1">
            <a:normAutofit/>
          </a:bodyPr>
          <a:lstStyle>
            <a:lvl1pPr algn="l" defTabSz="9144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 sz="3200" b="1">
                <a:solidFill>
                  <a:schemeClr val="tx1"/>
                </a:solidFill>
                <a:latin typeface="Verdana"/>
                <a:ea typeface="Verdana"/>
                <a:cs typeface="+mj-cs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“Hello, Word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!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”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на С,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Java </a:t>
            </a: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Python: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817" y="2604356"/>
            <a:ext cx="35151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4000"/>
                </a:solidFill>
                <a:latin typeface="Courier New"/>
              </a:rPr>
              <a:t>#include &lt;stdio.h&gt;</a:t>
            </a:r>
            <a:endParaRPr/>
          </a:p>
          <a:p>
            <a:pPr>
              <a:defRPr/>
            </a:pPr>
            <a:endParaRPr lang="en-US" sz="1400">
              <a:solidFill>
                <a:srgbClr val="804000"/>
              </a:solidFill>
              <a:latin typeface="Courier New"/>
            </a:endParaRPr>
          </a:p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int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 lang="en-US" sz="1400" b="1">
              <a:solidFill>
                <a:srgbClr val="000000"/>
              </a:solidFill>
              <a:latin typeface="Courier New"/>
            </a:endParaRPr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World!\n"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FF8000"/>
                </a:solidFill>
                <a:latin typeface="Courier New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4187687" y="2604356"/>
            <a:ext cx="4886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static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>
                <a:solidFill>
                  <a:srgbClr val="8000FF"/>
                </a:solidFill>
                <a:latin typeface="Courier New"/>
              </a:rPr>
              <a:t>void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main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String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[]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args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{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        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System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out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.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println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);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r>
              <a:rPr lang="en-US" sz="1400">
                <a:solidFill>
                  <a:srgbClr val="000000"/>
                </a:solidFill>
                <a:latin typeface="Courier New"/>
              </a:rPr>
              <a:t> </a:t>
            </a:r>
            <a:endParaRPr/>
          </a:p>
          <a:p>
            <a:pPr>
              <a:defRPr/>
            </a:pPr>
            <a:r>
              <a:rPr lang="en-US" sz="1400" b="1">
                <a:solidFill>
                  <a:srgbClr val="000080"/>
                </a:solidFill>
                <a:latin typeface="Courier New"/>
              </a:rPr>
              <a:t>}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 bwMode="auto">
          <a:xfrm>
            <a:off x="9455426" y="2604356"/>
            <a:ext cx="2584174" cy="30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>
                <a:solidFill>
                  <a:srgbClr val="880088"/>
                </a:solidFill>
                <a:latin typeface="Courier New"/>
              </a:rPr>
              <a:t>print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(</a:t>
            </a:r>
            <a:r>
              <a:rPr lang="en-US" sz="1400">
                <a:solidFill>
                  <a:srgbClr val="808080"/>
                </a:solidFill>
                <a:latin typeface="Courier New"/>
              </a:rPr>
              <a:t>"Hello, World!"</a:t>
            </a:r>
            <a:r>
              <a:rPr lang="en-US" sz="1400" b="1">
                <a:solidFill>
                  <a:srgbClr val="000080"/>
                </a:solidFill>
                <a:latin typeface="Courier New"/>
              </a:rPr>
              <a:t>)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Преимущества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и понятность кода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Простота разработки и поддержки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Поддержка динамической типизации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Автоматическое управление памятью (в частности, сборка мусора)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Мощная стандартная библиотека («батарейки») и набор пакетов расширений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Мультиплатформенность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Мультипарадигменность</a:t>
            </a:r>
            <a:endParaRPr/>
          </a:p>
        </p:txBody>
      </p:sp>
      <p:pic>
        <p:nvPicPr>
          <p:cNvPr id="29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79773" y="160505"/>
            <a:ext cx="766933" cy="74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Недостатки </a:t>
            </a:r>
            <a:r>
              <a:rPr lang="en-US">
                <a:solidFill>
                  <a:srgbClr val="002060"/>
                </a:solidFill>
                <a:latin typeface="+mn-lt"/>
                <a:cs typeface="Times New Roman"/>
              </a:rPr>
              <a:t>Python</a:t>
            </a:r>
            <a:endParaRPr lang="ru-RU">
              <a:solidFill>
                <a:srgbClr val="002060"/>
              </a:solidFill>
              <a:latin typeface="+mn-lt"/>
              <a:cs typeface="Times New Roman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Низкая производительность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Ограничение распараллеливания из-за GIL (Global Interpreter Lock)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Проблема безопасности из-за открытости кода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Проблемы совместимости версий 2.x и 3.x</a:t>
            </a:r>
            <a:endParaRPr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657630" y="188893"/>
            <a:ext cx="726639" cy="6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Сферы применения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Прототипирование, создание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POC (Proof of Concept)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Научные расчеты (пакеты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NumPy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SciPy)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Автоматизация тестирования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Robot Framework)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Скрипты и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cli (command line interface)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Машинное обучение и нейросети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PyTorch, TensorFlow, Keras)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Веб-программирование (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Django)</a:t>
            </a:r>
            <a:endParaRPr/>
          </a:p>
        </p:txBody>
      </p:sp>
      <p:pic>
        <p:nvPicPr>
          <p:cNvPr id="7" name="Picture 2" descr="Django logo.sv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355027" y="4347579"/>
            <a:ext cx="2656621" cy="91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Numpy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57770" y="4204359"/>
            <a:ext cx="2529738" cy="86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ÐÐ°ÑÑÐ¸Ð½ÐºÐ¸ Ð¿Ð¾ Ð·Ð°Ð¿ÑÐ¾ÑÑ Scipy"/>
          <p:cNvPicPr>
            <a:picLocks noChangeAspect="1" noChangeArrowheads="1"/>
          </p:cNvPicPr>
          <p:nvPr/>
        </p:nvPicPr>
        <p:blipFill>
          <a:blip r:embed="rId4"/>
          <a:srcRect l="0" t="15417" r="0" b="20224"/>
          <a:stretch/>
        </p:blipFill>
        <p:spPr bwMode="auto">
          <a:xfrm>
            <a:off x="6383178" y="5303707"/>
            <a:ext cx="3178032" cy="1258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4"/>
          <p:cNvGrpSpPr/>
          <p:nvPr/>
        </p:nvGrpSpPr>
        <p:grpSpPr bwMode="auto">
          <a:xfrm>
            <a:off x="8272469" y="3984213"/>
            <a:ext cx="2807295" cy="1550194"/>
            <a:chOff x="5324861" y="5466224"/>
            <a:chExt cx="2248327" cy="1374968"/>
          </a:xfrm>
        </p:grpSpPr>
        <p:pic>
          <p:nvPicPr>
            <p:cNvPr id="11" name="Picture 4" descr="ÐÐ°ÑÑÐ¸Ð½ÐºÐ¸ Ð¿Ð¾ Ð·Ð°Ð¿ÑÐ¾ÑÑ robot framework"/>
            <p:cNvPicPr>
              <a:picLocks noChangeAspect="1" noChangeArrowheads="1"/>
            </p:cNvPicPr>
            <p:nvPr/>
          </p:nvPicPr>
          <p:blipFill>
            <a:blip r:embed="rId5"/>
            <a:stretch/>
          </p:blipFill>
          <p:spPr bwMode="auto">
            <a:xfrm>
              <a:off x="5324861" y="5466224"/>
              <a:ext cx="1374968" cy="1374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TextBox 11"/>
            <p:cNvSpPr txBox="1"/>
            <p:nvPr/>
          </p:nvSpPr>
          <p:spPr bwMode="auto">
            <a:xfrm>
              <a:off x="6445849" y="5684740"/>
              <a:ext cx="1127339" cy="9228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Lucida Bright"/>
                </a:rPr>
                <a:t>ROBOT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FRAME</a:t>
              </a:r>
              <a:endParaRPr/>
            </a:p>
            <a:p>
              <a:pPr>
                <a:defRPr/>
              </a:pPr>
              <a:r>
                <a:rPr lang="en-US">
                  <a:latin typeface="Lucida Bright"/>
                </a:rPr>
                <a:t>WORK /</a:t>
              </a:r>
              <a:endParaRPr lang="ru-RU">
                <a:latin typeface="+mj-lt"/>
              </a:endParaRPr>
            </a:p>
          </p:txBody>
        </p:sp>
      </p:grpSp>
      <p:pic>
        <p:nvPicPr>
          <p:cNvPr id="13" name="Picture 2" descr="Картинки по запросу &quot;tensorflow&quot;&quot;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2729436" y="5148399"/>
            <a:ext cx="1264869" cy="135257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ChangeArrowheads="1" noGrp="1"/>
          </p:cNvSpPr>
          <p:nvPr>
            <p:ph type="title" idx="4294967295"/>
          </p:nvPr>
        </p:nvSpPr>
        <p:spPr bwMode="auto">
          <a:xfrm>
            <a:off x="0" y="208350"/>
            <a:ext cx="12192000" cy="698691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>
              <a:defRPr/>
            </a:pPr>
            <a:r>
              <a:rPr lang="ru-RU">
                <a:solidFill>
                  <a:srgbClr val="002060"/>
                </a:solidFill>
                <a:latin typeface="+mn-lt"/>
                <a:cs typeface="Times New Roman"/>
              </a:rPr>
              <a:t>Инструментарий</a:t>
            </a:r>
            <a:endParaRPr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81966" y="1284051"/>
            <a:ext cx="11417686" cy="540032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buChar char="•"/>
              <a:defRPr>
                <a:solidFill>
                  <a:srgbClr val="000099"/>
                </a:solidFill>
                <a:latin typeface="Arial"/>
              </a:defRPr>
            </a:lvl1pPr>
            <a:lvl2pPr marL="742950" indent="-285750">
              <a:spcBef>
                <a:spcPts val="0"/>
              </a:spcBef>
              <a:buChar char="–"/>
              <a:defRPr sz="1600">
                <a:solidFill>
                  <a:srgbClr val="000099"/>
                </a:solidFill>
                <a:latin typeface="Arial"/>
              </a:defRPr>
            </a:lvl2pPr>
            <a:lvl3pPr marL="1143000" indent="-228600">
              <a:spcBef>
                <a:spcPts val="0"/>
              </a:spcBef>
              <a:buChar char="•"/>
              <a:defRPr sz="1400">
                <a:solidFill>
                  <a:srgbClr val="000099"/>
                </a:solidFill>
                <a:latin typeface="Arial"/>
              </a:defRPr>
            </a:lvl3pPr>
            <a:lvl4pPr marL="1600200" indent="-228600">
              <a:spcBef>
                <a:spcPts val="0"/>
              </a:spcBef>
              <a:buChar char="–"/>
              <a:defRPr sz="1400">
                <a:solidFill>
                  <a:srgbClr val="000099"/>
                </a:solidFill>
                <a:latin typeface="Arial"/>
              </a:defRPr>
            </a:lvl4pPr>
            <a:lvl5pPr marL="2057400" indent="-228600">
              <a:spcBef>
                <a:spcPts val="0"/>
              </a:spcBef>
              <a:buChar char="»"/>
              <a:defRPr sz="1000">
                <a:solidFill>
                  <a:srgbClr val="000099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buChar char="»"/>
              <a:defRPr sz="1000">
                <a:solidFill>
                  <a:srgbClr val="000099"/>
                </a:solidFill>
                <a:latin typeface="Arial"/>
              </a:defRPr>
            </a:lvl9pPr>
          </a:lstStyle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Интерпретатор </a:t>
            </a:r>
            <a:r>
              <a:rPr lang="en-US" sz="2800">
                <a:solidFill>
                  <a:srgbClr val="002060"/>
                </a:solidFill>
                <a:latin typeface="+mn-lt"/>
              </a:rPr>
              <a:t>python </a:t>
            </a:r>
            <a:r>
              <a:rPr lang="ru-RU" sz="2800">
                <a:solidFill>
                  <a:srgbClr val="002060"/>
                </a:solidFill>
                <a:latin typeface="+mn-lt"/>
              </a:rPr>
              <a:t>со стандартной библиотекой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pip – система управления пакетами (начиная с версии Python 3.4, стандартная библиотека включает пакет pip по умолчанию)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Среда разработки (IDE – Integrated Development Environment) – PyCharm Community</a:t>
            </a:r>
            <a:endParaRPr/>
          </a:p>
          <a:p>
            <a:pPr marL="360000" indent="-360000" algn="just">
              <a:spcBef>
                <a:spcPts val="0"/>
              </a:spcBef>
              <a:defRPr/>
            </a:pPr>
            <a:r>
              <a:rPr lang="ru-RU" sz="2800">
                <a:solidFill>
                  <a:srgbClr val="002060"/>
                </a:solidFill>
                <a:latin typeface="+mn-lt"/>
              </a:rPr>
              <a:t>Интернет, откуда собственно скачиваются все необходимые программы и пакеты, а также документация и примеры решения тех или иных задач</a:t>
            </a:r>
            <a:endParaRPr/>
          </a:p>
        </p:txBody>
      </p:sp>
      <p:pic>
        <p:nvPicPr>
          <p:cNvPr id="14" name="Picture 1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77626" y="4836390"/>
            <a:ext cx="3426366" cy="1642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0</TotalTime>
  <Words>0</Words>
  <Application>ONLYOFFICE/7.3.0.184</Application>
  <DocSecurity>0</DocSecurity>
  <PresentationFormat>Широкоэкранный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Ilya Orlov</dc:creator>
  <cp:keywords/>
  <dc:description/>
  <dc:identifier/>
  <dc:language/>
  <cp:lastModifiedBy/>
  <cp:revision>467</cp:revision>
  <dcterms:created xsi:type="dcterms:W3CDTF">2021-04-07T09:08:54Z</dcterms:created>
  <dcterms:modified xsi:type="dcterms:W3CDTF">2023-03-26T15:42:21Z</dcterms:modified>
  <cp:category/>
  <cp:contentStatus/>
  <cp:version/>
</cp:coreProperties>
</file>