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0F44-14E1-4700-A78A-1FFA8105982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mk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Alenka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905000"/>
            <a:ext cx="6400800" cy="1752600"/>
          </a:xfrm>
        </p:spPr>
        <p:txBody>
          <a:bodyPr/>
          <a:lstStyle/>
          <a:p>
            <a:r>
              <a:rPr lang="en-US" smtClean="0"/>
              <a:t>Running </a:t>
            </a:r>
            <a:r>
              <a:rPr lang="en-US" smtClean="0"/>
              <a:t>a database </a:t>
            </a:r>
            <a:r>
              <a:rPr lang="en-US" dirty="0" smtClean="0"/>
              <a:t>on a GPU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4739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Anton - </a:t>
            </a:r>
            <a:r>
              <a:rPr lang="en-US" dirty="0" smtClean="0">
                <a:hlinkClick r:id="rId2"/>
              </a:rPr>
              <a:t>antonmks@gmail.com</a:t>
            </a:r>
            <a:endParaRPr lang="en-US" dirty="0" smtClean="0"/>
          </a:p>
          <a:p>
            <a:r>
              <a:rPr lang="en-US" dirty="0" smtClean="0"/>
              <a:t>Author of </a:t>
            </a:r>
            <a:r>
              <a:rPr lang="en-US" dirty="0" err="1" smtClean="0"/>
              <a:t>Alenka</a:t>
            </a:r>
            <a:r>
              <a:rPr lang="en-US" dirty="0" smtClean="0"/>
              <a:t> - github.com/</a:t>
            </a:r>
            <a:r>
              <a:rPr lang="en-US" dirty="0" err="1" smtClean="0"/>
              <a:t>antonmks</a:t>
            </a:r>
            <a:r>
              <a:rPr lang="en-US" dirty="0" smtClean="0"/>
              <a:t>/</a:t>
            </a:r>
            <a:r>
              <a:rPr lang="en-US" dirty="0" err="1" smtClean="0"/>
              <a:t>Alenka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5396299"/>
            <a:ext cx="1447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11.24.2012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7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Benchmarks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Results (seconds)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86217"/>
              </p:ext>
            </p:extLst>
          </p:nvPr>
        </p:nvGraphicFramePr>
        <p:xfrm>
          <a:off x="1219200" y="3048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Alenka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7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Discussion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Alenka</a:t>
            </a:r>
            <a:r>
              <a:rPr lang="en-US" dirty="0" smtClean="0"/>
              <a:t> can compete with the products of major database vendors. </a:t>
            </a:r>
          </a:p>
          <a:p>
            <a:r>
              <a:rPr lang="en-US" dirty="0" smtClean="0"/>
              <a:t>Speed of processing can reach over a 100  million of records/second.</a:t>
            </a:r>
          </a:p>
          <a:p>
            <a:r>
              <a:rPr lang="en-US" dirty="0" err="1" smtClean="0"/>
              <a:t>Alenka</a:t>
            </a:r>
            <a:r>
              <a:rPr lang="en-US" dirty="0" smtClean="0"/>
              <a:t> is free and open source. Opportunity for a disruption of database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9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Alenka</a:t>
            </a:r>
            <a:r>
              <a:rPr lang="en-US" dirty="0" smtClean="0"/>
              <a:t> run entire TPC-H suite. Need to implement additional operators – unions, </a:t>
            </a:r>
            <a:r>
              <a:rPr lang="en-US" dirty="0" err="1" smtClean="0"/>
              <a:t>antijoins</a:t>
            </a:r>
            <a:r>
              <a:rPr lang="en-US" dirty="0" smtClean="0"/>
              <a:t> and outer joins as well as support for a string join.</a:t>
            </a:r>
          </a:p>
          <a:p>
            <a:r>
              <a:rPr lang="en-US" dirty="0" smtClean="0"/>
              <a:t>Implement Update/Delete manager to </a:t>
            </a:r>
            <a:r>
              <a:rPr lang="en-US" smtClean="0"/>
              <a:t>support insert/update/delete ops.</a:t>
            </a:r>
            <a:endParaRPr lang="en-US" dirty="0" smtClean="0"/>
          </a:p>
          <a:p>
            <a:r>
              <a:rPr lang="en-US" dirty="0" smtClean="0"/>
              <a:t>Run TPC-H on a larger scale – 1TB to possibly 100s of terabytes.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Major features of </a:t>
            </a:r>
            <a:r>
              <a:rPr lang="en-US" dirty="0" err="1" smtClean="0"/>
              <a:t>Alenka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077200" cy="2895600"/>
          </a:xfrm>
        </p:spPr>
        <p:txBody>
          <a:bodyPr/>
          <a:lstStyle/>
          <a:p>
            <a:r>
              <a:rPr lang="en-US" dirty="0" smtClean="0"/>
              <a:t>Vector-based processing</a:t>
            </a:r>
          </a:p>
          <a:p>
            <a:r>
              <a:rPr lang="en-US" dirty="0" smtClean="0"/>
              <a:t>Light-weight compression of data</a:t>
            </a:r>
          </a:p>
          <a:p>
            <a:r>
              <a:rPr lang="en-US" dirty="0" smtClean="0"/>
              <a:t>Column based storage</a:t>
            </a:r>
          </a:p>
          <a:p>
            <a:r>
              <a:rPr lang="en-US" dirty="0" smtClean="0"/>
              <a:t>Segment-based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6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Vector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operations in </a:t>
            </a:r>
            <a:r>
              <a:rPr lang="en-US" dirty="0" err="1" smtClean="0"/>
              <a:t>Alenka</a:t>
            </a:r>
            <a:r>
              <a:rPr lang="en-US" dirty="0" smtClean="0"/>
              <a:t> are performed on vectors of data allowing to process entire database columns at once. </a:t>
            </a:r>
          </a:p>
          <a:p>
            <a:r>
              <a:rPr lang="en-US" dirty="0" smtClean="0"/>
              <a:t>CPU bottleneck of traditional row based databases. </a:t>
            </a:r>
            <a:r>
              <a:rPr lang="en-US" dirty="0" err="1" smtClean="0"/>
              <a:t>Alenka</a:t>
            </a:r>
            <a:r>
              <a:rPr lang="en-US" dirty="0" smtClean="0"/>
              <a:t> and GPU memory bandwidth limits.</a:t>
            </a:r>
          </a:p>
          <a:p>
            <a:r>
              <a:rPr lang="en-US" dirty="0" smtClean="0"/>
              <a:t>CUDPP library is used for hash joins and Thrust is used for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42772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bottleneck of database performance</a:t>
            </a:r>
          </a:p>
          <a:p>
            <a:r>
              <a:rPr lang="en-US" dirty="0" smtClean="0"/>
              <a:t> Limits of LZRW and LZO. Light-weight compression – FOR (frame of reference) and FOR-delta. Dictionary compression for strings.</a:t>
            </a:r>
          </a:p>
          <a:p>
            <a:r>
              <a:rPr lang="en-US" dirty="0" smtClean="0"/>
              <a:t>Compression/decompression speeds on a GPU (10s of gigabytes/s)</a:t>
            </a:r>
          </a:p>
          <a:p>
            <a:r>
              <a:rPr lang="en-US" dirty="0" smtClean="0"/>
              <a:t>Compression rates (TPC-H </a:t>
            </a:r>
            <a:r>
              <a:rPr lang="en-US" dirty="0" err="1" smtClean="0"/>
              <a:t>lineitem</a:t>
            </a:r>
            <a:r>
              <a:rPr lang="en-US" dirty="0" smtClean="0"/>
              <a:t> table 1:4)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Column based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 columns are stored in separate files. Advantages – need to read only relevant data.</a:t>
            </a:r>
          </a:p>
          <a:p>
            <a:r>
              <a:rPr lang="en-US" dirty="0" smtClean="0"/>
              <a:t>File structure – columns are stored as segments. When creating a data file one specifies a number of records in a segment.</a:t>
            </a:r>
          </a:p>
          <a:p>
            <a:r>
              <a:rPr lang="en-US" dirty="0" smtClean="0"/>
              <a:t>Every segment consists of a header with the information on type of compression, number of records in a segment etc. and a compressed data.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688302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3057634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0400" y="3684316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4053648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91507" y="4685390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1507" y="5054722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5438" y="2135935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indexes – storing in a segment header the minimum and the maximum of a column</a:t>
            </a:r>
          </a:p>
          <a:p>
            <a:r>
              <a:rPr lang="en-US" dirty="0" smtClean="0"/>
              <a:t>When running a filter we can skip processing a segment based on the values of segment indexes</a:t>
            </a:r>
          </a:p>
          <a:p>
            <a:r>
              <a:rPr lang="en-US" dirty="0" smtClean="0"/>
              <a:t>Presorting original data files before creating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SQL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Alenka</a:t>
            </a:r>
            <a:r>
              <a:rPr lang="en-US" dirty="0" smtClean="0"/>
              <a:t> supports a subset of SQL</a:t>
            </a:r>
          </a:p>
          <a:p>
            <a:endParaRPr lang="en-US" dirty="0" smtClean="0"/>
          </a:p>
          <a:p>
            <a:r>
              <a:rPr lang="en-US" dirty="0" smtClean="0"/>
              <a:t>Filters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 := FILTER A BY </a:t>
            </a:r>
            <a:r>
              <a:rPr lang="en-US" dirty="0" err="1" smtClean="0"/>
              <a:t>shipdate</a:t>
            </a:r>
            <a:r>
              <a:rPr lang="en-US" dirty="0" smtClean="0"/>
              <a:t> &lt;= 19980902</a:t>
            </a:r>
          </a:p>
          <a:p>
            <a:endParaRPr lang="en-US" dirty="0" smtClean="0"/>
          </a:p>
          <a:p>
            <a:r>
              <a:rPr lang="en-US" dirty="0" smtClean="0"/>
              <a:t>Sorts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 := ORDER F BY </a:t>
            </a:r>
            <a:r>
              <a:rPr lang="en-US" dirty="0" err="1" smtClean="0"/>
              <a:t>sum_revenue</a:t>
            </a:r>
            <a:r>
              <a:rPr lang="en-US" dirty="0" smtClean="0"/>
              <a:t>  DESC, </a:t>
            </a:r>
            <a:r>
              <a:rPr lang="en-US" dirty="0" err="1" smtClean="0"/>
              <a:t>orderdate</a:t>
            </a:r>
            <a:r>
              <a:rPr lang="en-US" dirty="0" smtClean="0"/>
              <a:t>  ASC	 </a:t>
            </a:r>
          </a:p>
          <a:p>
            <a:endParaRPr lang="en-US" dirty="0" smtClean="0"/>
          </a:p>
          <a:p>
            <a:r>
              <a:rPr lang="en-US" dirty="0" smtClean="0"/>
              <a:t>Joins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 := SELECT  </a:t>
            </a:r>
            <a:r>
              <a:rPr lang="en-US" dirty="0" err="1" smtClean="0"/>
              <a:t>a_orderkey</a:t>
            </a:r>
            <a:r>
              <a:rPr lang="en-US" dirty="0" smtClean="0"/>
              <a:t> AS </a:t>
            </a:r>
            <a:r>
              <a:rPr lang="en-US" dirty="0" err="1" smtClean="0"/>
              <a:t>a_orderkey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      FROM A JOIN B ON </a:t>
            </a:r>
            <a:r>
              <a:rPr lang="en-US" dirty="0" err="1" smtClean="0"/>
              <a:t>a_custkey</a:t>
            </a:r>
            <a:r>
              <a:rPr lang="en-US" dirty="0" smtClean="0"/>
              <a:t> = </a:t>
            </a:r>
            <a:r>
              <a:rPr lang="en-US" dirty="0" err="1" smtClean="0"/>
              <a:t>b_custkey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GroupBy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SELECT </a:t>
            </a:r>
            <a:r>
              <a:rPr lang="en-US" dirty="0" err="1" smtClean="0"/>
              <a:t>rf</a:t>
            </a:r>
            <a:r>
              <a:rPr lang="en-US" dirty="0" smtClean="0"/>
              <a:t> AS rf1, lf AS lf1, SUM(</a:t>
            </a:r>
            <a:r>
              <a:rPr lang="en-US" dirty="0" err="1" smtClean="0"/>
              <a:t>qty</a:t>
            </a:r>
            <a:r>
              <a:rPr lang="en-US" dirty="0" smtClean="0"/>
              <a:t>) AS </a:t>
            </a:r>
            <a:r>
              <a:rPr lang="en-US" dirty="0" err="1" smtClean="0"/>
              <a:t>sum_qty</a:t>
            </a:r>
            <a:r>
              <a:rPr lang="en-US" dirty="0" smtClean="0"/>
              <a:t>,  COUNT(</a:t>
            </a:r>
            <a:r>
              <a:rPr lang="en-US" dirty="0" err="1" smtClean="0"/>
              <a:t>rf</a:t>
            </a:r>
            <a:r>
              <a:rPr lang="en-US" dirty="0" smtClean="0"/>
              <a:t>) AS </a:t>
            </a:r>
            <a:r>
              <a:rPr lang="en-US" dirty="0" err="1" smtClean="0"/>
              <a:t>pr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FROM B</a:t>
            </a:r>
          </a:p>
          <a:p>
            <a:pPr marL="0" indent="0">
              <a:buNone/>
            </a:pPr>
            <a:r>
              <a:rPr lang="en-US" dirty="0" smtClean="0"/>
              <a:t>       GROUP BY </a:t>
            </a:r>
            <a:r>
              <a:rPr lang="en-US" dirty="0" err="1" smtClean="0"/>
              <a:t>rf</a:t>
            </a:r>
            <a:r>
              <a:rPr lang="en-US" dirty="0" smtClean="0"/>
              <a:t>, lf;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Benchmarks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TPC-H – established decision support benchmark</a:t>
            </a:r>
          </a:p>
          <a:p>
            <a:r>
              <a:rPr lang="en-US" dirty="0" smtClean="0"/>
              <a:t>Scale 100 (100 GB of data)</a:t>
            </a:r>
          </a:p>
          <a:p>
            <a:r>
              <a:rPr lang="en-US" dirty="0" smtClean="0"/>
              <a:t>Tested on Query1 ( filter + group + sort) and</a:t>
            </a:r>
          </a:p>
          <a:p>
            <a:pPr marL="0" indent="0">
              <a:buNone/>
            </a:pPr>
            <a:r>
              <a:rPr lang="en-US" dirty="0" smtClean="0"/>
              <a:t>    Query3 ( filters + joins + group)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6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Benchmarks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Comparing </a:t>
            </a:r>
            <a:r>
              <a:rPr lang="en-US" dirty="0" err="1" smtClean="0"/>
              <a:t>Alenka</a:t>
            </a:r>
            <a:r>
              <a:rPr lang="en-US" dirty="0" smtClean="0"/>
              <a:t> with top 10 results against MS SQL Server and Sybase</a:t>
            </a:r>
          </a:p>
          <a:p>
            <a:r>
              <a:rPr lang="en-US" dirty="0" smtClean="0"/>
              <a:t>System 1 = Sybase 15.1 on </a:t>
            </a:r>
            <a:r>
              <a:rPr lang="en-US" dirty="0" err="1" smtClean="0"/>
              <a:t>SunFire</a:t>
            </a:r>
            <a:r>
              <a:rPr lang="en-US" dirty="0" smtClean="0"/>
              <a:t> X4270 (2 Xeon 5570 CPU + 120GB of memory + 8 SSD drives = 61,000  USD)</a:t>
            </a:r>
          </a:p>
          <a:p>
            <a:r>
              <a:rPr lang="en-US" dirty="0" smtClean="0"/>
              <a:t>System 2 = MS SQL 2008 (2 Xeon 5570 CPU + 144GB of memory + 12 SSD drives = 54,000  USD)</a:t>
            </a:r>
          </a:p>
          <a:p>
            <a:r>
              <a:rPr lang="en-US" dirty="0" smtClean="0"/>
              <a:t>System 3 = </a:t>
            </a:r>
            <a:r>
              <a:rPr lang="en-US" dirty="0" err="1" smtClean="0"/>
              <a:t>Alenka</a:t>
            </a:r>
            <a:r>
              <a:rPr lang="en-US" dirty="0" smtClean="0"/>
              <a:t> (1X2.6 GHz Intel G620 + GTX 580 + 16GB of memory + 1 SSD drive = 843 USD)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6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520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Alenka</vt:lpstr>
      <vt:lpstr>Major features of Alenka</vt:lpstr>
      <vt:lpstr>Vector Processing</vt:lpstr>
      <vt:lpstr>Compression</vt:lpstr>
      <vt:lpstr>Column based storage</vt:lpstr>
      <vt:lpstr>Indexing</vt:lpstr>
      <vt:lpstr>SQL support</vt:lpstr>
      <vt:lpstr>Benchmarks 1</vt:lpstr>
      <vt:lpstr>Benchmarks 2</vt:lpstr>
      <vt:lpstr>Benchmarks 3</vt:lpstr>
      <vt:lpstr>Discussion and future directions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Alenka</dc:title>
  <dc:creator>anton</dc:creator>
  <cp:lastModifiedBy>anton</cp:lastModifiedBy>
  <cp:revision>16</cp:revision>
  <dcterms:created xsi:type="dcterms:W3CDTF">2012-11-24T08:08:02Z</dcterms:created>
  <dcterms:modified xsi:type="dcterms:W3CDTF">2012-11-28T15:43:45Z</dcterms:modified>
</cp:coreProperties>
</file>