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70" r:id="rId4"/>
    <p:sldId id="271" r:id="rId5"/>
    <p:sldId id="272" r:id="rId6"/>
    <p:sldId id="273" r:id="rId7"/>
    <p:sldId id="274" r:id="rId8"/>
    <p:sldId id="266" r:id="rId9"/>
    <p:sldId id="275" r:id="rId10"/>
    <p:sldId id="267" r:id="rId11"/>
    <p:sldId id="269" r:id="rId12"/>
    <p:sldId id="257" r:id="rId13"/>
    <p:sldId id="258" r:id="rId14"/>
    <p:sldId id="259" r:id="rId15"/>
    <p:sldId id="268" r:id="rId16"/>
    <p:sldId id="263" r:id="rId17"/>
    <p:sldId id="276" r:id="rId18"/>
    <p:sldId id="261" r:id="rId19"/>
    <p:sldId id="280" r:id="rId20"/>
    <p:sldId id="262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06.02.2024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ru/url?sa=t&amp;rct=j&amp;q=&amp;esrc=s&amp;source=web&amp;cd=1&amp;ved=2ahUKEwi12-OUr4_nAhUM6aYKHYgaCcoQFjAAegQIBBAB&amp;url=https://home.cern/science/accelerators/large-electron-positron-collider&amp;usg=AOvVaw1F6EuMjKM11QmZykyPsXTz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209"/>
            <a:ext cx="12104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детекторных систем и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 ядерно- и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космофизических экспериментах с использованием пакета программ GEANT4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6523" y="1024482"/>
            <a:ext cx="212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1975" y="1581843"/>
            <a:ext cx="11840066" cy="34163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подготовке современных экспериментов в области ядерной физики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космофизики требуется выполнить огромный объём работы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комплекса программных средств и приложений. Особо важным является постоянно растущая необходимость в масштабном, точном и исчерпывающем моделировании регистрации частиц.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реалии ведут к увеличению размера, сложности и чувствительности детекторов, что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вызывает необходимость использовать мощные компьютерные системы, позволяющие проводить объёмное 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сложное моделирование.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950" y="5305309"/>
            <a:ext cx="11840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 задач, возникающих при разработке сложных детекторных систем, в настоящее время широко используется объектно-ориентированный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моделирования Geant4.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821212" y="6486509"/>
            <a:ext cx="3707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220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3505" y="6492875"/>
            <a:ext cx="40849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1922806" y="0"/>
            <a:ext cx="848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ru-RU" alt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Монте-Карло в физике частиц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90500" y="654050"/>
            <a:ext cx="11709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в физике частиц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 отклика (сигналов) детектора, возникающих при взаимодействии частиц с веществом детектора.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частиц с материалом детектора – совокупность случайных процессов (ионизационные потери, радиационные потери, многократное Кулоновское рассеяние, ядерное рассеяние, ядерные реакции, фотоэффект,…) .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случайных процессов сводится к моделированию дискретных случайных величин, которые определяют вероятность реализации этих случайных процессов.</a:t>
            </a:r>
          </a:p>
        </p:txBody>
      </p:sp>
      <p:pic>
        <p:nvPicPr>
          <p:cNvPr id="5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" t="51982" r="10860" b="12846"/>
          <a:stretch>
            <a:fillRect/>
          </a:stretch>
        </p:blipFill>
        <p:spPr bwMode="auto">
          <a:xfrm>
            <a:off x="190500" y="2984500"/>
            <a:ext cx="431165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90500" y="5707063"/>
            <a:ext cx="473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мюона с энергией 10 ГэВ через подземный сцинтилляционный телескоп Баксанской нейтринной обсерватории.</a:t>
            </a:r>
          </a:p>
        </p:txBody>
      </p:sp>
      <p:sp>
        <p:nvSpPr>
          <p:cNvPr id="8" name="Прямоугольник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05400" y="3049072"/>
            <a:ext cx="6972300" cy="3808928"/>
          </a:xfrm>
          <a:prstGeom prst="rect">
            <a:avLst/>
          </a:prstGeom>
          <a:blipFill>
            <a:blip r:embed="rId3"/>
            <a:stretch>
              <a:fillRect l="-787" t="-800" r="-787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3197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7518" y="6492875"/>
            <a:ext cx="47448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131975"/>
            <a:ext cx="12191999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описание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набор программ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моделирования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прохождения частиц через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 Монте-Карло.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Основу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составляют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«гибкое» описание геометрии, визуализация, интерфейс пользователя и набор физических моделей,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взаимодействии частиц с материалами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широком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диапазоне энергий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физических моделей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из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огромного количества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 по всему миру, и в этом отношении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представляет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беспрецедентное хранилище информации, включающее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значительную часть всего, что известно о взаимодействиях частиц.</a:t>
            </a:r>
          </a:p>
          <a:p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используемые модели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Электромагнитные процессы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процессы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Фотон-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лептон-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процессы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 с участием оптических фотонов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распадов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ливней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Методики использования статистических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весов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физические модели продолжают дорабатываться и развиваться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8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0099" y="0"/>
            <a:ext cx="431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045" y="646331"/>
            <a:ext cx="12043955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Release 11.1.2 (19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2023)</a:t>
            </a:r>
            <a:r>
              <a:rPr lang="en-US" dirty="0" smtClean="0"/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ОС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22.04.3 LTS (Jammy Jellyfish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фициальный сайт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https://releases.ubuntu.com/22.04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ctr">
              <a:buAutoNum type="arabicPeriod"/>
            </a:pP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 Загрузка образа</a:t>
            </a:r>
          </a:p>
          <a:p>
            <a:pPr algn="just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Запись образа на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флешку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https://losst.pro/zapis-obraza-linux-na-fleshku#2_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Запись_образа_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записи на флешку следует перезагрузить компьютер, открыть настройки BIOS и выбрать в качестве основного загрузочного устройства вашу флешку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9" t="23045" r="26982" b="22413"/>
          <a:stretch/>
        </p:blipFill>
        <p:spPr>
          <a:xfrm>
            <a:off x="621920" y="4115166"/>
            <a:ext cx="4778358" cy="265049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2057" y="3468835"/>
            <a:ext cx="6017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загрузки с флешки отобразится меню Grub, в котором нужно выбрать первый пункт </a:t>
            </a:r>
            <a:r>
              <a:rPr lang="ru-RU" b="1" dirty="0" smtClean="0"/>
              <a:t>Try or install Ubuntu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305461" y="3422668"/>
            <a:ext cx="4485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ождитесь завершения загрузки системы: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1903" t="1027" r="1054" b="1037"/>
          <a:stretch/>
        </p:blipFill>
        <p:spPr>
          <a:xfrm>
            <a:off x="7441154" y="3731069"/>
            <a:ext cx="4051418" cy="303459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20941" y="6492875"/>
            <a:ext cx="47105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379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1466"/>
            <a:ext cx="6730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0" dirty="0" smtClean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Шаг 4. Запуск установки</a:t>
            </a:r>
            <a:endParaRPr lang="en-US" b="1" i="0" dirty="0" smtClean="0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система загрузится, в открывшемся окне необходимо выбрать язык системы, а затем нажать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Ubuntu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Ubuntu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вы выбрали русский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393649"/>
            <a:ext cx="3601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7. Способ разметки диска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8. Таблица разделов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8.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Разделы для загрузчика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9. Корневой раздел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10. Домашний раздел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11. Завершение разметки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………………………………….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13. Создание пользователя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14. Завершение установки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15. Перезагрузка</a:t>
            </a:r>
          </a:p>
          <a:p>
            <a:pPr algn="ctr"/>
            <a:r>
              <a:rPr lang="en-US" b="1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38" y="131466"/>
            <a:ext cx="5417908" cy="29403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81427" y="3146315"/>
            <a:ext cx="7610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После установки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22.04.3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 </a:t>
            </a:r>
            <a:endParaRPr lang="en-US" kern="150" dirty="0" smtClean="0"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1) </a:t>
            </a:r>
            <a:r>
              <a:rPr lang="en-US" b="1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sudo </a:t>
            </a:r>
            <a:r>
              <a:rPr lang="en-US" b="1" kern="150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apt-get </a:t>
            </a:r>
            <a:r>
              <a:rPr lang="en-US" b="1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update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доступных пакетов программного обеспечения из официальных репозиториев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)</a:t>
            </a:r>
            <a:endParaRPr lang="ru-RU" kern="150" dirty="0"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2)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</a:t>
            </a:r>
            <a:r>
              <a:rPr lang="en-US" b="1" kern="150" dirty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apt-get install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build-essential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(установка пакетов для компиляции программного обеспечения)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23643"/>
            <a:ext cx="12148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3)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apt-get install expat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потокоориентированной библиотеки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4)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 install libhdf5-openmpi-dev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(установка пакета с файлами, обеспечивающими поддержку </a:t>
            </a:r>
            <a:r>
              <a:rPr lang="en-US" kern="150" dirty="0" err="1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OpenMPI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  <a:p>
            <a:pPr algn="just"/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5)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apt-get install qt5-qmake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 для генерации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Qt5, кросс-платформенной инфраструктуры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приложений с пользовательским интерфейсом на 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QT5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набор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элементов управления стандартного пользовательского интерфейса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6) </a:t>
            </a:r>
            <a:r>
              <a:rPr lang="en-US" b="1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sudo apt install qtbase5-dev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 (пакет для построения приложений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Qt5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7)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apt-get install libx11-dev libxmu-dev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(пакеты, обеспечивающие интерфейс для основных функций оконной системы</a:t>
            </a:r>
            <a:r>
              <a:rPr lang="en-US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193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8537" y="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https://geant4.web.cern.ch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07424" y="523220"/>
            <a:ext cx="614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установки </a:t>
            </a:r>
            <a:r>
              <a:rPr lang="ru-RU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https://dev.asifmoda.com/geant4/ustanov</a:t>
            </a:r>
            <a:r>
              <a:rPr lang="en-US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ka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464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Создать папку </a:t>
            </a:r>
            <a:r>
              <a:rPr lang="ru-RU" dirty="0" smtClean="0"/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домашней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home/user/geant4/install_path/geant4-v11.1.2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архив  с дистрибутивом и распаковать его в выбранной директории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26" y="2123658"/>
            <a:ext cx="7677150" cy="33051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5641251"/>
            <a:ext cx="5671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Создать директории для установки и компиляции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install_path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/geant4-v11.1.2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install_path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/geant4-v11.1.2-install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764652" y="6492875"/>
            <a:ext cx="42734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07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7518" y="6474396"/>
            <a:ext cx="4709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Настройка установки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директории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install_path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/geant4-v11.1.2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запустить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-DCMAKE_INSTALL_PREFIX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=../geant4-v11.1.2-install ../geant4-v11.1.2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DGEANT4_INSTALL_DATA=ON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-DGEANT4_USE_QT=ON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-DGEANT4_USE_OPENGL_X11=ON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DGEANT4_USE_RAYTRACER_X11=ON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Компиляция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той же директории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Установка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той же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install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74424" y="1207210"/>
            <a:ext cx="78551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переменных окружения для работы с установленной версией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home/user/geant4/install_path/geant4-v11.1.2-install/bin/geant4.sh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включить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home/user/geant4/install_path/geant4-v11.1.2-install/bin/geant4.sh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проекта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 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исходного кода и заголовочных файлов проекта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file(GLOB sources ${PROJECT_SOURCE_DIR}/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file(GLOB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${PROJECT_SOURCE_DIR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}/include/*.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исполняемого файла и его линковка с библиотеками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add_executable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(example1 example1.cpp ${sources) ${headers})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target_link_libraries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(example1 ${Geant4_LIBRARIES})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Очистить кэш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clean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6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40905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https://geant4-userdoc.web.cern.ch/UsersGuides/ForApplicationDeveloper/fo/BookForApplicationDevelopers.pdf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5320" y="0"/>
            <a:ext cx="572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User Guide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89545" y="4772011"/>
            <a:ext cx="3391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https://www.google.ru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66" y="1971516"/>
            <a:ext cx="4384834" cy="438483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64652" y="6492875"/>
            <a:ext cx="42734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440723"/>
            <a:ext cx="75809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Дистрибутивы версий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примеры, разделенные на три уровня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примеры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понимания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специализируются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специфических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приложениях.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созданные с помощью Geant4 в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исследований физики высоких энергий.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4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3505" y="6492875"/>
            <a:ext cx="4084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1912704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модулями моделирования прохождения частицы через вещество являются: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материалы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 с веществом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трекинг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событиями и треками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32933" y="0"/>
            <a:ext cx="514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модульного проекта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72273" y="4330977"/>
            <a:ext cx="11632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модули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категорий классов с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последовательным интерфейсом.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72273" y="4861658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ользователь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свою программу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самостоятельно, выбирая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компоненты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пакета программ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простейшем случае от пользователя требуется описание геометрии детектора, списка физических процессов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учитываемых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моделировании и генерация первичной вершины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1" y="453024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 предоставляет необходимые библиотеки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сервисы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 визуализацию 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интерактивного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–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исполняемой программы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установки.</a:t>
            </a:r>
          </a:p>
        </p:txBody>
      </p:sp>
    </p:spTree>
    <p:extLst>
      <p:ext uri="{BB962C8B-B14F-4D97-AF65-F5344CB8AC3E}">
        <p14:creationId xmlns:p14="http://schemas.microsoft.com/office/powerpoint/2010/main" val="252497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0" y="0"/>
            <a:ext cx="660430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617" y="49211"/>
            <a:ext cx="467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414" y="1781790"/>
            <a:ext cx="65893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AlexeyAnatolievichLeonov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/Part1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качать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TrackStack.zip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Сборка проекта из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~/build: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Компиляция проекта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Запуск проекта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интерактивный режим с графическим интерфейсом)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input.in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пакетный режим, управляемый сценарием)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51530" y="6492875"/>
            <a:ext cx="54047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902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50744" y="6492875"/>
            <a:ext cx="54125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19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6617" y="49211"/>
            <a:ext cx="467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32935" y="2205743"/>
            <a:ext cx="7947184" cy="4568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086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build/vis.mac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с настройками визуализации и запуска в интерактивном режиме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графическим интерфейсом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build/input.in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настройками запуска в пакетном режиме, управляемом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сценарием</a:t>
            </a:r>
          </a:p>
        </p:txBody>
      </p:sp>
    </p:spTree>
    <p:extLst>
      <p:ext uri="{BB962C8B-B14F-4D97-AF65-F5344CB8AC3E}">
        <p14:creationId xmlns:p14="http://schemas.microsoft.com/office/powerpoint/2010/main" val="10648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450" y="75414"/>
            <a:ext cx="121031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развития специализированных программ </a:t>
            </a:r>
            <a:r>
              <a:rPr lang="ru-RU" alt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1950е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середина 60х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первые программы расчета взаимодействия частиц в веществе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середина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60х – начало 70х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программы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э/м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каскадов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EGS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lectron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hower;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GHEISHA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ливни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FLUKA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ktuierende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флуктуирующий каскад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ransport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GEANT3 (Fortran)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 (C++)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2"/>
          <p:cNvSpPr>
            <a:spLocks noChangeArrowheads="1"/>
          </p:cNvSpPr>
          <p:nvPr/>
        </p:nvSpPr>
        <p:spPr bwMode="auto">
          <a:xfrm>
            <a:off x="0" y="3556078"/>
            <a:ext cx="121920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программы для расчёта прохождения частиц через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</a:t>
            </a:r>
            <a:endParaRPr lang="en-US" alt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MCNP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onte-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arlo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Transport Code) –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написана в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Alamos National Laboratory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первоначально применялась для расчета реакторов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ливней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CALOR95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расчет ливней и источников нейтронов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CORSIKA, AIRES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расчет широких атмосферных ливней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….</a:t>
            </a:r>
          </a:p>
        </p:txBody>
      </p:sp>
    </p:spTree>
    <p:extLst>
      <p:ext uri="{BB962C8B-B14F-4D97-AF65-F5344CB8AC3E}">
        <p14:creationId xmlns:p14="http://schemas.microsoft.com/office/powerpoint/2010/main" val="249068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2146" y="6492875"/>
            <a:ext cx="39985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79579" y="150829"/>
            <a:ext cx="4431021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</a:t>
            </a:r>
            <a:r>
              <a:rPr lang="en-US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endParaRPr lang="ru-RU" sz="2800" b="1" i="1" dirty="0" smtClean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Сеанс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 (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(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7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6159" y="6492875"/>
            <a:ext cx="465841" cy="365125"/>
          </a:xfrm>
        </p:spPr>
        <p:txBody>
          <a:bodyPr/>
          <a:lstStyle/>
          <a:p>
            <a:fld id="{59AADD55-C30F-40BF-960A-F9D0FC7FD1C4}" type="slidenum">
              <a:rPr lang="ru-RU" sz="2000" smtClean="0"/>
              <a:t>21</a:t>
            </a:fld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3887" y="166769"/>
            <a:ext cx="1196811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Сеанс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="1" i="1" dirty="0" smtClean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dirty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набора статистики, в котором не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меняются условия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проведения эксперимента (параметры пучка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конфигурация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параметры детектора, материал мишени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т.п.)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 – самый крупный элемент моделирования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состоящий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последовательности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сеанса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геометрии и набор физических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остаются неизменными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G4Run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 объектом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G4RunManager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13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07305" y="6492875"/>
            <a:ext cx="48469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)</a:t>
            </a:r>
          </a:p>
          <a:p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Единичное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независимое измерение физического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явления детектором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 представлено классом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все входные 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характеристики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(исходные частицы, срабатывания и т.д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данного (текущего) события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объектом класса G4RunManager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передается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объекту класса G4EventManager,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     осуществляет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событием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745" y="3293209"/>
            <a:ext cx="1176250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</a:t>
            </a:r>
          </a:p>
          <a:p>
            <a:endParaRPr lang="ru-RU" sz="2000" b="1" i="1" dirty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Первичная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и первичная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частица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Траектории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срабатываний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G4EventManager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объектами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G4Track, соответствующими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данному событию, взаимодействуя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объектами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 G4TrackManager 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G4StackManager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5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4126"/>
            <a:ext cx="12192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Трек ( </a:t>
            </a:r>
            <a:r>
              <a:rPr lang="ru-RU" sz="2800" b="1" i="1" dirty="0" err="1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и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ru-RU" sz="2800" b="1" i="1" dirty="0" err="1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/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представлен классом G4Step 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минимальное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продвижение частицы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вещество с учетом различных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физических процессов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Треки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представлены классом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 информацию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последнем шаге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G4Track, таким образом, описывает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продвижение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 в веществе к моменту обращения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данному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545175"/>
            <a:ext cx="1219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)</a:t>
            </a:r>
          </a:p>
          <a:p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единичное взаимодействие частицы с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веществом 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детектирующем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объеме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координате 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взаимодействия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энергии и импульсе частицы в этой точке,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энерговыделении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геометрическую информацию (объем,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произошло взаимодействие и т.п.)</a:t>
            </a:r>
          </a:p>
          <a:p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“истинной” Монте-Карло информацией (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Carlo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15480" y="6476705"/>
            <a:ext cx="26766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FLUKA (Fortran)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разрабатывалась для расчета защиты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 Proton Synchrotron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ЦЕРН (1962-1978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универсальная программа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Хорошее моделирование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ливней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описания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Лицензионные ограничения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3336630"/>
            <a:ext cx="110864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MCNP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(Fortran)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универсальная программа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Хорошее моделирование нейтронных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низких энергиях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Оригинальный подход к описанию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Лицензионные и экспортные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выхода версии 4 разделилась на две ветви: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MCNP5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MCNPX (MCNP+LAHET)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9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0328" y="6492875"/>
            <a:ext cx="361671" cy="365125"/>
          </a:xfrm>
        </p:spPr>
        <p:txBody>
          <a:bodyPr/>
          <a:lstStyle/>
          <a:p>
            <a:r>
              <a:rPr lang="ru-RU" sz="1600" dirty="0"/>
              <a:t>4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183032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GEANT3 (Fortran)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версия появилась в 1974 году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ЦЕРН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физических процессов основано 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(э/м ливни) и GHEISHA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ливни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GEANT3 появился в 1982 году и был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детекторов в экспериментах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Electron-Positron Collider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инструмент моделирования в физике частиц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протяжении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лет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011487"/>
            <a:ext cx="11762573" cy="3846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программ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 (C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Объектно-ориентированная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функциональностью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версия пакета появилась в 1995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– эксперимент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BaBar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ксперимент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физики элементарных частиц.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Проводился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Стэнфордской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 Калифорнии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США.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изучение нарушений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-симметрии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распаде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мезонов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2004 года – основная программа моделирования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экспериментах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LHC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Hadron Collider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 физике частиц,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космонавтике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Space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радиационной медицине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95841" y="6492875"/>
            <a:ext cx="29615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23220"/>
            <a:ext cx="121920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началась в результате двух независимых исследований, проводимых CERN и KEK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Energy Accelerator Research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Organization, Japan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 году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занимались изучением того как современные компьютерные технологии могут быть применены для улучшения уже существующих программ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были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эталоном.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были объединены и представлены в CERN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(DRDC) с целью создания системы моделирования на основе объектно-ориентированных технологий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 создан проект RD44, ставший результатом сотрудничества ученых и инженеров 10-ков экспериментов, проводимых в Европе, Канаде, России, США и Японии.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разработки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RD44 был реализован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дизайн, адаптирующий объектно-ориентированную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методологию языка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С++.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декабре 1998 год состоялся релиз первой версии продукта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январе 1999 года было создано сообщество, целью которого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стала дальнейшая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совершенствование продукта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получил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636" y="0"/>
            <a:ext cx="5053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разработки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14695" y="6492875"/>
            <a:ext cx="277305" cy="365125"/>
          </a:xfrm>
        </p:spPr>
        <p:txBody>
          <a:bodyPr/>
          <a:lstStyle/>
          <a:p>
            <a:fld id="{59AADD55-C30F-40BF-960A-F9D0FC7FD1C4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0"/>
            <a:ext cx="12191999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коллаборации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Memorandum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подписан всеми участвующими сторонами и регулирует официальное сотрудничество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подлежит обновлению каждые два года и устанавливает структуру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борации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состоящую из совета по сотрудничеству (CB), Технического руководящего совета (TSB), и нескольких рабочих групп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меморандуме также определяется каким образом средства для совместной работы (деньги, рабочая сила, эксперименты и ключевые роли) измеряются в «единицах взносов»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участвующих групп входят отдельные кооперации, лаборатории и национальные институты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 входит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ресурсами и распределение обязанностей между аффилированными лицами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TSB представляет собой форум, на котором обсуждаются и решаются технические вопросы такие как: детали разработки программного обеспечения и вопросы реализации физических моделей, где приоритеты отдаются запросам пользователей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задачами TSB является надзор за производственным обслуживанием и поддержкой пользователей, а также контроль за дальнейшей разработкой проекта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TSB возглавляет «представитель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коллабораци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который назначается и подчиняется CB. Представитель избирается каждые два года.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5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24122" y="6492875"/>
            <a:ext cx="267878" cy="365125"/>
          </a:xfrm>
        </p:spPr>
        <p:txBody>
          <a:bodyPr/>
          <a:lstStyle/>
          <a:p>
            <a:r>
              <a:rPr lang="en-US" sz="1600" dirty="0"/>
              <a:t>7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общей структуры и поддержка пользователей</a:t>
            </a:r>
            <a:endParaRPr 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модульной структурой.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домен программного обеспечения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отдельному компоненту (библиотеке)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индивидуально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управляется рабочей группой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экспертов.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каждой из задач, таких как: тестирование, обеспечение качества, управление программным обеспечением и управление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документацией,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своя рабочая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выбираемый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TSB,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возглавляет каждую отдельную группу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Существует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общий координатор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выпуска конкретной версии. 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группа может работать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Такая декомпозиция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делает возможной разработку распределенного программного обеспечения во всем мире.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официальном сайте 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-система отчетов и список часто задаваемых вопросов (FAQ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форум пользователей с под форумами по соответствующими областями, представляющими особый интерес.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 помощь в решении проблем, связанных с кодом, проводятся консультации по использованию пакета, а также даются ответы на запросы об улучшении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 помощь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исследовании аномальных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9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15480" y="6492875"/>
            <a:ext cx="24823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32496" y="0"/>
            <a:ext cx="9266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81"/>
                </a:solidFill>
                <a:latin typeface="Arial-BoldItalicMT"/>
              </a:rPr>
              <a:t>C</a:t>
            </a:r>
            <a:r>
              <a:rPr lang="ru-RU" sz="2800" b="1" i="1" dirty="0" smtClean="0">
                <a:solidFill>
                  <a:srgbClr val="000081"/>
                </a:solidFill>
                <a:latin typeface="Arial-BoldItalicMT"/>
              </a:rPr>
              <a:t>пособ моделирования</a:t>
            </a:r>
            <a:r>
              <a:rPr lang="en-US" sz="2800" b="1" i="1" dirty="0" smtClean="0">
                <a:solidFill>
                  <a:srgbClr val="000081"/>
                </a:solidFill>
                <a:latin typeface="Arial-BoldItalicMT"/>
              </a:rPr>
              <a:t> </a:t>
            </a:r>
            <a:r>
              <a:rPr lang="ru-RU" sz="2800" b="1" i="1" dirty="0" smtClean="0">
                <a:solidFill>
                  <a:srgbClr val="000081"/>
                </a:solidFill>
                <a:latin typeface="Arial-BoldItalicMT"/>
              </a:rPr>
              <a:t>процессов </a:t>
            </a:r>
            <a:r>
              <a:rPr lang="ru-RU" sz="2800" b="1" i="1" dirty="0">
                <a:solidFill>
                  <a:srgbClr val="000081"/>
                </a:solidFill>
                <a:latin typeface="Arial-BoldItalicMT"/>
              </a:rPr>
              <a:t>в детекторе</a:t>
            </a:r>
            <a:endParaRPr lang="ru-RU" sz="2800" dirty="0"/>
          </a:p>
        </p:txBody>
      </p:sp>
      <p:sp>
        <p:nvSpPr>
          <p:cNvPr id="4" name="Прямоугольник 4"/>
          <p:cNvSpPr>
            <a:spLocks noChangeArrowheads="1"/>
          </p:cNvSpPr>
          <p:nvPr/>
        </p:nvSpPr>
        <p:spPr bwMode="auto">
          <a:xfrm>
            <a:off x="274818" y="796009"/>
            <a:ext cx="2823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b="1" i="1" dirty="0" smtClean="0">
                <a:solidFill>
                  <a:srgbClr val="000081"/>
                </a:solidFill>
                <a:latin typeface="Arial-BoldItalicMT"/>
              </a:rPr>
              <a:t>Метод</a:t>
            </a:r>
            <a:r>
              <a:rPr lang="ru-RU" altLang="ru-RU" b="1" i="1" dirty="0">
                <a:solidFill>
                  <a:srgbClr val="000081"/>
                </a:solidFill>
                <a:latin typeface="Arial-BoldItalicMT"/>
              </a:rPr>
              <a:t>ы</a:t>
            </a:r>
            <a:r>
              <a:rPr lang="ru-RU" altLang="ru-RU" b="1" i="1" dirty="0" smtClean="0">
                <a:solidFill>
                  <a:srgbClr val="000081"/>
                </a:solidFill>
                <a:latin typeface="Arial-BoldItalicMT"/>
              </a:rPr>
              <a:t> </a:t>
            </a:r>
            <a:r>
              <a:rPr lang="ru-RU" altLang="ru-RU" b="1" i="1" dirty="0">
                <a:solidFill>
                  <a:srgbClr val="000081"/>
                </a:solidFill>
                <a:latin typeface="Arial-BoldItalicMT"/>
              </a:rPr>
              <a:t>Монте-Карло</a:t>
            </a:r>
            <a:endParaRPr lang="ru-RU" altLang="ru-RU" dirty="0"/>
          </a:p>
        </p:txBody>
      </p:sp>
      <p:sp>
        <p:nvSpPr>
          <p:cNvPr id="5" name="Прямоугольник 5"/>
          <p:cNvSpPr>
            <a:spLocks noChangeArrowheads="1"/>
          </p:cNvSpPr>
          <p:nvPr/>
        </p:nvSpPr>
        <p:spPr bwMode="auto">
          <a:xfrm>
            <a:off x="0" y="1341716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ru-RU" altLang="ru-RU" b="1" i="1" dirty="0" smtClean="0">
                <a:latin typeface="TimesNewRomanPS-BoldItalicMT"/>
              </a:rPr>
              <a:t>Методы </a:t>
            </a:r>
            <a:r>
              <a:rPr lang="ru-RU" altLang="ru-RU" b="1" i="1" dirty="0">
                <a:latin typeface="TimesNewRomanPS-BoldItalicMT"/>
              </a:rPr>
              <a:t>Монте-Карло – это </a:t>
            </a:r>
            <a:r>
              <a:rPr lang="ru-RU" altLang="ru-RU" b="1" i="1" dirty="0" smtClean="0">
                <a:latin typeface="TimesNewRomanPS-BoldItalicMT"/>
              </a:rPr>
              <a:t>численные методы </a:t>
            </a:r>
            <a:r>
              <a:rPr lang="ru-RU" altLang="ru-RU" b="1" i="1" dirty="0">
                <a:latin typeface="TimesNewRomanPS-BoldItalicMT"/>
              </a:rPr>
              <a:t>решения</a:t>
            </a:r>
            <a:r>
              <a:rPr lang="en-US" altLang="ru-RU" b="1" i="1" dirty="0">
                <a:latin typeface="TimesNewRomanPS-BoldItalicMT"/>
              </a:rPr>
              <a:t> </a:t>
            </a:r>
            <a:r>
              <a:rPr lang="ru-RU" altLang="ru-RU" b="1" i="1" dirty="0">
                <a:latin typeface="TimesNewRomanPS-BoldItalicMT"/>
              </a:rPr>
              <a:t>прикладных математических задач при помощи</a:t>
            </a:r>
            <a:r>
              <a:rPr lang="en-US" altLang="ru-RU" b="1" i="1" dirty="0">
                <a:latin typeface="TimesNewRomanPS-BoldItalicMT"/>
              </a:rPr>
              <a:t> </a:t>
            </a:r>
            <a:r>
              <a:rPr lang="ru-RU" altLang="ru-RU" b="1" i="1" dirty="0">
                <a:latin typeface="TimesNewRomanPS-BoldItalicMT"/>
              </a:rPr>
              <a:t>моделирования случайных величин.</a:t>
            </a:r>
            <a:endParaRPr lang="ru-RU" altLang="ru-RU" dirty="0"/>
          </a:p>
        </p:txBody>
      </p:sp>
      <p:sp>
        <p:nvSpPr>
          <p:cNvPr id="6" name="Прямоугольник 7"/>
          <p:cNvSpPr>
            <a:spLocks noChangeArrowheads="1"/>
          </p:cNvSpPr>
          <p:nvPr/>
        </p:nvSpPr>
        <p:spPr bwMode="auto">
          <a:xfrm>
            <a:off x="942680" y="2337483"/>
            <a:ext cx="10411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latin typeface="TimesNewRomanPSMT"/>
              </a:rPr>
              <a:t>Идея родилась при работе над “Манхэттенским проектом”</a:t>
            </a:r>
            <a:endParaRPr lang="ru-RU" altLang="ru-RU" sz="2800" dirty="0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52400" y="3003660"/>
            <a:ext cx="118872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ru-RU" altLang="ru-RU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«Манхэттен</a:t>
            </a:r>
            <a:r>
              <a:rPr lang="ru-RU" altLang="ru-RU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— кодовое название программы США по разработке ядерного оружия, осуществление которой началось 13 августа 1942 года. Перед этим исследования велись в «Урановом комитете» (</a:t>
            </a:r>
            <a:r>
              <a:rPr lang="ru-RU" altLang="ru-RU" i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S-1 Uranium Committee</a:t>
            </a:r>
            <a:r>
              <a:rPr lang="ru-RU" altLang="ru-RU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 1939 года). В проекте принимали участие учёные из Соединённых штатов Америки, Великобритании, Германии и Канады.</a:t>
            </a:r>
          </a:p>
          <a:p>
            <a:pPr algn="just" eaLnBrk="1" hangingPunct="1"/>
            <a:endParaRPr lang="ru-RU" altLang="ru-RU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были созданы три атомные бомбы: плутониевая «Штучка» (</a:t>
            </a:r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Gadget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 (взорвана при первом ядерном испытании), урановый «Малыш» (</a:t>
            </a:r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Little Boy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 (сброшена на Хиросиму 6 августа 1945 года) и плутониевый «Толстяк» (</a:t>
            </a:r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Fat Man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 (сброшена на Нагасаки 9 августа 1945 года).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45876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von Neumann, “On combination of stochastic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processes”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Amer. Math. Soc. 53 1120 (1947)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4968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Metropolis, “The Monte-Carlo method”, J.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Assoc. 1949 , 44 Vol 247, 335-341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58920" y="6492875"/>
            <a:ext cx="3330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07805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явления в природе являются случайными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 многовариантность и непредсказуемость результата при повторных испытаниях в одних и тех же условиях.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различных случайных явлений показал, что среди них есть такие, для которых наблюдается статистическая устойчивость, т.е. через хаос случайностей просвечивается нечто повторяющееся, закономерное, существует статистически устойчивая часть явления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статистически устойчивой части случайной последовательности результатов является целью исследований случайных явлений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Последовательности случайных чисел, статистически эквивалентные тем, что получаются экспериментально, можно генерировать на компьютере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Соединяя генерацию случайных чисел и известные статистически устойчивые части случайного явления (распределения плотности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вероятности),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производят статистическое моделирование явления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способ моделирования явлений получил название метода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Монте-Карло.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08385" y="0"/>
            <a:ext cx="529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метода Монте-Карло</a:t>
            </a:r>
          </a:p>
        </p:txBody>
      </p:sp>
    </p:spTree>
    <p:extLst>
      <p:ext uri="{BB962C8B-B14F-4D97-AF65-F5344CB8AC3E}">
        <p14:creationId xmlns:p14="http://schemas.microsoft.com/office/powerpoint/2010/main" val="3213912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2217</Words>
  <Application>Microsoft Office PowerPoint</Application>
  <PresentationFormat>Широкоэкранный</PresentationFormat>
  <Paragraphs>363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4" baseType="lpstr">
      <vt:lpstr>Arial</vt:lpstr>
      <vt:lpstr>Arial-BoldItalicMT</vt:lpstr>
      <vt:lpstr>Calibri</vt:lpstr>
      <vt:lpstr>Calibri Light</vt:lpstr>
      <vt:lpstr>Noto Sans Mono CJK SC</vt:lpstr>
      <vt:lpstr>Noto Serif CJK SC</vt:lpstr>
      <vt:lpstr>Times New Roman</vt:lpstr>
      <vt:lpstr>TimesNewRomanPS-BoldItalicMT</vt:lpstr>
      <vt:lpstr>TimesNewRomanPSMT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95</cp:revision>
  <dcterms:created xsi:type="dcterms:W3CDTF">2024-02-03T20:00:01Z</dcterms:created>
  <dcterms:modified xsi:type="dcterms:W3CDTF">2024-02-06T17:07:25Z</dcterms:modified>
</cp:coreProperties>
</file>