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2" r:id="rId35"/>
    <p:sldId id="339" r:id="rId36"/>
    <p:sldId id="340" r:id="rId37"/>
    <p:sldId id="341" r:id="rId38"/>
    <p:sldId id="343" r:id="rId39"/>
    <p:sldId id="262" r:id="rId40"/>
    <p:sldId id="277" r:id="rId41"/>
    <p:sldId id="278" r:id="rId42"/>
    <p:sldId id="279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18.02.2025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18" Type="http://schemas.openxmlformats.org/officeDocument/2006/relationships/image" Target="../media/image224.png"/><Relationship Id="rId26" Type="http://schemas.openxmlformats.org/officeDocument/2006/relationships/image" Target="../media/image232.png"/><Relationship Id="rId3" Type="http://schemas.openxmlformats.org/officeDocument/2006/relationships/image" Target="../media/image209.png"/><Relationship Id="rId21" Type="http://schemas.openxmlformats.org/officeDocument/2006/relationships/image" Target="../media/image227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3.png"/><Relationship Id="rId25" Type="http://schemas.openxmlformats.org/officeDocument/2006/relationships/image" Target="../media/image231.png"/><Relationship Id="rId2" Type="http://schemas.openxmlformats.org/officeDocument/2006/relationships/image" Target="../media/image208.png"/><Relationship Id="rId16" Type="http://schemas.openxmlformats.org/officeDocument/2006/relationships/image" Target="../media/image222.png"/><Relationship Id="rId20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24" Type="http://schemas.openxmlformats.org/officeDocument/2006/relationships/image" Target="../media/image230.png"/><Relationship Id="rId5" Type="http://schemas.openxmlformats.org/officeDocument/2006/relationships/image" Target="../media/image211.png"/><Relationship Id="rId15" Type="http://schemas.openxmlformats.org/officeDocument/2006/relationships/image" Target="../media/image221.png"/><Relationship Id="rId23" Type="http://schemas.openxmlformats.org/officeDocument/2006/relationships/image" Target="../media/image229.png"/><Relationship Id="rId28" Type="http://schemas.openxmlformats.org/officeDocument/2006/relationships/image" Target="../media/image234.png"/><Relationship Id="rId10" Type="http://schemas.openxmlformats.org/officeDocument/2006/relationships/image" Target="../media/image216.png"/><Relationship Id="rId19" Type="http://schemas.openxmlformats.org/officeDocument/2006/relationships/image" Target="../media/image225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Relationship Id="rId14" Type="http://schemas.openxmlformats.org/officeDocument/2006/relationships/image" Target="../media/image220.png"/><Relationship Id="rId22" Type="http://schemas.openxmlformats.org/officeDocument/2006/relationships/image" Target="../media/image228.png"/><Relationship Id="rId27" Type="http://schemas.openxmlformats.org/officeDocument/2006/relationships/image" Target="../media/image2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5" Type="http://schemas.openxmlformats.org/officeDocument/2006/relationships/image" Target="../media/image25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3" Type="http://schemas.openxmlformats.org/officeDocument/2006/relationships/image" Target="../media/image263.pn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10" Type="http://schemas.openxmlformats.org/officeDocument/2006/relationships/image" Target="../media/image270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" Type="http://schemas.openxmlformats.org/officeDocument/2006/relationships/image" Target="../media/image275.png"/><Relationship Id="rId16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5.png"/><Relationship Id="rId5" Type="http://schemas.openxmlformats.org/officeDocument/2006/relationships/image" Target="../media/image294.png"/><Relationship Id="rId10" Type="http://schemas.openxmlformats.org/officeDocument/2006/relationships/image" Target="../media/image299.png"/><Relationship Id="rId4" Type="http://schemas.openxmlformats.org/officeDocument/2006/relationships/image" Target="../media/image293.png"/><Relationship Id="rId9" Type="http://schemas.openxmlformats.org/officeDocument/2006/relationships/image" Target="../media/image29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4.png"/><Relationship Id="rId5" Type="http://schemas.openxmlformats.org/officeDocument/2006/relationships/image" Target="../media/image303.png"/><Relationship Id="rId10" Type="http://schemas.openxmlformats.org/officeDocument/2006/relationships/image" Target="../media/image308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13" Type="http://schemas.openxmlformats.org/officeDocument/2006/relationships/image" Target="../media/image320.png"/><Relationship Id="rId18" Type="http://schemas.openxmlformats.org/officeDocument/2006/relationships/image" Target="../media/image325.png"/><Relationship Id="rId3" Type="http://schemas.openxmlformats.org/officeDocument/2006/relationships/image" Target="../media/image310.png"/><Relationship Id="rId7" Type="http://schemas.openxmlformats.org/officeDocument/2006/relationships/image" Target="../media/image314.png"/><Relationship Id="rId12" Type="http://schemas.openxmlformats.org/officeDocument/2006/relationships/image" Target="../media/image319.png"/><Relationship Id="rId17" Type="http://schemas.openxmlformats.org/officeDocument/2006/relationships/image" Target="../media/image324.png"/><Relationship Id="rId2" Type="http://schemas.openxmlformats.org/officeDocument/2006/relationships/image" Target="../media/image309.png"/><Relationship Id="rId16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3.png"/><Relationship Id="rId11" Type="http://schemas.openxmlformats.org/officeDocument/2006/relationships/image" Target="../media/image318.png"/><Relationship Id="rId5" Type="http://schemas.openxmlformats.org/officeDocument/2006/relationships/image" Target="../media/image312.png"/><Relationship Id="rId15" Type="http://schemas.openxmlformats.org/officeDocument/2006/relationships/image" Target="../media/image322.png"/><Relationship Id="rId10" Type="http://schemas.openxmlformats.org/officeDocument/2006/relationships/image" Target="../media/image317.png"/><Relationship Id="rId4" Type="http://schemas.openxmlformats.org/officeDocument/2006/relationships/image" Target="../media/image311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3" Type="http://schemas.openxmlformats.org/officeDocument/2006/relationships/image" Target="../media/image330.png"/><Relationship Id="rId7" Type="http://schemas.openxmlformats.org/officeDocument/2006/relationships/image" Target="../media/image334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3.png"/><Relationship Id="rId5" Type="http://schemas.openxmlformats.org/officeDocument/2006/relationships/image" Target="../media/image332.png"/><Relationship Id="rId4" Type="http://schemas.openxmlformats.org/officeDocument/2006/relationships/image" Target="../media/image331.png"/><Relationship Id="rId9" Type="http://schemas.openxmlformats.org/officeDocument/2006/relationships/image" Target="../media/image3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586" y="6492875"/>
            <a:ext cx="456414" cy="365125"/>
          </a:xfrm>
        </p:spPr>
        <p:txBody>
          <a:bodyPr/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424" y="0"/>
            <a:ext cx="2886478" cy="6001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1" y="782656"/>
            <a:ext cx="3019846" cy="3810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71" y="1356317"/>
            <a:ext cx="10612331" cy="609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71" y="2110093"/>
            <a:ext cx="8024980" cy="5334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71" y="2766128"/>
            <a:ext cx="8354591" cy="314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250" y="2070706"/>
            <a:ext cx="2572109" cy="10097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64" y="3203058"/>
            <a:ext cx="11250595" cy="5620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764" y="3880623"/>
            <a:ext cx="3858163" cy="19719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737" y="6159453"/>
            <a:ext cx="7554379" cy="33342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1481" y="4509343"/>
            <a:ext cx="2029108" cy="1981477"/>
          </a:xfrm>
          <a:prstGeom prst="rect">
            <a:avLst/>
          </a:prstGeom>
        </p:spPr>
      </p:pic>
      <p:sp>
        <p:nvSpPr>
          <p:cNvPr id="1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32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6732" y="6492875"/>
            <a:ext cx="47526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78" y="109073"/>
            <a:ext cx="9678751" cy="3238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22" y="538110"/>
            <a:ext cx="5594337" cy="22577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2" y="3294423"/>
            <a:ext cx="11222016" cy="140037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875" y="9427"/>
            <a:ext cx="1648055" cy="4286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1" y="566023"/>
            <a:ext cx="11031489" cy="3715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21" y="1065461"/>
            <a:ext cx="5649113" cy="2953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21" y="1488688"/>
            <a:ext cx="10402752" cy="2857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21" y="1854150"/>
            <a:ext cx="2514951" cy="101931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659" y="4228428"/>
            <a:ext cx="1019317" cy="29531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717" y="1718951"/>
            <a:ext cx="5401429" cy="507277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84" y="3088589"/>
            <a:ext cx="5649113" cy="27626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79" y="3450719"/>
            <a:ext cx="4725059" cy="30484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2175" y="3492475"/>
            <a:ext cx="1057423" cy="22863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84" y="3871584"/>
            <a:ext cx="5068007" cy="36200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013" y="4255337"/>
            <a:ext cx="4725059" cy="30484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21" y="4595075"/>
            <a:ext cx="5982535" cy="32389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752" y="4986973"/>
            <a:ext cx="2943636" cy="24768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1638" y="5889755"/>
            <a:ext cx="5166128" cy="85832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809" y="5320602"/>
            <a:ext cx="5896798" cy="390580"/>
          </a:xfrm>
          <a:prstGeom prst="rect">
            <a:avLst/>
          </a:prstGeom>
        </p:spPr>
      </p:pic>
      <p:sp>
        <p:nvSpPr>
          <p:cNvPr id="1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1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18" y="76726"/>
            <a:ext cx="9269119" cy="2000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68" y="2775763"/>
            <a:ext cx="10526594" cy="5334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84" y="370135"/>
            <a:ext cx="4296375" cy="22196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8" y="3328519"/>
            <a:ext cx="3924848" cy="4286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68" y="3685190"/>
            <a:ext cx="9126224" cy="3334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3571" y="767974"/>
            <a:ext cx="1819529" cy="18671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3571" y="274868"/>
            <a:ext cx="198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25" y="4113875"/>
            <a:ext cx="11060068" cy="6573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024" y="5067074"/>
            <a:ext cx="8402223" cy="34294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5247" y="5119539"/>
            <a:ext cx="1105054" cy="2095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24" y="5755827"/>
            <a:ext cx="8316486" cy="23815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9351" y="5740295"/>
            <a:ext cx="3581900" cy="3048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1522" y="6134974"/>
            <a:ext cx="1514686" cy="409632"/>
          </a:xfrm>
          <a:prstGeom prst="rect">
            <a:avLst/>
          </a:prstGeom>
        </p:spPr>
      </p:pic>
      <p:sp>
        <p:nvSpPr>
          <p:cNvPr id="1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30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3866" y="6492875"/>
            <a:ext cx="4281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9" y="544497"/>
            <a:ext cx="10869542" cy="8573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89" y="1498627"/>
            <a:ext cx="11117226" cy="4953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" y="2185336"/>
            <a:ext cx="5215665" cy="46726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107" y="2090756"/>
            <a:ext cx="6373114" cy="2476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107" y="2367769"/>
            <a:ext cx="3991532" cy="3143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5507" y="2435201"/>
            <a:ext cx="2029108" cy="1905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107" y="2753236"/>
            <a:ext cx="3667637" cy="2381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7249" y="2722488"/>
            <a:ext cx="2410161" cy="26673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4107" y="3062492"/>
            <a:ext cx="2781688" cy="16194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3672" y="3045810"/>
            <a:ext cx="3410426" cy="1524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4107" y="3315009"/>
            <a:ext cx="4772691" cy="22863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1238" y="3554020"/>
            <a:ext cx="2429214" cy="77163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8762" y="4440019"/>
            <a:ext cx="6230219" cy="28579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4107" y="4786181"/>
            <a:ext cx="4086795" cy="21910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50902" y="4805234"/>
            <a:ext cx="1086002" cy="1810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4107" y="5100439"/>
            <a:ext cx="2886478" cy="21910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06446" y="63131"/>
            <a:ext cx="5144218" cy="400106"/>
          </a:xfrm>
          <a:prstGeom prst="rect">
            <a:avLst/>
          </a:prstGeom>
        </p:spPr>
      </p:pic>
      <p:sp>
        <p:nvSpPr>
          <p:cNvPr id="20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91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87" y="0"/>
            <a:ext cx="5763429" cy="2953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5486"/>
            <a:ext cx="5258534" cy="52370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5316"/>
            <a:ext cx="11155332" cy="11241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336" y="1553973"/>
            <a:ext cx="6496957" cy="2191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477" y="1900502"/>
            <a:ext cx="4420217" cy="2191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646" y="2247031"/>
            <a:ext cx="5258534" cy="28793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5899" y="5253787"/>
            <a:ext cx="6077798" cy="26673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5899" y="5587923"/>
            <a:ext cx="4039164" cy="22863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5899" y="5883954"/>
            <a:ext cx="6496957" cy="2286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77" y="6116603"/>
            <a:ext cx="642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определить только пустой конструктор или передавать объекту данные по умолчанию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05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8216" y="6422338"/>
            <a:ext cx="49378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694" y="0"/>
            <a:ext cx="2695951" cy="3048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43"/>
            <a:ext cx="7144747" cy="54371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47" y="304843"/>
            <a:ext cx="4772691" cy="29650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164" y="3347329"/>
            <a:ext cx="695422" cy="295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48" y="3325710"/>
            <a:ext cx="213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редыдущем примере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528" y="3399723"/>
            <a:ext cx="2114845" cy="1905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958" y="3716658"/>
            <a:ext cx="4696480" cy="2476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8164" y="3964343"/>
            <a:ext cx="2114845" cy="20005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9433" y="3948161"/>
            <a:ext cx="2667372" cy="23815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0958" y="4235849"/>
            <a:ext cx="4686954" cy="23815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0958" y="4551152"/>
            <a:ext cx="3562847" cy="2381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60016" y="4579731"/>
            <a:ext cx="457264" cy="181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1032" y="4893628"/>
            <a:ext cx="4143953" cy="181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0298" y="5172959"/>
            <a:ext cx="4258269" cy="25721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958" y="5515721"/>
            <a:ext cx="1009791" cy="19052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55586" y="5532623"/>
            <a:ext cx="543001" cy="200053"/>
          </a:xfrm>
          <a:prstGeom prst="rect">
            <a:avLst/>
          </a:prstGeom>
        </p:spPr>
      </p:pic>
      <p:sp>
        <p:nvSpPr>
          <p:cNvPr id="2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6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8865" cy="54300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87" y="0"/>
            <a:ext cx="4836994" cy="29865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5" y="5554190"/>
            <a:ext cx="11193437" cy="10860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075" y="3291266"/>
            <a:ext cx="4963218" cy="2000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075" y="3586501"/>
            <a:ext cx="3829584" cy="20957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075" y="3796080"/>
            <a:ext cx="4182059" cy="2667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075" y="4097915"/>
            <a:ext cx="1705213" cy="266737"/>
          </a:xfrm>
          <a:prstGeom prst="rect">
            <a:avLst/>
          </a:prstGeom>
        </p:spPr>
      </p:pic>
      <p:sp>
        <p:nvSpPr>
          <p:cNvPr id="1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17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573" y="6492875"/>
            <a:ext cx="39042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07" y="0"/>
            <a:ext cx="2057687" cy="457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1" y="457264"/>
            <a:ext cx="11126753" cy="914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1" y="1470002"/>
            <a:ext cx="11202963" cy="5620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50814"/>
            <a:ext cx="5251389" cy="40010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774" y="2093558"/>
            <a:ext cx="6620799" cy="2667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389" y="2465440"/>
            <a:ext cx="4182059" cy="2476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0880" y="2484493"/>
            <a:ext cx="1857634" cy="2286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389" y="3201620"/>
            <a:ext cx="1781424" cy="1905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2813" y="3168277"/>
            <a:ext cx="3791479" cy="2572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4292" y="3182566"/>
            <a:ext cx="828791" cy="2286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80774" y="3457328"/>
            <a:ext cx="9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тороны,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9117" y="3540701"/>
            <a:ext cx="4744112" cy="22863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63145" y="3551477"/>
            <a:ext cx="990738" cy="22863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69948" y="4212560"/>
            <a:ext cx="4420217" cy="21910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03065" y="4202675"/>
            <a:ext cx="1448002" cy="20957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69948" y="4526778"/>
            <a:ext cx="6144482" cy="23815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0616" y="3879255"/>
            <a:ext cx="5582429" cy="2857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748493" y="3840318"/>
            <a:ext cx="98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51389" y="4812758"/>
            <a:ext cx="2724530" cy="22863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61619" y="4846523"/>
            <a:ext cx="3448531" cy="238158"/>
          </a:xfrm>
          <a:prstGeom prst="rect">
            <a:avLst/>
          </a:prstGeom>
        </p:spPr>
      </p:pic>
      <p:sp>
        <p:nvSpPr>
          <p:cNvPr id="30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80774" y="2742181"/>
            <a:ext cx="65698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переменные здесь определены как публичные. И здесь, с одной стороны,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586" y="6492875"/>
            <a:ext cx="45641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94" y="0"/>
            <a:ext cx="4048690" cy="2572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71" y="448831"/>
            <a:ext cx="5251389" cy="28721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1" y="3512639"/>
            <a:ext cx="10860016" cy="1143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39" y="4655799"/>
            <a:ext cx="11088647" cy="11526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86" y="6007785"/>
            <a:ext cx="7878274" cy="2857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943" y="6029721"/>
            <a:ext cx="657317" cy="228632"/>
          </a:xfrm>
          <a:prstGeom prst="rect">
            <a:avLst/>
          </a:prstGeom>
        </p:spPr>
      </p:pic>
      <p:sp>
        <p:nvSpPr>
          <p:cNvPr id="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32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586" y="6492875"/>
            <a:ext cx="45641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40" y="253442"/>
            <a:ext cx="5394284" cy="59087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30" y="6162148"/>
            <a:ext cx="10488489" cy="342948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4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5" y="168804"/>
            <a:ext cx="10783805" cy="6192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" y="955234"/>
            <a:ext cx="5237099" cy="39510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3" y="5073498"/>
            <a:ext cx="11060068" cy="11907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405" y="2861401"/>
            <a:ext cx="2057687" cy="381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6405" y="2111604"/>
            <a:ext cx="198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13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3866" y="6460047"/>
            <a:ext cx="4281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74416" y="0"/>
            <a:ext cx="413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при наследовании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68" y="387064"/>
            <a:ext cx="7802064" cy="314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" y="765308"/>
            <a:ext cx="1848108" cy="2095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865" y="748018"/>
            <a:ext cx="4553585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073" y="732532"/>
            <a:ext cx="4934639" cy="2191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34" y="1024282"/>
            <a:ext cx="1505160" cy="1905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525" y="972280"/>
            <a:ext cx="8973802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34" y="1449427"/>
            <a:ext cx="6144482" cy="540857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9450" y="1449427"/>
            <a:ext cx="3936756" cy="14789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904" y="3229277"/>
            <a:ext cx="5477639" cy="27626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4904" y="3560006"/>
            <a:ext cx="5458587" cy="34294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4904" y="3858397"/>
            <a:ext cx="4382112" cy="29531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4904" y="4236495"/>
            <a:ext cx="4744112" cy="21910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62386" y="4558831"/>
            <a:ext cx="2248214" cy="20005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5934" y="5606463"/>
            <a:ext cx="2086266" cy="7049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895934" y="5022500"/>
            <a:ext cx="198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63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91" y="125170"/>
            <a:ext cx="4143953" cy="44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4286" y="125170"/>
            <a:ext cx="10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3" y="690948"/>
            <a:ext cx="11088647" cy="819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48" y="1706658"/>
            <a:ext cx="10069330" cy="4096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860" y="2272540"/>
            <a:ext cx="9526329" cy="819264"/>
          </a:xfrm>
          <a:prstGeom prst="rect">
            <a:avLst/>
          </a:prstGeom>
        </p:spPr>
      </p:pic>
      <p:sp>
        <p:nvSpPr>
          <p:cNvPr id="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245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41" y="0"/>
            <a:ext cx="5115639" cy="4667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21" y="455564"/>
            <a:ext cx="5265679" cy="603731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8" y="659180"/>
            <a:ext cx="5725324" cy="32389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8" y="1050993"/>
            <a:ext cx="3448531" cy="25721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741" y="1033288"/>
            <a:ext cx="3191320" cy="26673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7" y="1308204"/>
            <a:ext cx="5801535" cy="24768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18" y="1611734"/>
            <a:ext cx="1752845" cy="27626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0859" y="1618124"/>
            <a:ext cx="4401164" cy="24768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98" y="1984229"/>
            <a:ext cx="6630325" cy="24768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296817"/>
            <a:ext cx="771633" cy="17147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261" y="4402447"/>
            <a:ext cx="5534797" cy="26673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261" y="4738330"/>
            <a:ext cx="2981741" cy="19052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8239" y="5810492"/>
            <a:ext cx="6839905" cy="32389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6396" y="6212461"/>
            <a:ext cx="3877216" cy="228632"/>
          </a:xfrm>
          <a:prstGeom prst="rect">
            <a:avLst/>
          </a:prstGeom>
        </p:spPr>
      </p:pic>
      <p:sp>
        <p:nvSpPr>
          <p:cNvPr id="1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99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40" y="0"/>
            <a:ext cx="3305636" cy="4477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2" y="450685"/>
            <a:ext cx="10574226" cy="5620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" y="1094142"/>
            <a:ext cx="5337126" cy="43082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49" y="1094142"/>
            <a:ext cx="6215930" cy="39224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5988" y="5098012"/>
            <a:ext cx="2143424" cy="14861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597557"/>
            <a:ext cx="8392696" cy="3143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68" y="5911926"/>
            <a:ext cx="2715004" cy="21910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272" y="5907962"/>
            <a:ext cx="5801535" cy="28579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68" y="6222331"/>
            <a:ext cx="3600953" cy="2667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23504" y="5062175"/>
            <a:ext cx="198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25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80" y="0"/>
            <a:ext cx="2514951" cy="4286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8" y="626054"/>
            <a:ext cx="10669489" cy="6096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41" y="1433108"/>
            <a:ext cx="2410161" cy="7335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40" y="2531726"/>
            <a:ext cx="5868219" cy="304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9474" y="2498015"/>
            <a:ext cx="80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649" y="4254280"/>
            <a:ext cx="3381847" cy="8192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8733" y="376322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 !!!!!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4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35" y="0"/>
            <a:ext cx="4944165" cy="4953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1" y="335323"/>
            <a:ext cx="6258799" cy="61873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3801"/>
            <a:ext cx="5277587" cy="323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1" y="899093"/>
            <a:ext cx="5477639" cy="2572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6" y="1199219"/>
            <a:ext cx="5763429" cy="20957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1" y="1464990"/>
            <a:ext cx="2848373" cy="1905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16" y="1703538"/>
            <a:ext cx="1000265" cy="21910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04" y="1644334"/>
            <a:ext cx="4744112" cy="34294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73" y="1980598"/>
            <a:ext cx="5334744" cy="26673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51" y="2682372"/>
            <a:ext cx="5544324" cy="2953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478" y="3033757"/>
            <a:ext cx="1086002" cy="22863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3223" y="3023863"/>
            <a:ext cx="3858163" cy="20957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535" y="3283870"/>
            <a:ext cx="5487166" cy="26673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704" y="3577447"/>
            <a:ext cx="5287113" cy="23815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59" y="3824087"/>
            <a:ext cx="4887007" cy="32389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23" y="4126326"/>
            <a:ext cx="5239481" cy="26673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686" y="4396940"/>
            <a:ext cx="1000265" cy="25721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2172" y="4394903"/>
            <a:ext cx="1971950" cy="31436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38956" y="4726894"/>
            <a:ext cx="5725324" cy="32389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32" y="5059271"/>
            <a:ext cx="5048955" cy="28579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194" y="5331013"/>
            <a:ext cx="5477639" cy="295316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535" y="5669292"/>
            <a:ext cx="4639322" cy="228632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07503" y="5655083"/>
            <a:ext cx="1257475" cy="18100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194" y="5935061"/>
            <a:ext cx="800212" cy="161948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059" y="6137143"/>
            <a:ext cx="5496692" cy="333422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8539" y="6531589"/>
            <a:ext cx="3105583" cy="276264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66310" y="6556862"/>
            <a:ext cx="981212" cy="209579"/>
          </a:xfrm>
          <a:prstGeom prst="rect">
            <a:avLst/>
          </a:prstGeom>
        </p:spPr>
      </p:pic>
      <p:sp>
        <p:nvSpPr>
          <p:cNvPr id="3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553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38" y="0"/>
            <a:ext cx="5525271" cy="2191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" y="429777"/>
            <a:ext cx="6194496" cy="56300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750" y="429777"/>
            <a:ext cx="4329717" cy="2243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991" y="2883898"/>
            <a:ext cx="5973009" cy="2286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864" y="3135254"/>
            <a:ext cx="3381847" cy="2191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711" y="3130993"/>
            <a:ext cx="1619476" cy="2000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864" y="3377084"/>
            <a:ext cx="5134692" cy="2953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864" y="3695124"/>
            <a:ext cx="1047896" cy="219106"/>
          </a:xfrm>
          <a:prstGeom prst="rect">
            <a:avLst/>
          </a:prstGeom>
        </p:spPr>
      </p:pic>
      <p:sp>
        <p:nvSpPr>
          <p:cNvPr id="1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00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22" y="0"/>
            <a:ext cx="4620270" cy="476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75034"/>
            <a:ext cx="160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Спецификаторы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69" y="639521"/>
            <a:ext cx="7506748" cy="2095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317" y="639521"/>
            <a:ext cx="3105583" cy="2381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1" y="986293"/>
            <a:ext cx="7020905" cy="181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754" y="986293"/>
            <a:ext cx="3839111" cy="26673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71" y="1304486"/>
            <a:ext cx="4020111" cy="2953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531" y="1304486"/>
            <a:ext cx="2800741" cy="2857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71" y="1599802"/>
            <a:ext cx="4829849" cy="28579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5773" y="1599802"/>
            <a:ext cx="2172003" cy="3048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71" y="1956101"/>
            <a:ext cx="5515745" cy="2953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96901" y="1979916"/>
            <a:ext cx="4944165" cy="24768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871" y="2359860"/>
            <a:ext cx="11212490" cy="92405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9583" y="3334431"/>
            <a:ext cx="8707065" cy="246731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8345" y="5741857"/>
            <a:ext cx="10688542" cy="933580"/>
          </a:xfrm>
          <a:prstGeom prst="rect">
            <a:avLst/>
          </a:prstGeom>
        </p:spPr>
      </p:pic>
      <p:sp>
        <p:nvSpPr>
          <p:cNvPr id="21" name="Номер слайда 5"/>
          <p:cNvSpPr>
            <a:spLocks noGrp="1"/>
          </p:cNvSpPr>
          <p:nvPr/>
        </p:nvSpPr>
        <p:spPr>
          <a:xfrm>
            <a:off x="9043317" y="65167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50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66" y="559895"/>
            <a:ext cx="6566023" cy="18719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253" y="3302763"/>
            <a:ext cx="6601746" cy="19219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61" y="0"/>
            <a:ext cx="11145805" cy="5620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4" y="2393966"/>
            <a:ext cx="10964805" cy="876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4" y="5224700"/>
            <a:ext cx="11145805" cy="962159"/>
          </a:xfrm>
          <a:prstGeom prst="rect">
            <a:avLst/>
          </a:prstGeom>
        </p:spPr>
      </p:pic>
      <p:sp>
        <p:nvSpPr>
          <p:cNvPr id="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75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30" y="85157"/>
            <a:ext cx="4801270" cy="3905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" y="547670"/>
            <a:ext cx="6187351" cy="58086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581" y="547670"/>
            <a:ext cx="4801270" cy="18504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613" y="2417147"/>
            <a:ext cx="5534797" cy="3715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928" y="2869802"/>
            <a:ext cx="5506218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928" y="3168186"/>
            <a:ext cx="5315692" cy="2476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851" y="3445256"/>
            <a:ext cx="5772956" cy="323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807" y="3813392"/>
            <a:ext cx="1981477" cy="34294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2807" y="4193696"/>
            <a:ext cx="5534797" cy="2857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7983" y="4520776"/>
            <a:ext cx="2343477" cy="24768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5038" y="4866983"/>
            <a:ext cx="6766076" cy="114316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9965" y="5978431"/>
            <a:ext cx="4363059" cy="40963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2851" y="6294411"/>
            <a:ext cx="4372585" cy="295316"/>
          </a:xfrm>
          <a:prstGeom prst="rect">
            <a:avLst/>
          </a:prstGeom>
        </p:spPr>
      </p:pic>
      <p:sp>
        <p:nvSpPr>
          <p:cNvPr id="1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7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501929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26"/>
            <a:ext cx="6315956" cy="3810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" y="668253"/>
            <a:ext cx="5622916" cy="45154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52" y="6356350"/>
            <a:ext cx="10164594" cy="2857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816" y="3104747"/>
            <a:ext cx="5258534" cy="3172268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571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16" y="0"/>
            <a:ext cx="3515216" cy="3334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60" y="411535"/>
            <a:ext cx="1438476" cy="1905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58" y="392482"/>
            <a:ext cx="5649113" cy="2286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5" y="620903"/>
            <a:ext cx="2248214" cy="362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863" y="620904"/>
            <a:ext cx="4772691" cy="3620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01428"/>
            <a:ext cx="6151628" cy="58158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524" y="1001428"/>
            <a:ext cx="5144218" cy="16861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5379" y="2891666"/>
            <a:ext cx="5449060" cy="35247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3653" y="3185586"/>
            <a:ext cx="5287113" cy="23815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2905" y="3452840"/>
            <a:ext cx="838317" cy="2572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2984" y="3869849"/>
            <a:ext cx="5553850" cy="25721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2905" y="4153489"/>
            <a:ext cx="4810796" cy="26673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3668" y="4430270"/>
            <a:ext cx="2448267" cy="28579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2633" y="4353428"/>
            <a:ext cx="1829055" cy="4858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50524" y="5189779"/>
            <a:ext cx="5401429" cy="39058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55589" y="5530463"/>
            <a:ext cx="4772691" cy="371527"/>
          </a:xfrm>
          <a:prstGeom prst="rect">
            <a:avLst/>
          </a:prstGeom>
        </p:spPr>
      </p:pic>
      <p:sp>
        <p:nvSpPr>
          <p:cNvPr id="22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45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28" y="0"/>
            <a:ext cx="5477639" cy="5811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0" y="403080"/>
            <a:ext cx="10783805" cy="885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761" y="1161275"/>
            <a:ext cx="2257740" cy="4096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77" y="3910420"/>
            <a:ext cx="5630061" cy="27650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457" y="3307060"/>
            <a:ext cx="4922731" cy="35509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30" y="1597438"/>
            <a:ext cx="10802858" cy="8573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414" y="2464492"/>
            <a:ext cx="10488489" cy="2762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903" y="2454808"/>
            <a:ext cx="1095528" cy="2476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277" y="2750440"/>
            <a:ext cx="11031489" cy="562053"/>
          </a:xfrm>
          <a:prstGeom prst="rect">
            <a:avLst/>
          </a:prstGeom>
        </p:spPr>
      </p:pic>
      <p:sp>
        <p:nvSpPr>
          <p:cNvPr id="14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552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7068" y="6492875"/>
            <a:ext cx="40493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59" y="0"/>
            <a:ext cx="9554908" cy="4858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40" y="485843"/>
            <a:ext cx="3848637" cy="1257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1" y="1828618"/>
            <a:ext cx="11126753" cy="571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990" y="2400198"/>
            <a:ext cx="2114845" cy="409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09830"/>
            <a:ext cx="5422863" cy="28436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465" y="2809830"/>
            <a:ext cx="5301402" cy="37152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3" y="6546831"/>
            <a:ext cx="1629002" cy="2572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8720" y="6546831"/>
            <a:ext cx="5839640" cy="3334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7102" y="5870983"/>
            <a:ext cx="2314898" cy="600159"/>
          </a:xfrm>
          <a:prstGeom prst="rect">
            <a:avLst/>
          </a:prstGeom>
        </p:spPr>
      </p:pic>
      <p:sp>
        <p:nvSpPr>
          <p:cNvPr id="12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988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18" y="0"/>
            <a:ext cx="2543530" cy="3334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8" y="404376"/>
            <a:ext cx="10983858" cy="6382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70"/>
            <a:ext cx="5915851" cy="50656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683" y="1509570"/>
            <a:ext cx="4334480" cy="14956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179" y="3140338"/>
            <a:ext cx="5830114" cy="2191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179" y="3380262"/>
            <a:ext cx="5449060" cy="2286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179" y="3629712"/>
            <a:ext cx="5363323" cy="34294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5851" y="3968699"/>
            <a:ext cx="6030167" cy="20005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3179" y="4189570"/>
            <a:ext cx="5630061" cy="28579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9390" y="4507739"/>
            <a:ext cx="5753903" cy="31436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9390" y="4822108"/>
            <a:ext cx="4353533" cy="23815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2923" y="4802129"/>
            <a:ext cx="1667108" cy="24768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3179" y="5116498"/>
            <a:ext cx="4763165" cy="32389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5851" y="5394905"/>
            <a:ext cx="4305901" cy="34294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3179" y="5757287"/>
            <a:ext cx="5296639" cy="25721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05427" y="6431458"/>
            <a:ext cx="1352739" cy="23815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43179" y="6118188"/>
            <a:ext cx="2695951" cy="209579"/>
          </a:xfrm>
          <a:prstGeom prst="rect">
            <a:avLst/>
          </a:prstGeom>
        </p:spPr>
      </p:pic>
      <p:sp>
        <p:nvSpPr>
          <p:cNvPr id="2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6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1212" y="6492875"/>
            <a:ext cx="354874" cy="365125"/>
          </a:xfrm>
        </p:spPr>
        <p:txBody>
          <a:bodyPr/>
          <a:lstStyle/>
          <a:p>
            <a:fld id="{59AADD55-C30F-40BF-960A-F9D0FC7FD1C4}" type="slidenum">
              <a:rPr lang="ru-RU" smtClean="0"/>
              <a:t>34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52627" y="499621"/>
            <a:ext cx="77865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переменных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ввод-вывод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CLHEP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единиц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27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3866" y="6492875"/>
            <a:ext cx="4281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10334" y="0"/>
            <a:ext cx="594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Geant4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7487" y="567443"/>
            <a:ext cx="10917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переносимости кода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переменных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64632" y="1106685"/>
            <a:ext cx="3780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G4int, G4long, G4float, G4double,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95464" y="1568935"/>
            <a:ext cx="3318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G4bool, G4complex, G4String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72366" y="2375673"/>
            <a:ext cx="4416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и вывод в коде Geant4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7686" y="3079158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NewRomanPSMT"/>
              </a:rPr>
              <a:t>Можно использовать обычные </a:t>
            </a:r>
            <a:r>
              <a:rPr lang="ru-RU" dirty="0" err="1">
                <a:latin typeface="TimesNewRomanPSMT"/>
              </a:rPr>
              <a:t>printf</a:t>
            </a:r>
            <a:r>
              <a:rPr lang="ru-RU" dirty="0">
                <a:latin typeface="TimesNewRomanPSMT"/>
              </a:rPr>
              <a:t>() и </a:t>
            </a:r>
            <a:r>
              <a:rPr lang="ru-RU" dirty="0" err="1">
                <a:latin typeface="TimesNewRomanPSMT"/>
              </a:rPr>
              <a:t>cout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22135" y="3634264"/>
            <a:ext cx="8905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NewRomanPSMT"/>
              </a:rPr>
              <a:t>Однако более правильно использовать </a:t>
            </a:r>
            <a:r>
              <a:rPr lang="ru-RU" dirty="0" smtClean="0">
                <a:latin typeface="TimesNewRomanPSMT"/>
              </a:rPr>
              <a:t>переопределенные</a:t>
            </a:r>
            <a:r>
              <a:rPr lang="en-US" dirty="0" smtClean="0">
                <a:latin typeface="TimesNewRomanPSMT"/>
              </a:rPr>
              <a:t> </a:t>
            </a:r>
            <a:r>
              <a:rPr lang="ru-RU" dirty="0" smtClean="0">
                <a:latin typeface="TimesNewRomanPSMT"/>
              </a:rPr>
              <a:t>потоки </a:t>
            </a:r>
            <a:r>
              <a:rPr lang="en-US" dirty="0">
                <a:latin typeface="TimesNewRomanPSMT"/>
              </a:rPr>
              <a:t>Geant4: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51782" y="424875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TimesNewRomanPS-ItalicMT"/>
              </a:rPr>
              <a:t>G4cout </a:t>
            </a:r>
            <a:r>
              <a:rPr lang="en-US" i="1" dirty="0" smtClean="0">
                <a:solidFill>
                  <a:srgbClr val="000000"/>
                </a:solidFill>
                <a:latin typeface="TimesNewRomanPS-ItalicMT"/>
              </a:rPr>
              <a:t>&lt;&lt; “test” &lt;&lt; </a:t>
            </a:r>
            <a:r>
              <a:rPr lang="en-US" i="1" dirty="0" smtClean="0">
                <a:solidFill>
                  <a:srgbClr val="0000FF"/>
                </a:solidFill>
                <a:latin typeface="TimesNewRomanPS-ItalicMT"/>
              </a:rPr>
              <a:t>G4endl</a:t>
            </a:r>
            <a:r>
              <a:rPr lang="en-US" i="1" dirty="0" smtClean="0">
                <a:solidFill>
                  <a:srgbClr val="000000"/>
                </a:solidFill>
                <a:latin typeface="TimesNewRomanPS-ItalicMT"/>
              </a:rPr>
              <a:t>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13312" y="492803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TimesNewRomanPS-ItalicMT"/>
              </a:rPr>
              <a:t>G4cerr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&lt;&lt; “error” &lt;&lt; </a:t>
            </a:r>
            <a:r>
              <a:rPr lang="en-US" i="1" dirty="0">
                <a:solidFill>
                  <a:srgbClr val="0000FF"/>
                </a:solidFill>
                <a:latin typeface="TimesNewRomanPS-ItalicMT"/>
              </a:rPr>
              <a:t>G4endl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;</a:t>
            </a:r>
            <a:endParaRPr lang="ru-RU" dirty="0"/>
          </a:p>
        </p:txBody>
      </p:sp>
      <p:sp>
        <p:nvSpPr>
          <p:cNvPr id="12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79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36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43140" y="-2553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CLHEP</a:t>
            </a:r>
          </a:p>
          <a:p>
            <a:pPr algn="ctr"/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Library for High Energy Physics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4611" y="1217440"/>
            <a:ext cx="11133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NewRomanPSMT"/>
              </a:rPr>
              <a:t>Содержит описание стандартных математических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>
                <a:latin typeface="TimesNewRomanPSMT"/>
              </a:rPr>
              <a:t>объектов, часто используемых в ФВЭ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65689" y="161755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28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dirty="0" smtClean="0">
                <a:solidFill>
                  <a:srgbClr val="28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3-векторы </a:t>
            </a:r>
            <a:r>
              <a:rPr lang="ru-RU" sz="2000" dirty="0">
                <a:solidFill>
                  <a:srgbClr val="28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4-векторы</a:t>
            </a:r>
          </a:p>
          <a:p>
            <a:r>
              <a:rPr lang="ru-RU" sz="2000" dirty="0">
                <a:solidFill>
                  <a:srgbClr val="28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действия с матрицами</a:t>
            </a:r>
          </a:p>
          <a:p>
            <a:r>
              <a:rPr lang="ru-RU" sz="2000" dirty="0">
                <a:solidFill>
                  <a:srgbClr val="28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геометрические объекты и преобразования</a:t>
            </a:r>
          </a:p>
          <a:p>
            <a:r>
              <a:rPr lang="ru-RU" sz="2000" dirty="0">
                <a:solidFill>
                  <a:srgbClr val="28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генераторы случайных чисел</a:t>
            </a:r>
          </a:p>
          <a:p>
            <a:r>
              <a:rPr lang="ru-RU" sz="2000" dirty="0">
                <a:solidFill>
                  <a:srgbClr val="28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система единиц и основные физические константы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26957" y="850477"/>
            <a:ext cx="3501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NewRomanPSMT"/>
              </a:rPr>
              <a:t>используется </a:t>
            </a:r>
            <a:r>
              <a:rPr lang="ru-RU" sz="2000" dirty="0">
                <a:latin typeface="TimesNewRomanPSMT"/>
              </a:rPr>
              <a:t>в коде Geant4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3837" y="8125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NewRomanPSMT"/>
              </a:rPr>
              <a:t>http://cern.ch/clhep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64091" y="3558166"/>
            <a:ext cx="84841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NewRomanPS-BoldMT"/>
              </a:rPr>
              <a:t>G4ThreeVector</a:t>
            </a:r>
          </a:p>
          <a:p>
            <a:r>
              <a:rPr lang="ru-RU" sz="1400" dirty="0">
                <a:solidFill>
                  <a:srgbClr val="E7E7E7"/>
                </a:solidFill>
                <a:latin typeface="OpenSymbol"/>
              </a:rPr>
              <a:t>– </a:t>
            </a:r>
            <a:r>
              <a:rPr lang="ru-RU" dirty="0">
                <a:solidFill>
                  <a:srgbClr val="000000"/>
                </a:solidFill>
                <a:latin typeface="TimesNewRomanPSMT"/>
              </a:rPr>
              <a:t>трехкомпонентный (</a:t>
            </a:r>
            <a:r>
              <a:rPr lang="ru-RU" dirty="0" err="1">
                <a:solidFill>
                  <a:srgbClr val="000000"/>
                </a:solidFill>
                <a:latin typeface="TimesNewRomanPSMT"/>
              </a:rPr>
              <a:t>x,y,z</a:t>
            </a:r>
            <a:r>
              <a:rPr lang="ru-RU" dirty="0">
                <a:solidFill>
                  <a:srgbClr val="000000"/>
                </a:solidFill>
                <a:latin typeface="TimesNewRomanPSMT"/>
              </a:rPr>
              <a:t>) вектор и действия с ним</a:t>
            </a:r>
          </a:p>
          <a:p>
            <a:r>
              <a:rPr lang="en-US" sz="9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G4LorenzVector</a:t>
            </a:r>
          </a:p>
          <a:p>
            <a:r>
              <a:rPr lang="ru-RU" sz="1400" dirty="0">
                <a:solidFill>
                  <a:srgbClr val="E7E7E7"/>
                </a:solidFill>
                <a:latin typeface="OpenSymbol"/>
              </a:rPr>
              <a:t>– </a:t>
            </a:r>
            <a:r>
              <a:rPr lang="ru-RU" dirty="0">
                <a:solidFill>
                  <a:srgbClr val="000000"/>
                </a:solidFill>
                <a:latin typeface="TimesNewRomanPSMT"/>
              </a:rPr>
              <a:t>четырехкомпонентный 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x,y,z,t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NewRomanPSMT"/>
              </a:rPr>
              <a:t>вектор</a:t>
            </a:r>
          </a:p>
          <a:p>
            <a:r>
              <a:rPr lang="en-US" sz="9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G4RotationMatrix</a:t>
            </a:r>
          </a:p>
          <a:p>
            <a:r>
              <a:rPr lang="ru-RU" sz="1400" dirty="0">
                <a:solidFill>
                  <a:srgbClr val="E7E7E7"/>
                </a:solidFill>
                <a:latin typeface="OpenSymbol"/>
              </a:rPr>
              <a:t>– </a:t>
            </a:r>
            <a:r>
              <a:rPr lang="ru-RU" dirty="0">
                <a:solidFill>
                  <a:srgbClr val="000000"/>
                </a:solidFill>
                <a:latin typeface="TimesNewRomanPSMT"/>
              </a:rPr>
              <a:t>матрица 3х3, определяющая вращение 3-вектора</a:t>
            </a:r>
          </a:p>
          <a:p>
            <a:r>
              <a:rPr lang="en-US" sz="9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G4LorenzRotation</a:t>
            </a:r>
          </a:p>
          <a:p>
            <a:r>
              <a:rPr lang="ru-RU" sz="1400" dirty="0">
                <a:solidFill>
                  <a:srgbClr val="E7E7E7"/>
                </a:solidFill>
                <a:latin typeface="OpenSymbol"/>
              </a:rPr>
              <a:t>– </a:t>
            </a:r>
            <a:r>
              <a:rPr lang="ru-RU" dirty="0">
                <a:solidFill>
                  <a:srgbClr val="000000"/>
                </a:solidFill>
                <a:latin typeface="TimesNewRomanPSMT"/>
              </a:rPr>
              <a:t>матрица 4х4, определяющая вращение 4-вектора</a:t>
            </a:r>
          </a:p>
          <a:p>
            <a:r>
              <a:rPr lang="ru-RU" sz="9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ru-RU" dirty="0">
                <a:solidFill>
                  <a:srgbClr val="000000"/>
                </a:solidFill>
                <a:latin typeface="TimesNewRomanPSMT"/>
              </a:rPr>
              <a:t>Геометрические объекты и преобразования</a:t>
            </a:r>
          </a:p>
          <a:p>
            <a:r>
              <a:rPr lang="en-US" sz="1400" dirty="0">
                <a:solidFill>
                  <a:srgbClr val="E7E7E7"/>
                </a:solidFill>
                <a:latin typeface="OpenSymbol"/>
              </a:rPr>
              <a:t>–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G4Plane3D, G4Transform3D, G4Normal3D</a:t>
            </a:r>
            <a:r>
              <a:rPr lang="en-US" b="1" dirty="0" smtClean="0">
                <a:solidFill>
                  <a:srgbClr val="000000"/>
                </a:solidFill>
                <a:latin typeface="TimesNewRomanPS-BoldMT"/>
              </a:rPr>
              <a:t>, G4Point3D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, G4Vector3D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385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37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50167" y="28280"/>
            <a:ext cx="4015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единиц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79269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некоторых единиц измерения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 значение «1».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85" y="1207148"/>
            <a:ext cx="3962953" cy="40486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0" y="5255838"/>
            <a:ext cx="944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остальные единицы задаются через указанные в этом списке величины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55" y="5706022"/>
            <a:ext cx="981212" cy="2857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67" y="5670575"/>
            <a:ext cx="5487166" cy="323895"/>
          </a:xfrm>
          <a:prstGeom prst="rect">
            <a:avLst/>
          </a:prstGeom>
        </p:spPr>
      </p:pic>
      <p:sp>
        <p:nvSpPr>
          <p:cNvPr id="14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964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0371" y="6492875"/>
            <a:ext cx="51162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38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60960" y="-10099"/>
            <a:ext cx="12088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NewRomanPSMT"/>
              </a:rPr>
              <a:t>Любое число, имеющее размерность, должно быть умножено </a:t>
            </a:r>
            <a:r>
              <a:rPr lang="ru-RU" sz="2000" dirty="0" smtClean="0">
                <a:latin typeface="TimesNewRomanPSMT"/>
              </a:rPr>
              <a:t>на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>
                <a:latin typeface="TimesNewRomanPSMT"/>
              </a:rPr>
              <a:t>соответствующую </a:t>
            </a:r>
            <a:r>
              <a:rPr lang="ru-RU" sz="2000" dirty="0">
                <a:latin typeface="TimesNewRomanPSMT"/>
              </a:rPr>
              <a:t>единицу для перевода во </a:t>
            </a:r>
            <a:r>
              <a:rPr lang="ru-RU" sz="2000" dirty="0" smtClean="0">
                <a:latin typeface="TimesNewRomanPSMT"/>
              </a:rPr>
              <a:t>внутреннюю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>
                <a:latin typeface="TimesNewRomanPSMT"/>
              </a:rPr>
              <a:t>систему </a:t>
            </a:r>
            <a:r>
              <a:rPr lang="ru-RU" sz="2000" dirty="0">
                <a:latin typeface="TimesNewRomanPSMT"/>
              </a:rPr>
              <a:t>единиц </a:t>
            </a:r>
            <a:r>
              <a:rPr lang="en-US" sz="2000" dirty="0">
                <a:latin typeface="TimesNewRomanPSMT"/>
              </a:rPr>
              <a:t>Geant4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85707" y="66405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1" dirty="0" smtClean="0">
                <a:latin typeface="Times New Roman" panose="02020603050405020304" pitchFamily="18" charset="0"/>
              </a:rPr>
              <a:t>length = 10.0 * cm;</a:t>
            </a:r>
          </a:p>
          <a:p>
            <a:pPr algn="ctr"/>
            <a:r>
              <a:rPr lang="en-US" sz="2800" b="1" i="1" dirty="0" err="1" smtClean="0">
                <a:latin typeface="Times New Roman" panose="02020603050405020304" pitchFamily="18" charset="0"/>
              </a:rPr>
              <a:t>kinetic_energy</a:t>
            </a:r>
            <a:r>
              <a:rPr lang="en-US" sz="2800" b="1" i="1" dirty="0" smtClean="0">
                <a:latin typeface="Times New Roman" panose="02020603050405020304" pitchFamily="18" charset="0"/>
              </a:rPr>
              <a:t> = 5.0 * GeV;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289313" y="2608195"/>
            <a:ext cx="12116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NewRomanPSMT"/>
              </a:rPr>
              <a:t>Для </a:t>
            </a:r>
            <a:r>
              <a:rPr lang="ru-RU" sz="2000" dirty="0" smtClean="0">
                <a:latin typeface="TimesNewRomanPSMT"/>
              </a:rPr>
              <a:t>вывода </a:t>
            </a:r>
            <a:r>
              <a:rPr lang="ru-RU" sz="2000" dirty="0">
                <a:latin typeface="TimesNewRomanPSMT"/>
              </a:rPr>
              <a:t>величины в желаемых единицах следует </a:t>
            </a:r>
            <a:r>
              <a:rPr lang="ru-RU" sz="2000" dirty="0" smtClean="0">
                <a:latin typeface="TimesNewRomanPSMT"/>
              </a:rPr>
              <a:t>делить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>
                <a:latin typeface="TimesNewRomanPSMT"/>
              </a:rPr>
              <a:t>число </a:t>
            </a:r>
            <a:r>
              <a:rPr lang="ru-RU" sz="2000" dirty="0">
                <a:latin typeface="TimesNewRomanPSMT"/>
              </a:rPr>
              <a:t>на </a:t>
            </a:r>
            <a:r>
              <a:rPr lang="ru-RU" sz="2000" dirty="0" smtClean="0">
                <a:latin typeface="TimesNewRomanPSMT"/>
              </a:rPr>
              <a:t>единицу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>
                <a:latin typeface="TimesNewRomanPSMT"/>
              </a:rPr>
              <a:t>измерения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3267" y="3095806"/>
            <a:ext cx="5320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</a:rPr>
              <a:t>G4cout &lt;&lt; </a:t>
            </a:r>
            <a:r>
              <a:rPr lang="en-US" sz="2000" b="1" i="1" dirty="0" err="1">
                <a:latin typeface="Times New Roman" panose="02020603050405020304" pitchFamily="18" charset="0"/>
              </a:rPr>
              <a:t>eDep</a:t>
            </a:r>
            <a:r>
              <a:rPr lang="en-US" sz="2000" b="1" i="1" dirty="0">
                <a:latin typeface="Times New Roman" panose="02020603050405020304" pitchFamily="18" charset="0"/>
              </a:rPr>
              <a:t> / MeV &lt;&lt; “ [MeV]” &lt;&lt; G4endl;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5" y="1723663"/>
            <a:ext cx="2353003" cy="7335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64" y="1849640"/>
            <a:ext cx="5010849" cy="5048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345" y="3463451"/>
            <a:ext cx="2781688" cy="8192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5430" y="3620030"/>
            <a:ext cx="433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Выводимый результат будет 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502" y="4202623"/>
            <a:ext cx="8097380" cy="4477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25591" y="4559257"/>
            <a:ext cx="831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ожно добавить в файл с описанием геометрии строки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214" y="4911267"/>
            <a:ext cx="3629532" cy="94310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57" y="5893598"/>
            <a:ext cx="7687748" cy="31436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605" y="5900128"/>
            <a:ext cx="2972215" cy="32389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4166" y="6253387"/>
            <a:ext cx="1166023" cy="35437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30189" y="6183946"/>
            <a:ext cx="762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воспользоваться списком команд в меню визуализатора)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68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79579" y="150829"/>
            <a:ext cx="4431021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Сеанс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4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38408" y="6492875"/>
            <a:ext cx="65359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21" y="0"/>
            <a:ext cx="3534268" cy="3905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67" y="459543"/>
            <a:ext cx="11164858" cy="905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407" y="1958340"/>
            <a:ext cx="6044456" cy="43511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20" y="1433507"/>
            <a:ext cx="7659169" cy="323895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679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2000" smtClean="0"/>
              <a:t>40</a:t>
            </a:fld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3887" y="166769"/>
            <a:ext cx="1196811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набора статистики, в котором не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меняются условия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 эксперимента (параметры пучка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конфигурация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параметры детектора, материал мишени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т.п.)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– самый крупный элемент моделирования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состоящий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последовательности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сеанса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геометрии и набор физических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остаются неизменными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объектом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G4RunManager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61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7305" y="6492875"/>
            <a:ext cx="4846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41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независимое измерение физического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явления детектором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представлено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все входные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характеристики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(исходные частицы, срабатывания 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данного (текущего) события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объектом класса G4RunManager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передается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 класса G4EventManager,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     осуществляет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событием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745" y="3293209"/>
            <a:ext cx="1176250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</a:t>
            </a:r>
          </a:p>
          <a:p>
            <a:endParaRPr lang="ru-RU" sz="20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и первичная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частица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Траектории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срабатываний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G4EventManager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объектами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соответствующими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данному событию, взаимодействуя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объектами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G4TrackManager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G4StackManager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5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4126"/>
            <a:ext cx="12192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и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/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представлен классом G4Step 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минимальное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продвижение частицы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вещество с учетом различных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 процессов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информацию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последнем шаге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таким образом, описывает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продвижение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веществе к моменту обращения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данному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45175"/>
            <a:ext cx="1219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)</a:t>
            </a: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взаимодействие частицы с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 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координате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взаимодействия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энергии и импульсе частицы в этой точке,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энерговыделении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геометрическую информацию (объем,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произошло взаимодействие и т.п.)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“истинной” Монте-Карло информацией (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66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6732" y="6492875"/>
            <a:ext cx="475268" cy="365125"/>
          </a:xfrm>
        </p:spPr>
        <p:txBody>
          <a:bodyPr/>
          <a:lstStyle/>
          <a:p>
            <a:fld id="{59AADD55-C30F-40BF-960A-F9D0FC7FD1C4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884" y="0"/>
            <a:ext cx="5811061" cy="4382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6" y="562142"/>
            <a:ext cx="11183911" cy="1114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16" y="1889471"/>
            <a:ext cx="5753903" cy="304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667" y="2298455"/>
            <a:ext cx="1419423" cy="4096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378" y="1676723"/>
            <a:ext cx="5287113" cy="43011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876" y="2828700"/>
            <a:ext cx="3801005" cy="2857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94" y="3197197"/>
            <a:ext cx="5515745" cy="2857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057" y="3525992"/>
            <a:ext cx="6382641" cy="29531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614" y="3925449"/>
            <a:ext cx="4153480" cy="22863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74" y="3939738"/>
            <a:ext cx="1524213" cy="20005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909" y="4238185"/>
            <a:ext cx="1991003" cy="24768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057" y="4569974"/>
            <a:ext cx="3372321" cy="32389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955543"/>
            <a:ext cx="11117226" cy="876422"/>
          </a:xfrm>
          <a:prstGeom prst="rect">
            <a:avLst/>
          </a:prstGeom>
        </p:spPr>
      </p:pic>
      <p:sp>
        <p:nvSpPr>
          <p:cNvPr id="1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9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24" y="6492875"/>
            <a:ext cx="41877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5" y="140622"/>
            <a:ext cx="10726647" cy="6001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5" y="924541"/>
            <a:ext cx="7792537" cy="3143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94" y="1422670"/>
            <a:ext cx="2276793" cy="390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5" y="1922886"/>
            <a:ext cx="10545647" cy="4858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23" y="2598272"/>
            <a:ext cx="9507277" cy="4096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953" y="3113411"/>
            <a:ext cx="2152950" cy="2857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23" y="3597108"/>
            <a:ext cx="5296639" cy="4858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9361" y="4082951"/>
            <a:ext cx="2915057" cy="4096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600" y="3729817"/>
            <a:ext cx="2324424" cy="7335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81974" y="3211738"/>
            <a:ext cx="198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53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40" y="6492875"/>
            <a:ext cx="4375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60" y="85555"/>
            <a:ext cx="9897856" cy="3143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91" y="1074475"/>
            <a:ext cx="5344271" cy="51013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142" y="3169387"/>
            <a:ext cx="2343477" cy="1876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1042" y="2580142"/>
            <a:ext cx="198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0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96" y="0"/>
            <a:ext cx="5753903" cy="457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669818"/>
            <a:ext cx="10840963" cy="3524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165" y="1234846"/>
            <a:ext cx="5401429" cy="2822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02" y="4546447"/>
            <a:ext cx="11031489" cy="847843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43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573" y="6492875"/>
            <a:ext cx="39042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98" y="0"/>
            <a:ext cx="5194232" cy="39724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9" y="4189983"/>
            <a:ext cx="10469436" cy="4953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77" y="4812949"/>
            <a:ext cx="5487166" cy="342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39" y="5283494"/>
            <a:ext cx="10755226" cy="590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340" y="6001723"/>
            <a:ext cx="5296639" cy="381053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256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1107</Words>
  <Application>Microsoft Office PowerPoint</Application>
  <PresentationFormat>Широкоэкранный</PresentationFormat>
  <Paragraphs>205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OpenSymbol</vt:lpstr>
      <vt:lpstr>Times New Roman</vt:lpstr>
      <vt:lpstr>TimesNewRomanPS-BoldMT</vt:lpstr>
      <vt:lpstr>TimesNewRomanPS-ItalicMT</vt:lpstr>
      <vt:lpstr>TimesNewRomanPSMT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219</cp:revision>
  <dcterms:created xsi:type="dcterms:W3CDTF">2024-02-03T20:00:01Z</dcterms:created>
  <dcterms:modified xsi:type="dcterms:W3CDTF">2025-02-18T14:48:59Z</dcterms:modified>
</cp:coreProperties>
</file>