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79" r:id="rId2"/>
    <p:sldId id="384" r:id="rId3"/>
    <p:sldId id="386" r:id="rId4"/>
    <p:sldId id="387" r:id="rId5"/>
    <p:sldId id="388" r:id="rId6"/>
    <p:sldId id="389" r:id="rId7"/>
    <p:sldId id="390" r:id="rId8"/>
    <p:sldId id="393" r:id="rId9"/>
    <p:sldId id="403" r:id="rId10"/>
    <p:sldId id="396" r:id="rId11"/>
    <p:sldId id="397" r:id="rId12"/>
    <p:sldId id="404" r:id="rId13"/>
    <p:sldId id="405" r:id="rId14"/>
    <p:sldId id="406" r:id="rId15"/>
    <p:sldId id="407" r:id="rId16"/>
    <p:sldId id="410" r:id="rId17"/>
    <p:sldId id="425" r:id="rId18"/>
    <p:sldId id="411" r:id="rId19"/>
    <p:sldId id="409" r:id="rId20"/>
    <p:sldId id="412" r:id="rId21"/>
    <p:sldId id="408" r:id="rId22"/>
    <p:sldId id="413" r:id="rId23"/>
    <p:sldId id="414" r:id="rId24"/>
    <p:sldId id="415" r:id="rId25"/>
    <p:sldId id="416" r:id="rId26"/>
    <p:sldId id="418" r:id="rId27"/>
    <p:sldId id="419" r:id="rId28"/>
    <p:sldId id="426" r:id="rId29"/>
    <p:sldId id="417" r:id="rId30"/>
    <p:sldId id="420" r:id="rId31"/>
    <p:sldId id="421" r:id="rId32"/>
    <p:sldId id="422" r:id="rId33"/>
    <p:sldId id="423" r:id="rId34"/>
    <p:sldId id="424" r:id="rId35"/>
    <p:sldId id="427" r:id="rId36"/>
    <p:sldId id="428" r:id="rId37"/>
    <p:sldId id="432" r:id="rId38"/>
    <p:sldId id="429" r:id="rId39"/>
    <p:sldId id="431" r:id="rId40"/>
    <p:sldId id="433" r:id="rId41"/>
    <p:sldId id="430" r:id="rId42"/>
    <p:sldId id="434" r:id="rId43"/>
    <p:sldId id="43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27.02.2024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28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751" y="84560"/>
            <a:ext cx="1552792" cy="5048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3" y="485859"/>
            <a:ext cx="9221487" cy="2638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39" y="3782171"/>
            <a:ext cx="7244774" cy="17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38" y="11387"/>
            <a:ext cx="4563112" cy="619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45" y="630598"/>
            <a:ext cx="9240540" cy="13432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2424" t="4883" r="6912" b="51179"/>
          <a:stretch/>
        </p:blipFill>
        <p:spPr>
          <a:xfrm>
            <a:off x="662813" y="2062638"/>
            <a:ext cx="9432000" cy="1620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82415" y="6457890"/>
            <a:ext cx="10680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Pb_pvpl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G4PVPlacement(ZERO_RM,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Pb_vect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Pb_cal_pvpl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415" y="5149200"/>
            <a:ext cx="654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G4Box("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Pb_cal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10. * cm, 1. * 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2415" y="5790932"/>
            <a:ext cx="6924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Pb_box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Pb_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Pb_cal_log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131216" y="5524084"/>
            <a:ext cx="3572759" cy="384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131216" y="6108422"/>
            <a:ext cx="5703217" cy="452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78145" y="3830269"/>
            <a:ext cx="7005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ZERO_RM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G4RotationMatrix(0, 0, 0);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8145" y="4405064"/>
            <a:ext cx="5390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Pb_vect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G4ThreeVector(0, 0, 0);</a:t>
            </a:r>
          </a:p>
        </p:txBody>
      </p:sp>
    </p:spTree>
    <p:extLst>
      <p:ext uri="{BB962C8B-B14F-4D97-AF65-F5344CB8AC3E}">
        <p14:creationId xmlns:p14="http://schemas.microsoft.com/office/powerpoint/2010/main" val="29261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3" y="0"/>
            <a:ext cx="8145012" cy="5344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" y="6492875"/>
            <a:ext cx="11008626" cy="308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80" y="5344271"/>
            <a:ext cx="9154803" cy="83831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420412" y="6069068"/>
            <a:ext cx="4298623" cy="501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0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7304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7" y="118930"/>
            <a:ext cx="6544588" cy="3334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755" y="74792"/>
            <a:ext cx="971686" cy="362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027" y="74792"/>
            <a:ext cx="4115374" cy="362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617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 является чисто виртуальным в наследуемом классе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G4VUserDetectorConstruction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возвращает указатель на физический объём. Этот указатель должен указывать на материнский объём с привязанными к нему всеми дочерними объёмами, используемыми в геометрии.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10326" y="2316582"/>
            <a:ext cx="913147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G4VPhysicalVolume*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G4PVPlacement(0, G4ThreeVector(),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0, false, 0);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3112" cy="619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595" y="768084"/>
            <a:ext cx="10402752" cy="368668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697584" y="619211"/>
            <a:ext cx="1244338" cy="2453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96" y="4454773"/>
            <a:ext cx="518232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38" t="12460" r="5798" b="10714"/>
          <a:stretch/>
        </p:blipFill>
        <p:spPr>
          <a:xfrm>
            <a:off x="1308570" y="46540"/>
            <a:ext cx="6965768" cy="999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017" t="13742" r="1034" b="3807"/>
          <a:stretch/>
        </p:blipFill>
        <p:spPr>
          <a:xfrm>
            <a:off x="1308570" y="1436818"/>
            <a:ext cx="7803002" cy="972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685" t="5477" r="3000" b="6893"/>
          <a:stretch/>
        </p:blipFill>
        <p:spPr>
          <a:xfrm>
            <a:off x="1308570" y="2846636"/>
            <a:ext cx="7640838" cy="12960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1704" t="6071" r="2202" b="1352"/>
          <a:stretch/>
        </p:blipFill>
        <p:spPr>
          <a:xfrm>
            <a:off x="1321973" y="4552661"/>
            <a:ext cx="7614032" cy="1646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1142" y="6361397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тип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1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36" y="-1"/>
            <a:ext cx="2943636" cy="666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610" t="4356" r="1143" b="896"/>
          <a:stretch/>
        </p:blipFill>
        <p:spPr>
          <a:xfrm>
            <a:off x="3941629" y="791137"/>
            <a:ext cx="6966001" cy="234901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42580" y="3116489"/>
            <a:ext cx="11830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 полностью заполняется копиями дочернего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объёма той же формы.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7" y="143622"/>
            <a:ext cx="257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(копирование)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6058" y="3551809"/>
            <a:ext cx="9422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материнского объёма на копии дочернего объёма может реализовываться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координатных осей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Вдоль радиального направления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 азимутальному углу.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68" y="3939440"/>
            <a:ext cx="1648055" cy="129558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188" y="4955700"/>
            <a:ext cx="2229161" cy="96692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296" y="5957592"/>
            <a:ext cx="2043398" cy="852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920" y="1524550"/>
            <a:ext cx="325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5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6497" y="6492875"/>
            <a:ext cx="485503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636201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 ограничения</a:t>
            </a:r>
          </a:p>
          <a:p>
            <a:pPr algn="ctr"/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только для заполнения цилиндра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G4Tubs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конуса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может быть реализовано своё разбиение.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могут располагаться обычные объёмы при условии отсутствия пересечений с материнским объёмом или другими копиями.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радиальном разбиении внутри копии не могут располагаться другие объёмы.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не могут располагаться параметризованные объёмы.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5" y="0"/>
            <a:ext cx="294363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6501" y="0"/>
            <a:ext cx="404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19" y="927023"/>
            <a:ext cx="4732430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1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0488" y="6493936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92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вдоль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координатных осей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18" y="-16781"/>
            <a:ext cx="2943636" cy="66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72377"/>
            <a:ext cx="91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располагается в центре каждой копии.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центра каждой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61" y="1704769"/>
            <a:ext cx="2810267" cy="24577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6439"/>
            <a:ext cx="5782482" cy="5334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40" y="2882913"/>
            <a:ext cx="1581371" cy="28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0344" y="2791594"/>
            <a:ext cx="20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исло копий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065" y="2882913"/>
            <a:ext cx="200053" cy="228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8118" y="2760588"/>
            <a:ext cx="182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4928" y="3264813"/>
            <a:ext cx="103850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определения материнского объёма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G4ThreeVector(0, 0, 2.*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Si_pvpl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G4PVPlacement(ZERO_RM,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136325"/>
            <a:ext cx="121597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определения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дочернего объёма и размещения его 10 копий вдоль оси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материнском объёме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G4PVReplica("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2.*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754" y="113958"/>
            <a:ext cx="404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8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53" y="0"/>
            <a:ext cx="2943636" cy="6668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" y="609488"/>
            <a:ext cx="1200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вдоль радиального направления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секции цилиндра, конуса)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012003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совпадает с системой координат материнского объёма.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совпадать с внутренним радиусом материнского объёма.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(радиальное) центра каждой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91" y="1792334"/>
            <a:ext cx="3772426" cy="19147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334025"/>
            <a:ext cx="3858163" cy="54300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271" y="2511007"/>
            <a:ext cx="200053" cy="228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80297" y="2357153"/>
            <a:ext cx="228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681722"/>
            <a:ext cx="1200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по азимутальному углу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угловые секции цилиндра,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клиновидные сек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 конуса)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989" y="5106311"/>
            <a:ext cx="3743847" cy="1552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3" y="442469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вращается в соответствии с направлением биссектрисы угла, характеризующего угловой размер каждой копии.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-3" y="5171622"/>
            <a:ext cx="7294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совпадать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начальным азимутальным углом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материнского объёма.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(угловое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центра каждой копии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4999"/>
            <a:ext cx="3858163" cy="5430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51520" y="6355666"/>
            <a:ext cx="227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97" y="6532172"/>
            <a:ext cx="200053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9810" y="6394058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56" y="697403"/>
            <a:ext cx="8516539" cy="51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5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2719" y="6492875"/>
            <a:ext cx="4846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53" y="0"/>
            <a:ext cx="2943636" cy="6668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71286" y="666843"/>
            <a:ext cx="5760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разбиения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азимутальному углу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0854" y="1133631"/>
            <a:ext cx="10385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материнского объёма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" y="1520354"/>
            <a:ext cx="5289971" cy="3258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" y="1896885"/>
            <a:ext cx="2340619" cy="3429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584" y="1877016"/>
            <a:ext cx="7047579" cy="3343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2362" r="2375"/>
          <a:stretch/>
        </p:blipFill>
        <p:spPr>
          <a:xfrm>
            <a:off x="9896" y="2266450"/>
            <a:ext cx="3920429" cy="3600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l="2327" r="-525"/>
          <a:stretch/>
        </p:blipFill>
        <p:spPr>
          <a:xfrm>
            <a:off x="4473354" y="2296414"/>
            <a:ext cx="6836389" cy="26578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8"/>
          <a:srcRect l="1509" r="432"/>
          <a:stretch/>
        </p:blipFill>
        <p:spPr>
          <a:xfrm>
            <a:off x="9896" y="2656180"/>
            <a:ext cx="4212048" cy="3600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9"/>
          <a:srcRect l="923" r="-923"/>
          <a:stretch/>
        </p:blipFill>
        <p:spPr>
          <a:xfrm>
            <a:off x="4380619" y="2656180"/>
            <a:ext cx="7021858" cy="27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0476" y="2930539"/>
            <a:ext cx="5761524" cy="36866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-424271" y="3617931"/>
            <a:ext cx="121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дочернего объёма и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6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копий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материнском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 с использованием разбиения по азимутальному углу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1" y="4444218"/>
            <a:ext cx="5950146" cy="3343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97" y="5009068"/>
            <a:ext cx="2915057" cy="3000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1657" y="4996207"/>
            <a:ext cx="6147340" cy="32580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39098" y="5383625"/>
            <a:ext cx="6018735" cy="30865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81" y="5763353"/>
            <a:ext cx="4355438" cy="35152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13060" y="5817661"/>
            <a:ext cx="7244773" cy="25721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8359" y="6234706"/>
            <a:ext cx="4972744" cy="33437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53408" y="6224823"/>
            <a:ext cx="6490288" cy="29150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03998" y="6539782"/>
            <a:ext cx="5256628" cy="27131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59954" y="8582"/>
            <a:ext cx="2332046" cy="227202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41781" y="3978777"/>
            <a:ext cx="113363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4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3610" y="6492875"/>
            <a:ext cx="58839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96028" y="60440"/>
            <a:ext cx="69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(контейнеры для логических объёмов)</a:t>
            </a:r>
            <a:endParaRPr lang="ru-RU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42" y="616632"/>
            <a:ext cx="2400635" cy="362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9" y="1007221"/>
            <a:ext cx="3191320" cy="40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36" y="1045817"/>
            <a:ext cx="2953162" cy="304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3872" y="983891"/>
            <a:ext cx="108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1012474"/>
            <a:ext cx="2229161" cy="3715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68" y="-9884"/>
            <a:ext cx="4505954" cy="7906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5" y="643079"/>
            <a:ext cx="8697539" cy="34294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816" y="1329604"/>
            <a:ext cx="2934109" cy="5163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045" y="1433764"/>
            <a:ext cx="248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позволяет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307" y="1469732"/>
            <a:ext cx="6677957" cy="3810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28" y="1826462"/>
            <a:ext cx="2200582" cy="3334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7628" y="1871130"/>
            <a:ext cx="695422" cy="257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628" y="2226572"/>
            <a:ext cx="316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G4AssemblyVolume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5903" y="2245629"/>
            <a:ext cx="2724530" cy="38105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27" y="3094311"/>
            <a:ext cx="8545118" cy="98121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628" y="2693370"/>
            <a:ext cx="2295845" cy="38105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6132" y="4075523"/>
            <a:ext cx="2762636" cy="45726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889" y="4165527"/>
            <a:ext cx="3505689" cy="30484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628" y="4532787"/>
            <a:ext cx="8688012" cy="762106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028" y="5498431"/>
            <a:ext cx="896427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158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685"/>
            <a:ext cx="8240275" cy="342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82" y="0"/>
            <a:ext cx="4505954" cy="7906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778" y="828790"/>
            <a:ext cx="3038899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043" y="1197663"/>
            <a:ext cx="8487960" cy="10002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043" y="2237013"/>
            <a:ext cx="8954750" cy="16671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043" y="3943206"/>
            <a:ext cx="8211696" cy="4382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0752" y="4024179"/>
            <a:ext cx="1066949" cy="276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9884" y="4367600"/>
            <a:ext cx="868801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60752" y="167795"/>
            <a:ext cx="352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AssemblyHit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6" y="936304"/>
            <a:ext cx="153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454804" y="1141227"/>
            <a:ext cx="541387" cy="2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96191" y="946641"/>
            <a:ext cx="538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G4VUserDetectorConstruction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1184" y="681452"/>
            <a:ext cx="93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785922" y="971292"/>
            <a:ext cx="440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G4VPhysicalVolume*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37871" y="69652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7272197" y="1159092"/>
            <a:ext cx="541387" cy="2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0" y="1762196"/>
            <a:ext cx="8595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Si_det_log1  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Si_mat,"Si_det_vol_log1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3915" y="1346129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логического объёма для размещения  в контейнере логических объёмов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68" y="20303"/>
            <a:ext cx="4505954" cy="7906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37871" y="2725049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пустого контейнера логических объёмов, его заполнение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206" y="3072348"/>
            <a:ext cx="11757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G4AssemblyVolume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0.*cm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assembly_RM1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assembly_RM1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assembly_RM2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assembly_RM2-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assembly_RM2-&gt;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assembly_RM2-&gt;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assembly_RM2);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68" y="20303"/>
            <a:ext cx="4505954" cy="790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0752" y="167795"/>
            <a:ext cx="352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AssemblyHit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199" y="886823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заполненного контейнера логических объёмов в материнском объёме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94268" y="14827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G4RotationMatrix(0, 0, 0);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0.*cm);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MakeImprint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2997" y="3123841"/>
            <a:ext cx="7891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объёмы генерируются при вызове метода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MakeImprint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 объёмов генерируются в следующем формате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55" y="3800949"/>
            <a:ext cx="2774544" cy="476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814" y="4402318"/>
            <a:ext cx="1021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контейнера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размещения контейнера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размещаемого логического объёма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ZZZ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логического объёма в контейнере (порядковый номер заполнения контейнера)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0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2464" y="6358216"/>
            <a:ext cx="569536" cy="499784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72430"/>
            <a:ext cx="121919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Параметризованные объёмы – это возможность размещения копий объёмов, которые могут различаться по размерам, форме или материалам.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определить материнский объём, в котором будут располагаться параметризованные объёмы.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 должен быть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логическим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физическим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Форма, размер, материал и положение копий в материнском объёме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параметризуются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как функция номера копии.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написать свой класс – наследник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G4VPVParameterisation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определить в нём необходимые свойства объёма.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пользователем параметризация используется при создании физических объёмов во время выполнения программы.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5225" t="16236" r="5960" b="2571"/>
          <a:stretch/>
        </p:blipFill>
        <p:spPr>
          <a:xfrm>
            <a:off x="9786464" y="1898545"/>
            <a:ext cx="1836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26" y="614419"/>
            <a:ext cx="7008997" cy="287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153" y="1234987"/>
            <a:ext cx="4752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физического объёма с параметризованными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946026"/>
            <a:ext cx="7946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Одномерная параметризация возможна вдоль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координатных осей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параметризация задаётся при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525625" y="2253006"/>
            <a:ext cx="6042583" cy="205504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250731" y="2253006"/>
            <a:ext cx="4463923" cy="241326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243" y="3571416"/>
            <a:ext cx="3486637" cy="32865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5005041"/>
            <a:ext cx="7718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Копии размещённых объёмов не должны пересекаться с материнским объёмом и друг с другом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81" y="724001"/>
            <a:ext cx="6530299" cy="5930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" y="1789764"/>
            <a:ext cx="8180735" cy="32365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57558" y="1612785"/>
            <a:ext cx="692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копии в материнском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59535" y="3771214"/>
            <a:ext cx="86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22370" y="2034835"/>
            <a:ext cx="84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208233" y="3129674"/>
            <a:ext cx="114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506771" y="1913559"/>
            <a:ext cx="2644749" cy="593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6750374" y="4065463"/>
            <a:ext cx="2909161" cy="821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1"/>
          </p:cNvCxnSpPr>
          <p:nvPr/>
        </p:nvCxnSpPr>
        <p:spPr>
          <a:xfrm flipH="1" flipV="1">
            <a:off x="6495068" y="3289955"/>
            <a:ext cx="3164467" cy="665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</p:cNvCxnSpPr>
          <p:nvPr/>
        </p:nvCxnSpPr>
        <p:spPr>
          <a:xfrm flipH="1">
            <a:off x="2978870" y="2219501"/>
            <a:ext cx="5443500" cy="480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1"/>
          </p:cNvCxnSpPr>
          <p:nvPr/>
        </p:nvCxnSpPr>
        <p:spPr>
          <a:xfrm flipH="1" flipV="1">
            <a:off x="3091992" y="2876916"/>
            <a:ext cx="7116241" cy="43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5" y="5669280"/>
            <a:ext cx="1216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Константные функции не могут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на котором вызывается, а также модифицировать нестатические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данных или вызывать какие-либо функции-члены, которые не являются константами.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69064" y="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Detector_Parameterisation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804496"/>
            <a:ext cx="941201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5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724001"/>
            <a:ext cx="120223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“Detector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Si_det_box2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G4Box("Si_det_box2",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Si_det_log2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G4LogicalVolume(Si_det_box2, Si_mat,"Si_det_log2");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65" y="2576732"/>
            <a:ext cx="121853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Параметризуемый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объём</a:t>
            </a:r>
            <a:endParaRPr lang="nn-N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small_det_box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G4Box("small_det_box", 1. * cm, 1. * cm, 1. * cm); </a:t>
            </a:r>
            <a:endParaRPr lang="nn-N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G4LogicalVolume(small_det_box, Si_mat,"small_det_log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класс с методами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ComputeSolid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G4VPVParameterisation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объёме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G4PVParameterised("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Si_det_log2,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58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85" y="1066158"/>
            <a:ext cx="8552262" cy="42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71691"/>
            <a:ext cx="118117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положения копий в материнском объёме.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G4VPhysicalVolume*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-9.*cm + (2.*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Xposition,Yposition,Zposition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SetTranslation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SetRotation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(G4Box&amp;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G4VPhysicalVolume*)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9810" y="6492875"/>
            <a:ext cx="51219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091" y="1359088"/>
            <a:ext cx="3256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05" y="656949"/>
            <a:ext cx="7668695" cy="2686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1" y="4259637"/>
            <a:ext cx="5530034" cy="1821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091" y="3530117"/>
                <a:ext cx="10350722" cy="5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размещаемых копий вычисляется как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размер материнского объёма−смещение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число копий</m:t>
                        </m:r>
                      </m:den>
                    </m:f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1" y="3530117"/>
                <a:ext cx="10350722" cy="542777"/>
              </a:xfrm>
              <a:prstGeom prst="rect">
                <a:avLst/>
              </a:prstGeom>
              <a:blipFill>
                <a:blip r:embed="rId4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6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91" y="1359088"/>
            <a:ext cx="3256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2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7" y="868582"/>
            <a:ext cx="8402223" cy="266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2907" y="3704139"/>
                <a:ext cx="10350722" cy="5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размещаемых копий вычисляется как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размер материнского объёма−смещение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число копий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7" y="3704139"/>
                <a:ext cx="10350722" cy="542777"/>
              </a:xfrm>
              <a:prstGeom prst="rect">
                <a:avLst/>
              </a:prstGeom>
              <a:blipFill>
                <a:blip r:embed="rId3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966" y="4583287"/>
            <a:ext cx="5658640" cy="18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5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77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0" y="769206"/>
            <a:ext cx="9707330" cy="2981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472209"/>
            <a:ext cx="281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905" y="4803513"/>
            <a:ext cx="5358560" cy="1871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272" y="4077175"/>
            <a:ext cx="529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nDivisions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копий с толщиной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46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2720" y="6492875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копий в материнском объёме с использованием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GPVDivision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 многом совпадает с размещением через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возможно только вдоль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оси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вдоль радиального направления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kRho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по азимутальному углу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kPhi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размещаемых копий должна совпадать с формой материнского объёма.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от использования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зазоры между материнским и дочерними объёмами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инициализации физического объёма  через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GPVDivision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 рассчитывается параметризация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размеры копии, заданные для соответствующего логического объёма, вычисляются снова в методе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G4VParameterisation::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соответствии с параметрами конструктора.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90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8452" y="6492875"/>
            <a:ext cx="5035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24001"/>
            <a:ext cx="1202231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“Division”.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world_mat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("G4_AIR");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G4ThreeVector(0, 0, 2.*cm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Si_pvpl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G4PVPlacement(ZERO_RM,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false,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Параметризуемый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Si_mat=nist-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&gt;FindOrBuildMaterial("G4_Si");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0);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1.*cm, 0);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1.*cm, 3.*cm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36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 (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моделировании экспериментальных установок ячеистой структуры, состоящих из одинаковых детекторов без промежутков между ними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вместо трёхмерной параметризации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специальную параметризацию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G4VNestedParameterisation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G4VNestedParamentrisation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наследником класса</a:t>
            </a:r>
            <a:r>
              <a:rPr lang="en-US" sz="2000" dirty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G4VPVParameterization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таком подходе вдоль двух координатных осей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копирование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вдоль координатной третьей оси реализуется одномерная параметризация.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оптимизируется использование памяти и осуществляется более быстрая навигация по ячейкам созданной структуры, что особенно заметно при возрастания числа детекторов.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4275472"/>
            <a:ext cx="2879333" cy="25292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42" y="4454091"/>
            <a:ext cx="2879333" cy="23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64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89"/>
            <a:ext cx="8209315" cy="36509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58753" y="2085992"/>
            <a:ext cx="3205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виртуальные методы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G4VNestedParamentrisation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реализованы в классе - наследнике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8134456" y="2305867"/>
            <a:ext cx="499157" cy="4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4183122" y="2566375"/>
            <a:ext cx="4463523" cy="9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170090" y="2429451"/>
            <a:ext cx="4463523" cy="9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749036" y="2691543"/>
            <a:ext cx="18845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4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607549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указатель на материал данного детектора, который идентифицируется своим номером копии и двумя номерами родительских копий.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копии вдоль первой оси определяется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GetCopyNumber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оси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GetCopyNumber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GetNumberOfMaterial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значение, которое интерпретируется как полное число используемых материалов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nMaterial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возвращать индекс материала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[0, nMaterial-1].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870238" y="4452490"/>
            <a:ext cx="3205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383891" y="4774573"/>
            <a:ext cx="3205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00" y="830168"/>
            <a:ext cx="2722149" cy="25935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22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5316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G4VNestedParameterisation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использоваться как аргумент конструктора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 уже существующих физических объёмов не поддерживается.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вложенной параметризации все используемые объёмы должны быть повторяющимися копиями вдоль соответствующего направления.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используемые объёмы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быть размещены как физические.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8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61" y="846659"/>
            <a:ext cx="8409368" cy="46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0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40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9681" y="646331"/>
            <a:ext cx="1202231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“Detector_Parameterisation3D”.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world_mat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("G4_AIR");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10. * cm, 10.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10.*cm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G4PVPlacement(ZERO_RM,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false, 0);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копий вдоль оси Х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 = new G4Box("Si_det_box", 1. * cm, 10. * cm, 10. * cm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G4LogicalVolume(Si_det_box, Si_mat,"Si_det_log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G4PVReplica("Si_det_pvpl", Si_det_log, Si_log, kXAxis, 10, 2.*cm);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копий вдоль оси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Si_det_box2  = new G4Box("Si_det_box2", 1. * cm, 1. * cm, 10.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Si_det_log2  = new G4LogicalVolume(Si_det_box2, Si_mat,"Si_det_log2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G4PVReplica("Si_det_pvpl2", Si_det_log2, Si_det_log, kYAxis, 10, 2.*cm);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8746" y="0"/>
            <a:ext cx="542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2592" y="3144140"/>
            <a:ext cx="461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выделена, объём не размещён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 flipV="1">
            <a:off x="678730" y="3100921"/>
            <a:ext cx="7213862" cy="2432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78730" y="3416320"/>
            <a:ext cx="7213862" cy="13065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78730" y="3462486"/>
            <a:ext cx="7213862" cy="2778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88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833256"/>
            <a:ext cx="106145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объёма для копирования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оси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Si_det_box2  = new G4Box("Si_det_box2", 1. * cm, 1. * cm, 10. * cm);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Si_det_log2  = new G4LogicalVolume(Si_det_box2, Si_mat,"Si_det_log2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G4PVParameterised("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Si_det_log2,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76199" y="3051506"/>
            <a:ext cx="11811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положения копий в материнском объёме.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G4VPhysicalVolume*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-9.*cm + (2.*cm)*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G4ThreeVector origin(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Xposition,Yposition,Zposition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SetTranslation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75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4268" y="6492875"/>
            <a:ext cx="49773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46331"/>
            <a:ext cx="120622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(G4Box&amp;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G4VPhysicalVolume*)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 (</a:t>
            </a:r>
            <a:r>
              <a:rPr lang="ru-RU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(G4VPhysicalVolume*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G4VTouchable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G4NistManager*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G4NistManager::Instance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2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46331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копий в материнском объёме.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G4VPhysicalVolume*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-9.*cm + (2.*cm)*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origin(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Xposition,Yposition,Zposition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SetTranslation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SetRotation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число материалов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GetNumberOfMaterials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материала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G4NistManager*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G4NistManager::Instance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6761" y="6492875"/>
            <a:ext cx="47523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52" y="412829"/>
            <a:ext cx="8352209" cy="46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91" y="926342"/>
            <a:ext cx="835220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8664" y="6492875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69" y="151639"/>
            <a:ext cx="8323631" cy="56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61" y="0"/>
            <a:ext cx="4658375" cy="8859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93" y="3955878"/>
            <a:ext cx="9735909" cy="2000529"/>
          </a:xfrm>
          <a:prstGeom prst="rect">
            <a:avLst/>
          </a:prstGeom>
        </p:spPr>
      </p:pic>
      <p:sp>
        <p:nvSpPr>
          <p:cNvPr id="3" name="Прямоугольник 2"/>
          <p:cNvSpPr>
            <a:spLocks noChangeAspect="1"/>
          </p:cNvSpPr>
          <p:nvPr/>
        </p:nvSpPr>
        <p:spPr>
          <a:xfrm>
            <a:off x="2173652" y="928133"/>
            <a:ext cx="7008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10. * cm, 1. * 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73652" y="1328243"/>
            <a:ext cx="5046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Pb_mat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("G4_Pb");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73652" y="1745716"/>
            <a:ext cx="6924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Pb_box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Pb_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Pb_cal_log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96066" y="1288109"/>
            <a:ext cx="3337089" cy="593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173652" y="2563299"/>
            <a:ext cx="7818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G4VisAttributes*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CGreen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G4VisAttributes(G4Colour(0.0,1.0,0.0));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73652" y="2988231"/>
            <a:ext cx="392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SetVisAttributes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CGreen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303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77882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Transport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-3.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G4RotationMatrix(0, 0,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G4Tubes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G4Tubes(“Cylinder”, 0, 50*mm, 50*mm,0,twopi);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G4Box* box = new G4Box(“Box”, 20*mm, 30*mm, 40*mm);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G4UnionSolid* union = new G4UnionSolid(“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Box+CylinderMoved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box,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RM, Transport);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G4IntersectionSolid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G4IntersectionSolid(“Box*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CylinderMoved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box,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Transport);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G4SubtractionSolid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CylinderMoved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box,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Transport);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72678"/>
            <a:ext cx="7391289" cy="3711839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1244338" y="5476973"/>
            <a:ext cx="6004874" cy="50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395167" y="5194169"/>
            <a:ext cx="6476214" cy="7918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108" t="10263" r="10453" b="1092"/>
          <a:stretch/>
        </p:blipFill>
        <p:spPr>
          <a:xfrm>
            <a:off x="7421854" y="0"/>
            <a:ext cx="4770145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1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2585</Words>
  <Application>Microsoft Office PowerPoint</Application>
  <PresentationFormat>Широкоэкранный</PresentationFormat>
  <Paragraphs>375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463</cp:revision>
  <dcterms:created xsi:type="dcterms:W3CDTF">2024-02-03T20:00:01Z</dcterms:created>
  <dcterms:modified xsi:type="dcterms:W3CDTF">2024-02-26T22:36:26Z</dcterms:modified>
</cp:coreProperties>
</file>