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90" r:id="rId2"/>
    <p:sldId id="491" r:id="rId3"/>
    <p:sldId id="492" r:id="rId4"/>
    <p:sldId id="495" r:id="rId5"/>
    <p:sldId id="496" r:id="rId6"/>
    <p:sldId id="498" r:id="rId7"/>
    <p:sldId id="504" r:id="rId8"/>
    <p:sldId id="505" r:id="rId9"/>
    <p:sldId id="506" r:id="rId10"/>
    <p:sldId id="507" r:id="rId11"/>
    <p:sldId id="511" r:id="rId12"/>
    <p:sldId id="509" r:id="rId13"/>
    <p:sldId id="493" r:id="rId14"/>
    <p:sldId id="500" r:id="rId15"/>
    <p:sldId id="499" r:id="rId16"/>
    <p:sldId id="501" r:id="rId17"/>
    <p:sldId id="502" r:id="rId18"/>
    <p:sldId id="503" r:id="rId19"/>
    <p:sldId id="508" r:id="rId20"/>
    <p:sldId id="510" r:id="rId21"/>
    <p:sldId id="512" r:id="rId22"/>
    <p:sldId id="514" r:id="rId23"/>
    <p:sldId id="515" r:id="rId24"/>
    <p:sldId id="518" r:id="rId25"/>
    <p:sldId id="517" r:id="rId26"/>
    <p:sldId id="519" r:id="rId27"/>
    <p:sldId id="520" r:id="rId28"/>
    <p:sldId id="521" r:id="rId29"/>
    <p:sldId id="522" r:id="rId30"/>
    <p:sldId id="527" r:id="rId31"/>
    <p:sldId id="524" r:id="rId32"/>
    <p:sldId id="525" r:id="rId33"/>
    <p:sldId id="52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00550" y="-10887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91" y="1724550"/>
            <a:ext cx="3808151" cy="5287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44" y="3592450"/>
            <a:ext cx="7216195" cy="16147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" y="75420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Обязательной частью реализации математической модели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построение списка используемых физических процессов. 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каким законам происходит моделирование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23407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(Model)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взаимодействия частицы в определённом диапазоне энергий.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всём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5350611"/>
            <a:ext cx="11157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моделей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(Physics List)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всех процессов, заданных для каждой частицы, участвующей в моделировании физических взаимодействий в среде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02" y="592969"/>
            <a:ext cx="4725059" cy="3867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0" y="992591"/>
            <a:ext cx="3296110" cy="495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09" y="992590"/>
            <a:ext cx="3134162" cy="495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833" y="1964480"/>
            <a:ext cx="54766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Процессы, участвующие в моделировании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онизационные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рассеяние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пар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Комптоновское рассеяние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92875"/>
            <a:ext cx="4393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69"/>
            <a:ext cx="7551998" cy="4544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35" y="1244208"/>
            <a:ext cx="4799365" cy="34737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9" y="5294155"/>
            <a:ext cx="7030431" cy="4143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296" y="5351312"/>
            <a:ext cx="1714739" cy="300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6" y="5806200"/>
            <a:ext cx="5594337" cy="7359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94" y="6092461"/>
            <a:ext cx="2679281" cy="3143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454" y="6406830"/>
            <a:ext cx="4983985" cy="3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2" y="997096"/>
            <a:ext cx="11098174" cy="3486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22" y="623495"/>
            <a:ext cx="4972744" cy="7859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6" y="4297930"/>
            <a:ext cx="11069595" cy="552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570" y="5113119"/>
            <a:ext cx="945964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процесса наследника класса </a:t>
                </a:r>
                <a:r>
                  <a:rPr lang="en-US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G4VProcess </a:t>
                </a:r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моделировании траектории вызываются</a:t>
                </a:r>
                <a:r>
                  <a:rPr lang="en-US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вызывается на каждом шаге при трекинге частицы для каждого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процесса независимо от того, какой из процессов даёт 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вызывается в конце шага при трекинге частицы только для процесса, который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даёт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величина шага определяется данным процессом, или в случае, если данный процесс принудительно вызывается.</a:t>
                </a: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Информация о треке обновляется после каждого вызова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вызывается при остановке частицы, которая была вызвана данным процессом (распад),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в случае, если данный процесс принудительно вызывается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AtRestGetPhysicalInteractionLength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временного интервала на текущем шаге для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blipFill>
                <a:blip r:embed="rId2"/>
                <a:stretch>
                  <a:fillRect l="-500" t="-547" r="-500" b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138932"/>
            <a:ext cx="119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для данного процесса используется какой-либо один метод, но возможны более сложные случаи, когда используются несколько методов одновременно (ионизация и образование дельта-электронов)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3583" y="6492875"/>
            <a:ext cx="39841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151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простых процессов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(захват нейтронов)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G4VDiscreteProcess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(комптоновское рассеяние, неупругое взаимодействие адронов)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(излучение Черенкова)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32293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более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процессов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NimbusMonL-Bold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(транспортировка, ионизация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энергии, дельта-электроны)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позитрона, распад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G4VRestContinuousDiscreteProcess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7126" y="6492875"/>
            <a:ext cx="35487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960" y="841274"/>
            <a:ext cx="121049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процессами реализуется в классе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список физических процессов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пороговых значений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типа частиц.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частицы, участвующей в моделировании, создаётся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трекинге каждой частицы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моделирует физические процессы, в которых может участвовать данная частица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процессов и порядок их моделирования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SetProcessOrdering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простых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AddRestProcess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AddContinuousProcess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дезактивация добавленных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0982" y="4946190"/>
            <a:ext cx="847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объекту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=G4Proton::Proton();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всех физических моделей и процессов для данной задачи моделирования формирует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в объекте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наследнике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пользователь должен определить все типы частиц и процессы, участвующие в данном моделировании.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2" y="1913835"/>
            <a:ext cx="8345065" cy="494416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8445" y="2333685"/>
            <a:ext cx="3456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объекте-наследнике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быть переопределены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виртуальные методы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частиц, участвующих в моделировании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(описание процессов для каждого типа частиц).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может быть переопределён виртуальный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минимального значения остаточного пробега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4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3996" y="6492875"/>
            <a:ext cx="48800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73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Заголовочный файл для объекта-наследника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-17837" y="984885"/>
            <a:ext cx="5350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&lt;G4VUserPhysicsList.hh&gt;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globals.hh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G4VUserPhysicsList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protected: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36731" y="984885"/>
            <a:ext cx="43709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G4Geantino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GeantinoDefinition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G4Electron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599" y="584775"/>
            <a:ext cx="338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1361" y="3231654"/>
            <a:ext cx="4257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шести классов 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G4BosonConstructor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G4LeptonConstructor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G4MesonConstructor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G4BaryonConstructor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G4IonConstructor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G4ShortlivedConstructor.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24716" y="4611231"/>
            <a:ext cx="4494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G4LeptonConstructor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lConstructor.ConstructParticle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G4MesonConstructor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mConstructor.ConstructParticle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65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3735" y="720962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35813" y="61739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AddTransportation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2153" y="2538919"/>
            <a:ext cx="84046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 G4Gamma::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G4PhotoElectricEffect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G4PhotoElectricEffect();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G4ComptonScattering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G4ComptonScattering();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G4GammaConversion*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G4GammaConversion();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603132" y="1883027"/>
            <a:ext cx="1118681" cy="762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4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2089" y="6492875"/>
            <a:ext cx="41991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8315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8425"/>
            <a:ext cx="498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Models (HP)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нейтронов низких энергий (до 20 МэВ), а именно, подключение процессов 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G4HadronElasticProcess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неупругого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G4NeutronInelasticProcess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взаимодействия нейтронов.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81373" y="658370"/>
            <a:ext cx="72106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G4HadronElasticProcess;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G4ParticleHPElasticData());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G4ParticleHPThermalScatteringData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G4ParticleHPElastic;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SetMinEnergy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G4ParticleHPThermalScattering;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SetMaxEnergy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G4Neutron::Neutron()-&gt;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G4NeutronInelasticProcess();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G4ParticleHPInelasticData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G4ParticleHPInelastic;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87" y="3197527"/>
            <a:ext cx="361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сечений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>
            <a:stCxn id="11" idx="3"/>
          </p:cNvCxnSpPr>
          <p:nvPr/>
        </p:nvCxnSpPr>
        <p:spPr>
          <a:xfrm flipV="1">
            <a:off x="3754877" y="1906622"/>
            <a:ext cx="3900791" cy="1490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3"/>
          </p:cNvCxnSpPr>
          <p:nvPr/>
        </p:nvCxnSpPr>
        <p:spPr>
          <a:xfrm>
            <a:off x="3754877" y="3397582"/>
            <a:ext cx="3900791" cy="1738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" y="5162492"/>
            <a:ext cx="29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специальных моделей для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3628418" y="2900293"/>
            <a:ext cx="5107832" cy="264890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28418" y="5554325"/>
            <a:ext cx="5136203" cy="321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190" y="5996307"/>
            <a:ext cx="290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Привязка процессов к типу частиц (нейтронам)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3399573" y="4548655"/>
            <a:ext cx="4654929" cy="197399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399573" y="6288499"/>
            <a:ext cx="4509014" cy="23705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4036364"/>
            <a:ext cx="4426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диапазона действия модели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4299626" y="2655822"/>
            <a:ext cx="4287060" cy="1604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299626" y="3642055"/>
            <a:ext cx="4991912" cy="624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49776"/>
            <a:ext cx="439366" cy="408224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Категории процессов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электромагнитные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ионизация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G4eIonisation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комптоновское рассеяние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G4ComptonScattering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многократное рассеяние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G4MultipleScattering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ормозное излучение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G4eBremsstrahlung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…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дронные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захват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G4HadronCaptureProcess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деление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G4HadronFissionProcess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пругое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G4HadronElasticProcess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неупругое 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(G4HadronInelasticProcess)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отоядерные и лептон-ядерные взаимодействия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аспады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распады лептонов,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полулептонные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распады, радиоактивные распады ядер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лектромагнитные распады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blipFill>
                <a:blip r:embed="rId2"/>
                <a:stretch>
                  <a:fillRect l="-1049" t="-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6033082" y="556172"/>
            <a:ext cx="6158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оптические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рассеяние Рэлея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отражение на границе двух сред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основанные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экспериментальных данных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(распространение электромагнитных ливней)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транспортировка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8674" y="3380125"/>
            <a:ext cx="5557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классы процессов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наследниками абстрактного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процесса должны быть перегружены чисто виртуальные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AlongStepGetPhysicalInteractionLength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25" y="2100800"/>
            <a:ext cx="4747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cutForGamma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,”gamma”);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cutForElectron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,”e-”);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cutForPositron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e+”);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21" y="894226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409" y="2188723"/>
            <a:ext cx="4747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SetCutsWithDefault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0409" y="1700690"/>
            <a:ext cx="598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пороговые значения для всех частиц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44" y="4480058"/>
            <a:ext cx="455358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5630" y="6492875"/>
            <a:ext cx="5463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47" y="769689"/>
            <a:ext cx="7609156" cy="56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5" y="1067621"/>
            <a:ext cx="7923524" cy="5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2" y="1519825"/>
            <a:ext cx="10031225" cy="5048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04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1259" y="807394"/>
            <a:ext cx="120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3023812" y="1007449"/>
            <a:ext cx="4377447" cy="617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405" y="478924"/>
            <a:ext cx="1038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укомплектованные разработчиками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 физических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" y="956855"/>
            <a:ext cx="5658640" cy="2915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80" y="2829049"/>
            <a:ext cx="6098756" cy="366382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5152" y="5325682"/>
            <a:ext cx="4838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CHiral</a:t>
            </a:r>
            <a:r>
              <a:rPr 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Invariant Phase </a:t>
            </a:r>
            <a:r>
              <a:rPr lang="en-US" sz="2000" dirty="0" err="1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Spase</a:t>
            </a:r>
            <a:r>
              <a:rPr lang="en-US" sz="20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(CHIPS)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quark-gluon string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(FRITIOF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FTF)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0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01622" y="4669646"/>
            <a:ext cx="64883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G4VModularPhysicsList*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QBBC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RegisterPhysics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G4StepLimiterPhysics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SetUserInitialization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6935" y="4291107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Loader.cc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462987" y="1513657"/>
            <a:ext cx="1624991" cy="38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254" y="1154244"/>
            <a:ext cx="28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физлист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626711" y="4656079"/>
            <a:ext cx="924127" cy="461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5537" y="4340292"/>
            <a:ext cx="574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процесса, обеспечивающего постоянное значение шага.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шага может задаваться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логических объёмов.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446838" y="5893526"/>
            <a:ext cx="86052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G4UserLimits(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maxStep,maxTrack,maxTime,minE,minRange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75601" y="6047414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" y="479787"/>
            <a:ext cx="7849695" cy="7430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72" y="626083"/>
            <a:ext cx="2467319" cy="5430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41" y="1922625"/>
            <a:ext cx="7144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4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04989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25" y="775514"/>
            <a:ext cx="943106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6089"/>
            <a:ext cx="118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 для реализации в проекте моделирования является класс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G4VUserPrimeryGeneratorAction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" y="852420"/>
            <a:ext cx="4210638" cy="120984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698458" y="1906621"/>
            <a:ext cx="1896893" cy="9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2289" y="1662154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28" y="2456795"/>
            <a:ext cx="65508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GNeutron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GetParticleGun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9" y="2125628"/>
            <a:ext cx="192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PrimaryPart.hh</a:t>
            </a:r>
            <a:endParaRPr lang="ru-RU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603" y="2739533"/>
            <a:ext cx="53631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 G4VUserPrimaryGeneratorAction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объект-наследник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G4VPrimaryGenerator;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описание метода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genereatePrimaries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вызывается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G4VPrimaryGenerator::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создающий первичную вершину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 событии вершина может создаваться при участии нескольких объектов-наследников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1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0" r="3540"/>
          <a:stretch/>
        </p:blipFill>
        <p:spPr>
          <a:xfrm>
            <a:off x="1828801" y="822309"/>
            <a:ext cx="7460531" cy="1857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25" y="3073121"/>
            <a:ext cx="6144482" cy="2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550" y="735349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PrimaryPart.cc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G4ParticleGun(1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(G4Proton::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SetParticleEnergy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SetParticlePosition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-5.*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SetParticleMomentumDirection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(G4ThreeVector(0, 0, 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3" t="6182" r="3476" b="1083"/>
          <a:stretch/>
        </p:blipFill>
        <p:spPr>
          <a:xfrm>
            <a:off x="97276" y="826433"/>
            <a:ext cx="7812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5015" y="2723744"/>
            <a:ext cx="3777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расстояния до следующей границы объёма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времени трекинга для каждой частицы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0871" y="826433"/>
            <a:ext cx="269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(G4Transportation)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41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1539" y="598452"/>
            <a:ext cx="6990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моноэнергетический точечный изотропный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- источник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" y="967293"/>
            <a:ext cx="5601482" cy="1181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8" y="2148558"/>
            <a:ext cx="8116433" cy="295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44" y="2148558"/>
            <a:ext cx="1714739" cy="371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80" y="2443874"/>
            <a:ext cx="6811326" cy="3715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" y="2933763"/>
            <a:ext cx="6851813" cy="4072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820" y="2987348"/>
            <a:ext cx="764488" cy="3000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476" y="3561078"/>
            <a:ext cx="7266208" cy="30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5206" y="6492875"/>
            <a:ext cx="4767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13"/>
            <a:ext cx="8278380" cy="447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82" y="586944"/>
            <a:ext cx="3000794" cy="352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7050"/>
            <a:ext cx="7849695" cy="4725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91655" y="939418"/>
            <a:ext cx="3443784" cy="1586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599234" y="926922"/>
            <a:ext cx="7149831" cy="1475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004" y="1345275"/>
            <a:ext cx="2142472" cy="54242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695" y="2042190"/>
            <a:ext cx="1421805" cy="9359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567" y="3144820"/>
            <a:ext cx="1386081" cy="8716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7567" y="4183147"/>
            <a:ext cx="134321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" y="731318"/>
            <a:ext cx="7487695" cy="5301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30" y="972126"/>
            <a:ext cx="2765017" cy="492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9541" y="972126"/>
            <a:ext cx="24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(Particle Data Group)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16" y="1465114"/>
            <a:ext cx="2579254" cy="325800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365047" y="6070818"/>
            <a:ext cx="5479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PDG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://pdg.lbl.gov/2007/reviews/montecarlorpp.pdf</a:t>
            </a:r>
          </a:p>
        </p:txBody>
      </p:sp>
    </p:spTree>
    <p:extLst>
      <p:ext uri="{BB962C8B-B14F-4D97-AF65-F5344CB8AC3E}">
        <p14:creationId xmlns:p14="http://schemas.microsoft.com/office/powerpoint/2010/main" val="338201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4008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53" r="949"/>
          <a:stretch/>
        </p:blipFill>
        <p:spPr>
          <a:xfrm>
            <a:off x="112697" y="1276401"/>
            <a:ext cx="8100000" cy="5079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20" y="818486"/>
            <a:ext cx="1586134" cy="5215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161" y="493401"/>
            <a:ext cx="1829055" cy="1171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1309" y="1784340"/>
            <a:ext cx="4380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Нейтральная частица, не имеющая физической природы, не участвующая в физических взаимодействиях, и используемая для отладки транспортировки через объёмы детектора.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1309" y="3830443"/>
            <a:ext cx="4192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заряженное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geantino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кроме транспортирования через объёмы может взаимодействовать с электромагнитным полем.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3464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4662"/>
            <a:ext cx="121125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перекрытии моделей используется следующий алгоритм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данной энергии соответствует более двух моделей и диапазоны энергий моделей перекрываются полностью, вырабатывается исключение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частичного перекрытия двух моделей, модель выбирается случайно, но наиболее вероятен выбор модели, предел применимости которой лежит дальше от данной энергии частицы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79" y="2624570"/>
            <a:ext cx="7394813" cy="26435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81" y="5467974"/>
            <a:ext cx="3343742" cy="12074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90" y="5732341"/>
            <a:ext cx="528711" cy="7073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1397" y="5732341"/>
            <a:ext cx="525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1557" y="6414716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0" y="988119"/>
            <a:ext cx="78735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730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Пороговая энергия.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процесс рождения вторичных частиц имеет собственные ограничения на минимальную энергию этих частиц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всех вторичных частиц моделируется до нулевой энергии.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частица имеет минимальное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остаточного пробега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 по умолчанию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материала, которое пересчитывается в энергию. Данное значение используется при моделировании процессов.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порога энергия трассируемой частицы уменьшается за счёт непрерывных потерь энергии без генерации вторичных частиц).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42" y="5522722"/>
            <a:ext cx="1168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частиц с энергией ниже порога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вторичной частицы с энергией ниже порога позволяет получить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(сигнал) в ближайшем чувствительном объёме.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рождении пар гамма-квантом позитрон с энергией ниже порога участвует в аннигиляции.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6" y="3443600"/>
            <a:ext cx="2236306" cy="2079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89" y="3563470"/>
            <a:ext cx="2157713" cy="2100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15" y="3304673"/>
            <a:ext cx="2681186" cy="24768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2" y="3078271"/>
            <a:ext cx="5994443" cy="543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2754" y="3105803"/>
            <a:ext cx="357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(жидкий аргон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свинец)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7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34" y="719847"/>
            <a:ext cx="12008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каждого процесса даёт ответ на два вопроса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и где произойдёт взаимодействие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GetPhysicalInteractionLength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сечения процесса или время распада, для процесса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транспортировки используется расстояние вдоль трека до границ ближайшего объёма.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частицы образуются в результате взаимодействия или как меняется импульс первичной частицы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соответствующую данному процессу физическую модель.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92230"/>
            <a:ext cx="12094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процесса взаимодействие первичной частицы может произойти в конкретной точке пространства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распределённым вдоль текущего шага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произойти в конкретный момент времени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сложных процессов реализуется комбинация всех трёх вариантов.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6" y="4307838"/>
            <a:ext cx="3300873" cy="23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0999" y="6461755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длины взаимодействия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Пример.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случая взаимодействия гамма кванта с веществом при энергиях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МэВ длина взаимодействия для комптоновского рассеяния (большое сечение) будет значительно меньше, чем длина взаимодействия для рождения пар </a:t>
                </a:r>
                <a:r>
                  <a:rPr lang="ru-RU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меньше</a:t>
                </a:r>
                <a:r>
                  <a:rPr lang="ru-RU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сечение).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первого шага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трекинга выбирается равной минимальной длине взаимодействия среди всех процессов с учётом процесса транспортировки (расстояние до границы объёма).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непрерывных взаимодействий на длине шага, в конце шага изменяется значение кинетической энергии.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blipFill>
                <a:blip r:embed="rId2"/>
                <a:stretch>
                  <a:fillRect l="-500" t="-820" r="-500" b="-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943" y="4899441"/>
            <a:ext cx="2191056" cy="196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Проверяется достижение пороговой энергии в соответствии с минимальной величиной остаточного пробега.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Изменяется положение частицы.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дискретных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процессов методом Монте-Карло для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необходимости создаётся список вторичных частиц.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  <a:blipFill>
                <a:blip r:embed="rId4"/>
                <a:stretch>
                  <a:fillRect l="-640" t="-1355" r="-640" b="-3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4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0467" y="6585963"/>
            <a:ext cx="332362" cy="272037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01" y="1596788"/>
            <a:ext cx="5780101" cy="38367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098" y="672183"/>
            <a:ext cx="533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кванта с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 цвет – образование пар.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цвет – Комптон эффект.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Чёрный цвет- транспортировка.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процесса на данном шаге его длина взаимодействия на следующем шаге вычисляется заново.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других нереализованных на данном шаге процессов из длины взаимодействия на следующем шаге вычитается значение длины взаимодействия на предыдущем шаге.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79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5936</TotalTime>
  <Words>1760</Words>
  <Application>Microsoft Office PowerPoint</Application>
  <PresentationFormat>Широкоэкранный</PresentationFormat>
  <Paragraphs>374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NimbusMonL-Bold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726</cp:revision>
  <dcterms:created xsi:type="dcterms:W3CDTF">2024-02-03T20:00:01Z</dcterms:created>
  <dcterms:modified xsi:type="dcterms:W3CDTF">2024-03-15T07:11:29Z</dcterms:modified>
</cp:coreProperties>
</file>