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90" r:id="rId2"/>
    <p:sldId id="491" r:id="rId3"/>
    <p:sldId id="492" r:id="rId4"/>
    <p:sldId id="495" r:id="rId5"/>
    <p:sldId id="496" r:id="rId6"/>
    <p:sldId id="498" r:id="rId7"/>
    <p:sldId id="504" r:id="rId8"/>
    <p:sldId id="505" r:id="rId9"/>
    <p:sldId id="506" r:id="rId10"/>
    <p:sldId id="507" r:id="rId11"/>
    <p:sldId id="511" r:id="rId12"/>
    <p:sldId id="509" r:id="rId13"/>
    <p:sldId id="493" r:id="rId14"/>
    <p:sldId id="500" r:id="rId15"/>
    <p:sldId id="499" r:id="rId16"/>
    <p:sldId id="501" r:id="rId17"/>
    <p:sldId id="502" r:id="rId18"/>
    <p:sldId id="503" r:id="rId19"/>
    <p:sldId id="508" r:id="rId20"/>
    <p:sldId id="510" r:id="rId21"/>
    <p:sldId id="512" r:id="rId22"/>
    <p:sldId id="514" r:id="rId23"/>
    <p:sldId id="515" r:id="rId24"/>
    <p:sldId id="518" r:id="rId25"/>
    <p:sldId id="517" r:id="rId26"/>
    <p:sldId id="519" r:id="rId27"/>
    <p:sldId id="520" r:id="rId28"/>
    <p:sldId id="521" r:id="rId29"/>
    <p:sldId id="522" r:id="rId30"/>
    <p:sldId id="527" r:id="rId31"/>
    <p:sldId id="524" r:id="rId32"/>
    <p:sldId id="525" r:id="rId33"/>
    <p:sldId id="526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3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CAB7-419D-4F5D-9F0C-1DC246588705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090D-BAB6-4D03-B65E-C17C27EF8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CE-5B1D-4245-BA47-39FB0ACC8F2E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1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A28-2B69-4DEB-A3AE-670748B4EF15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777-B83F-4383-9BBF-74D40221C9E9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FBB-05F0-46FF-A2A9-1E5A3072F14B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9C40-D8BE-48F7-9AED-22755AC5BA56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9B14-8F0B-4B28-935B-AC6391DC37F3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C0B-5E6F-44B0-8CED-3E9DFC90DAC1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55D-7C55-4F8F-B9A9-E0F0294CC93A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3A0-63ED-4BCD-ACB4-AD913D6DAD06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343-BC11-4C57-9952-AE09DD33E48D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30EC-06AC-435C-9450-6E6E2A3DA804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E4B-178C-4507-902A-87C6A1C08166}" type="datetime1">
              <a:rPr lang="ru-RU" smtClean="0"/>
              <a:t>13.03.2024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1000" y="6492875"/>
            <a:ext cx="381000" cy="365125"/>
          </a:xfrm>
        </p:spPr>
        <p:txBody>
          <a:bodyPr/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300550" y="-10887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91" y="1724550"/>
            <a:ext cx="3808151" cy="528711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44" y="3592450"/>
            <a:ext cx="7216195" cy="16147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" y="75420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Обязательной частью реализации математической модели с использованием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построение списка используемых физических процессов. </a:t>
            </a:r>
          </a:p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каким законам происходит моделирование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23407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(Model)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отдельного типа физического взаимодействия частицы в определённом диапазоне энергий.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отдельного типа физического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частицы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всём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диапазоне энергий.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0" y="5350611"/>
            <a:ext cx="11157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моделей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(Physics List)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всех процессов, заданных для каждой частицы, участвующей в моделировании физических взаимодействий в среде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9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3723" y="6492875"/>
            <a:ext cx="47827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10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802" y="592969"/>
            <a:ext cx="4725059" cy="3867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60" y="992591"/>
            <a:ext cx="3296110" cy="4953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409" y="992590"/>
            <a:ext cx="3134162" cy="4953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833" y="1964480"/>
            <a:ext cx="54766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Процессы, участвующие в моделировании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радиационные потери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онизационные потери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многократное рассеяние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аннигиляция позитрона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рождение пар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Комптоновское рассеяние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7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2634" y="6492875"/>
            <a:ext cx="43936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11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969"/>
            <a:ext cx="7551998" cy="45440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35" y="1244208"/>
            <a:ext cx="4799365" cy="34737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89" y="5294155"/>
            <a:ext cx="7030431" cy="4143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296" y="5351312"/>
            <a:ext cx="1714739" cy="3000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196" y="5806200"/>
            <a:ext cx="5594337" cy="7359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9394" y="6092461"/>
            <a:ext cx="2679281" cy="3143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454" y="6406830"/>
            <a:ext cx="4983985" cy="3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20728" y="6492875"/>
            <a:ext cx="37127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12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2" y="997096"/>
            <a:ext cx="11098174" cy="34866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022" y="623495"/>
            <a:ext cx="4972744" cy="7859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96" y="4297930"/>
            <a:ext cx="11069595" cy="5525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570" y="5113119"/>
            <a:ext cx="945964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2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92969"/>
                <a:ext cx="12192000" cy="5569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процесса наследника класса </a:t>
                </a:r>
                <a:r>
                  <a:rPr lang="en-US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G4VProcess </a:t>
                </a:r>
                <a:r>
                  <a:rPr lang="ru-RU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моделировании траектории вызываются</a:t>
                </a:r>
                <a:r>
                  <a:rPr lang="en-US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</a:t>
                </a:r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AlongStepDoIt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вызывается на каждом шаге при трекинге частицы для каждого </a:t>
                </a:r>
                <a:r>
                  <a:rPr lang="en-US" sz="20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ого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процесса независимо от того, какой из процессов даёт минимальный шаг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𝑀𝐼𝑁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сечение процесса,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концентрация ядер мишени.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AlongStepGetPhysicalInteractionLength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расчёт длины шага для данного процесса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</a:t>
                </a:r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PostStepDoIt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вызывается в конце шага при трекинге частицы только для процесса, который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даёт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минимальный шаг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𝑀𝐼𝑁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т.е. величина шага определяется данным процессом, или в случае, если данный процесс принудительно вызывается.</a:t>
                </a: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Информация о треке обновляется после каждого вызова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PostStepDoIt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PostStepGetPhysicalInteractionLength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расчёт длины шага для данного процесса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Метод </a:t>
                </a:r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AtRestDoIt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вызывается при остановке частицы, которая была вызвана данным процессом (распад),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в случае, если данный процесс принудительно вызывается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AtRestGetPhysicalInteractionLength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расчёт длины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временного интервала на текущем шаге для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данного процесса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2969"/>
                <a:ext cx="12192000" cy="5569858"/>
              </a:xfrm>
              <a:prstGeom prst="rect">
                <a:avLst/>
              </a:prstGeom>
              <a:blipFill>
                <a:blip r:embed="rId2"/>
                <a:stretch>
                  <a:fillRect l="-500" t="-547" r="-500" b="-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6138932"/>
            <a:ext cx="11977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для данного процесса используется какой-либо один метод, но возможны более сложные случаи, когда используются несколько методов одновременно (ионизация и образование дельта-электронов)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7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3583" y="6492875"/>
            <a:ext cx="39841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1514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простых процессов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классы-наследники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G4VRestProcess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с одним методом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(захват нейтронов)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G4VDiscreteProcess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с одним методом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(комптоновское рассеяние, неупругое взаимодействие адронов)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G4VContinuousProcess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с одним методом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(излучение Черенкова)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322932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более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сложных процессов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классы-наследники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NimbusMonL-Bold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G4VContinuousDiscreteProcess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методами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(транспортировка, ионизация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потери энергии, дельта-электроны)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G4VRestDiscreteProcess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процессов с методами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аннигиляция позитрона, распад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G4VRestContinuousProcess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процессов с методами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G4VRestContinuousDiscreteProcess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процессов с методами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399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7126" y="6492875"/>
            <a:ext cx="35487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15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60960" y="841274"/>
            <a:ext cx="121049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процессами реализуется в классе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содержит список физических процессов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пороговых значений 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типа частиц.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частицы, участвующей в моделировании, создаётся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 класса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трекинге каждой частицы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моделирует физические процессы, в которых может участвовать данная частица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процессов и порядок их моделирования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SetProcessOrdering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простых процессов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AddRestProcess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AddContinuousProcess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Активация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дезактивация добавленных процессов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ActivateProcess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InActivateProcess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00982" y="4946190"/>
            <a:ext cx="8477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объекту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G4ParticleDefinition* particle =G4Proton::Proton();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particle-&gt;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GetProcessManager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2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8749" y="6492875"/>
            <a:ext cx="43325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8477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описание всех физических моделей и процессов для данной задачи моделирования формирует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содержится в объекте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наследнике класса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G4VUserPhysicsList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пользователь должен определить все типы частиц и процессы, участвующие в данном моделировании.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132" y="1913835"/>
            <a:ext cx="8345065" cy="494416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-8445" y="2333685"/>
            <a:ext cx="34565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объекте-наследнике класса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G4VUserPhysicsList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должны быть переопределены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виртуальные методы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частиц, участвующих в моделировании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(описание процессов для каждого типа частиц).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может быть переопределён виртуальный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установки минимального значения остаточного пробега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4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03996" y="6492875"/>
            <a:ext cx="48800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84775"/>
            <a:ext cx="7354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Заголовочный файл для объекта-наследника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G4VUserPhysicsList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-17837" y="984885"/>
            <a:ext cx="53502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&lt;G4VUserPhysicsList.hh&gt;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globals.hh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public G4VUserPhysicsList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public: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~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protected: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736731" y="984885"/>
            <a:ext cx="43709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G4Proton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ProtonDefinition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G4Geantino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GeantinoDefinition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G4Electron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ElectronDefinition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599" y="584775"/>
            <a:ext cx="338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1361" y="3231654"/>
            <a:ext cx="4257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Конструкторы шести классов частиц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G4BosonConstructor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G4LeptonConstructor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G4MesonConstructor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G4BaryonConstructor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G4IonConstructor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G4ShortlivedConstructor.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224716" y="4611231"/>
            <a:ext cx="44941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ConstructParticle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G4LeptonConstructor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lConstructor.ConstructParticle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G4MesonConstructor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mConstructor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mConstructor.ConstructParticle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65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z="1600" smtClean="0"/>
              <a:t>18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23735" y="720962"/>
            <a:ext cx="362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35813" y="617390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AddTransportation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2153" y="2538919"/>
            <a:ext cx="840469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G4ParticleDefinition* particle = G4Gamma::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GammaDefinition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particle-&gt;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GetProcessManager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G4PhotoElectricEffect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thePhotoElectricEffect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G4PhotoElectricEffect();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G4ComptonScattering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theComptonScattering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G4ComptonScattering();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G4GammaConversion*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theGammaConversion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G4GammaConversion();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thePhotoElectricEffect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theComptonScattering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theGammaConversion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603132" y="1883027"/>
            <a:ext cx="1118681" cy="7628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47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2089" y="6492875"/>
            <a:ext cx="41991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19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58315"/>
            <a:ext cx="362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858425"/>
            <a:ext cx="4981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 Models (HP)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нейтронов низких энергий (до 20 МэВ), а именно, подключение процессов упругого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G4HadronElasticProcess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неупругого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G4NeutronInelasticProcess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взаимодействия нейтронов.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81373" y="658370"/>
            <a:ext cx="721062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ConstructProcess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G4HadronElasticProcess;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AddDataSet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G4ParticleHPElasticData());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AddDataSet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G4ParticleHPThermalScatteringData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G4ParticleHPElastic;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SetMinEnergy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(4.0*eV);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theNeutronThermalElasticModel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G4ParticleHPThermalScattering;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theNeutronThermalElasticModel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SetMaxEnergy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(4.0*eV);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theNeutronThermalElasticModel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G4ProcessManager*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G4Neutron::Neutron()-&gt;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GetProcessManager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G4NeutronInelasticProcess();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AddDataSet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G4ParticleHPInelasticData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G4ParticleHPInelastic;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pmanager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AddDiscreteProcess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theNeutronInelasticProcess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187" y="3197527"/>
            <a:ext cx="3618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сечений процессов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>
            <a:stCxn id="11" idx="3"/>
          </p:cNvCxnSpPr>
          <p:nvPr/>
        </p:nvCxnSpPr>
        <p:spPr>
          <a:xfrm flipV="1">
            <a:off x="3754877" y="1906622"/>
            <a:ext cx="3900791" cy="14909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1" idx="3"/>
          </p:cNvCxnSpPr>
          <p:nvPr/>
        </p:nvCxnSpPr>
        <p:spPr>
          <a:xfrm>
            <a:off x="3754877" y="3397582"/>
            <a:ext cx="3900791" cy="1738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3018" y="5162492"/>
            <a:ext cx="2976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специальных моделей для процессов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3628418" y="2900293"/>
            <a:ext cx="5107832" cy="264890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628418" y="5554325"/>
            <a:ext cx="5136203" cy="32118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96190" y="5996307"/>
            <a:ext cx="2903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Привязка процессов к типу частиц (нейтронам)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V="1">
            <a:off x="3399573" y="4548655"/>
            <a:ext cx="4654929" cy="197399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3399573" y="6288499"/>
            <a:ext cx="4509014" cy="23705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4036364"/>
            <a:ext cx="4426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диапазона действия модели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Прямая со стрелкой 47"/>
          <p:cNvCxnSpPr/>
          <p:nvPr/>
        </p:nvCxnSpPr>
        <p:spPr>
          <a:xfrm flipV="1">
            <a:off x="4299626" y="2655822"/>
            <a:ext cx="4287060" cy="1604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V="1">
            <a:off x="4299626" y="3642055"/>
            <a:ext cx="4991912" cy="624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0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2634" y="6449776"/>
            <a:ext cx="439366" cy="408224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5037" y="592969"/>
                <a:ext cx="5807413" cy="6247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Категории процессов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электромагнитные взаимодействия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ионизация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G4eIonisation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комптоновское рассеяние (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G4ComptonScattering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многократное рассеяние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G4MultipleScattering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ормозное излучение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G4eBremsstrahlung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…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дронные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взаимодействия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захват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G4HadronCaptureProcess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деление 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G4HadronFissionProcess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пругое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рассеяние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G4HadronElasticProcess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неупругое рассеяние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(G4HadronInelasticProcess)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отоядерные и лептон-ядерные взаимодействия</a:t>
                </a:r>
              </a:p>
              <a:p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аспады</a:t>
                </a:r>
              </a:p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распады лептонов, </a:t>
                </a:r>
                <a:r>
                  <a:rPr lang="ru-RU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полулептонные</a:t>
                </a:r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  распады, радиоактивные распады ядер</a:t>
                </a:r>
              </a:p>
              <a:p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лектромагнитные распады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  <m:r>
                      <a:rPr lang="ru-RU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37" y="592969"/>
                <a:ext cx="5807413" cy="6247864"/>
              </a:xfrm>
              <a:prstGeom prst="rect">
                <a:avLst/>
              </a:prstGeom>
              <a:blipFill>
                <a:blip r:embed="rId2"/>
                <a:stretch>
                  <a:fillRect l="-1049" t="-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6033082" y="556172"/>
            <a:ext cx="61589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оптические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рассеяние Рэлея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отражение на границе двух сред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модели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основанные на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  экспериментальных данных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(распространение электромагнитных ливней)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транспортировка              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78674" y="3380125"/>
            <a:ext cx="5557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классы процессов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наследниками абстрактного класса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процесса должны быть перегружены чисто виртуальные методы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AtRestDoIt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AlongStepDoIt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PostStepDoIt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AtRestGetPhysicalInteractionLength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AlongStepGetPhysicalInteractionLength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PostStepGetPhysicalInteractionLength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10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4540" y="6492875"/>
            <a:ext cx="50746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20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25" y="2100800"/>
            <a:ext cx="4747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SetCutValue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cutForGamma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,”gamma”);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SetCutValue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cutForElectron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,”e-”);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SetCutValue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cutForPositron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,”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e+”);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821" y="894226"/>
            <a:ext cx="362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</a:t>
            </a:r>
            <a:r>
              <a:rPr lang="en-US" sz="2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0409" y="2188723"/>
            <a:ext cx="4747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MyPhysicsList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SetCuts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SetCutsWithDefault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0409" y="1700690"/>
            <a:ext cx="598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Одинаковые пороговые значения для всех частиц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44" y="4480058"/>
            <a:ext cx="4553585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46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45630" y="6492875"/>
            <a:ext cx="54637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48132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47" y="769689"/>
            <a:ext cx="7609156" cy="560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03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22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632958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15" y="1067621"/>
            <a:ext cx="7923524" cy="53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8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23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2" y="1519825"/>
            <a:ext cx="10031225" cy="5048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94048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1259" y="807394"/>
            <a:ext cx="1206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>
            <a:stCxn id="5" idx="1"/>
          </p:cNvCxnSpPr>
          <p:nvPr/>
        </p:nvCxnSpPr>
        <p:spPr>
          <a:xfrm flipH="1">
            <a:off x="3023812" y="1007449"/>
            <a:ext cx="4377447" cy="6170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5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74813" y="6492875"/>
            <a:ext cx="51718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32958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3405" y="478924"/>
            <a:ext cx="10383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укомплектованные разработчиками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списки физических процессов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3" y="956855"/>
            <a:ext cx="5658640" cy="29150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880" y="2829049"/>
            <a:ext cx="6098756" cy="366382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5152" y="5325682"/>
            <a:ext cx="4838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CHiral</a:t>
            </a:r>
            <a:r>
              <a:rPr lang="en-US" sz="20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Invariant Phase </a:t>
            </a:r>
            <a:r>
              <a:rPr lang="en-US" sz="2000" dirty="0" err="1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Spase</a:t>
            </a:r>
            <a:r>
              <a:rPr lang="en-US" sz="2000" dirty="0" smtClean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(CHIPS)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quark-gluon string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(FRITIOF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FTF)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09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74813" y="6492875"/>
            <a:ext cx="51718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25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632958" y="0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101622" y="4669646"/>
            <a:ext cx="64883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G4VModularPhysicsList*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QBBC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RegisterPhysics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G4StepLimiterPhysics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runManager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SetUserInitialization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physicsList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06935" y="4291107"/>
            <a:ext cx="147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Loader.cc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2462987" y="1513657"/>
            <a:ext cx="1624991" cy="3836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254" y="1154244"/>
            <a:ext cx="280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модульный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физлист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5626711" y="4656079"/>
            <a:ext cx="924127" cy="461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55537" y="4340292"/>
            <a:ext cx="5749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процесса, обеспечивающего постоянное значение шага.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шага может задаваться методом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SetUserLimits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логических объёмов.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446838" y="5893526"/>
            <a:ext cx="86052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fStepLimit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G4UserLimits(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maxStep,maxTrack,maxTime,minE,minRange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Pb_log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SetUserLimits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fStepLimit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75601" y="6047414"/>
            <a:ext cx="147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Geometry.cc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7" y="479787"/>
            <a:ext cx="7849695" cy="74305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872" y="626083"/>
            <a:ext cx="2467319" cy="54300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741" y="1922625"/>
            <a:ext cx="7144747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43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4540" y="6404989"/>
            <a:ext cx="50746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26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25" y="775514"/>
            <a:ext cx="9431066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95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3723" y="6492875"/>
            <a:ext cx="47827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4775"/>
            <a:ext cx="11828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Обязательным для реализации в проекте моделирования является класс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G4VUserPrimeryGeneratorAction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" y="852420"/>
            <a:ext cx="4210638" cy="1209844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4698458" y="1906621"/>
            <a:ext cx="1896893" cy="9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02289" y="1662154"/>
            <a:ext cx="30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 виртуальный метод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428" y="2456795"/>
            <a:ext cx="65508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G4VUserPrimaryGeneratorAction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G4ParticleGun*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G4ParticleGun*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GNeutron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&amp;);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f_prim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GeneratePrimaries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(G4Event*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G4ParticleGun*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GetParticleGun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9" y="2125628"/>
            <a:ext cx="1920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PrimaryPart.hh</a:t>
            </a:r>
            <a:endParaRPr lang="ru-RU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4603" y="2739533"/>
            <a:ext cx="53631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наследник G4VUserPrimaryGeneratorAction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объект-наследник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G4ParticleGun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G4VPrimaryGenerator;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описание метода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genereatePrimaries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вызывается метод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G4VPrimaryGenerator::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generatePrimaryVertex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создающий первичную вершину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одном событии вершина может создаваться при участии нескольких объектов-наследников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G4VPrimaryGenerator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12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28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60" r="3540"/>
          <a:stretch/>
        </p:blipFill>
        <p:spPr>
          <a:xfrm>
            <a:off x="1828801" y="822309"/>
            <a:ext cx="7460531" cy="18576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825" y="3073121"/>
            <a:ext cx="6144482" cy="26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5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2906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29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7550" y="735349"/>
            <a:ext cx="1219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PrimaryPart.cc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G4ParticleGun(1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SetParticleDefinition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(G4Proton::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ProtonDefinition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SetParticleEnergy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f_prim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f_prim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::~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f_prim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&lt;&lt;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&lt;&lt;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PrimaryPart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GeneratePrimaries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(G4Event*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SetParticlePosition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(G4ThreeVector(0*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0*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-5.*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SetParticleMomentumDirection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(G4ThreeVector(0, 0, 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GProton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GeneratePrimaryVertex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anEvent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4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9" y="6492875"/>
            <a:ext cx="458821" cy="365125"/>
          </a:xfrm>
        </p:spPr>
        <p:txBody>
          <a:bodyPr/>
          <a:lstStyle/>
          <a:p>
            <a:fld id="{59AADD55-C30F-40BF-960A-F9D0FC7FD1C4}" type="slidenum">
              <a:rPr lang="ru-RU" sz="2000" smtClean="0"/>
              <a:t>3</a:t>
            </a:fld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43" t="6182" r="3476" b="1083"/>
          <a:stretch/>
        </p:blipFill>
        <p:spPr>
          <a:xfrm>
            <a:off x="97276" y="826433"/>
            <a:ext cx="7812000" cy="54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5015" y="2723744"/>
            <a:ext cx="3777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расстояния до следующей границы объёма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времени трекинга для каждой частицы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0871" y="826433"/>
            <a:ext cx="269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(G4Transportation)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41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2906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30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58766" y="0"/>
            <a:ext cx="5642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первичных событий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21539" y="598452"/>
            <a:ext cx="6990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моноэнергетический точечный изотропный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гамма - источник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8" y="967293"/>
            <a:ext cx="5601482" cy="118126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8" y="2148558"/>
            <a:ext cx="8116433" cy="2953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7744" y="2148558"/>
            <a:ext cx="1714739" cy="37152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580" y="2443874"/>
            <a:ext cx="6811326" cy="3715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" y="2933763"/>
            <a:ext cx="6851813" cy="40725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1820" y="2987348"/>
            <a:ext cx="764488" cy="30008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8476" y="3561078"/>
            <a:ext cx="7266208" cy="30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20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5206" y="6492875"/>
            <a:ext cx="4767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31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13"/>
            <a:ext cx="8278380" cy="4477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682" y="586944"/>
            <a:ext cx="3000794" cy="3524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7050"/>
            <a:ext cx="7849695" cy="4725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2697" y="-10327"/>
            <a:ext cx="283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5291655" y="939418"/>
            <a:ext cx="3443784" cy="1586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3599234" y="926922"/>
            <a:ext cx="7149831" cy="14758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6004" y="1345275"/>
            <a:ext cx="2142472" cy="542429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695" y="2042190"/>
            <a:ext cx="1421805" cy="93596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7567" y="3144820"/>
            <a:ext cx="1386081" cy="87165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7567" y="4183147"/>
            <a:ext cx="134321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3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4540" y="6492875"/>
            <a:ext cx="50746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32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" y="731318"/>
            <a:ext cx="7487695" cy="5301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2697" y="-10327"/>
            <a:ext cx="283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830" y="972126"/>
            <a:ext cx="2765017" cy="492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79541" y="972126"/>
            <a:ext cx="2412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(Particle Data Group)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516" y="1465114"/>
            <a:ext cx="2579254" cy="325800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365047" y="6070818"/>
            <a:ext cx="54793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PDG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://pdg.lbl.gov/2007/reviews/montecarlorpp.pdf</a:t>
            </a:r>
          </a:p>
        </p:txBody>
      </p:sp>
    </p:spTree>
    <p:extLst>
      <p:ext uri="{BB962C8B-B14F-4D97-AF65-F5344CB8AC3E}">
        <p14:creationId xmlns:p14="http://schemas.microsoft.com/office/powerpoint/2010/main" val="3382011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44008" y="6492875"/>
            <a:ext cx="4685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33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62697" y="-10327"/>
            <a:ext cx="2838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53" r="949"/>
          <a:stretch/>
        </p:blipFill>
        <p:spPr>
          <a:xfrm>
            <a:off x="112697" y="1276401"/>
            <a:ext cx="8100000" cy="507991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520" y="818486"/>
            <a:ext cx="1586134" cy="5215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161" y="493401"/>
            <a:ext cx="1829055" cy="1171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11309" y="1784340"/>
            <a:ext cx="43806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Нейтральная частица, не имеющая физической природы, не участвующая в физических взаимодействиях, и используемая для отладки транспортировки через объёмы детектора.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1309" y="3830443"/>
            <a:ext cx="41926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также заряженное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geantino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кроме транспортирования через объёмы может взаимодействовать с электромагнитным полем.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28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3464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98" y="2277474"/>
            <a:ext cx="7716327" cy="42154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4662"/>
            <a:ext cx="121125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перекрытии моделей используется следующий алгоритм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данной энергии соответствует более двух моделей и диапазоны энергий моделей перекрываются полностью, вырабатывается исключение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частичного перекрытия двух моделей, модель выбирается случайно, но наиболее вероятен выбор модели, предел применимости которой лежит дальше от данной энергии частицы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9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1557" y="6414716"/>
            <a:ext cx="38100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5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90" y="988119"/>
            <a:ext cx="7873511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7301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Пороговая энергия.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процесс рождения вторичных частиц имеет собственные ограничения на минимальную энергию этих частиц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всех вторичных частиц моделируется до нулевой энергии.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частица имеет минимальное 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пороговое значение остаточного пробега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 по умолчанию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материала, которое пересчитывается в энергию. Данное значение используется при моделировании процессов.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порога энергия трассируемой частицы уменьшается за счёт непрерывных потерь энергии без генерации вторичных частиц).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42" y="5522722"/>
            <a:ext cx="11682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Появление частиц с энергией ниже порога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Рождение вторичной частицы с энергией ниже порога позволяет получить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энерговыделение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(сигнал) в ближайшем чувствительном объёме.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рождении пар гамма-квантом позитрон с энергией ниже порога участвует в аннигиляции.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76" y="3443600"/>
            <a:ext cx="2236306" cy="20791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589" y="3563470"/>
            <a:ext cx="2157713" cy="21005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015" y="3304673"/>
            <a:ext cx="2681186" cy="24768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02" y="3078271"/>
            <a:ext cx="5994443" cy="543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62754" y="3105803"/>
            <a:ext cx="3570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(жидкий аргон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свинец)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50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3177" y="6492875"/>
            <a:ext cx="36154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7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34" y="719847"/>
            <a:ext cx="120087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каждого процесса даёт ответ на два вопроса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и где произойдёт взаимодействие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GetPhysicalInteractionLength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сечения процесса или время распада, для процесса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транспортировки используется расстояние вдоль трека до границ ближайшего объёма.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частицы образуются в результате взаимодействия или как меняется импульс первичной частицы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метод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соответствующую данному процессу физическую модель.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492230"/>
            <a:ext cx="120947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зависимости от типа процесса взаимодействие первичной частицы может произойти в конкретной точке пространства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быть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распределённым вдоль текущего шага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AlongStep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произойти в конкретный момент времени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AtRest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сложных процессов реализуется комбинация всех трёх вариантов.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86" y="4307838"/>
            <a:ext cx="3300873" cy="230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1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10999" y="6461755"/>
            <a:ext cx="38100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92969"/>
                <a:ext cx="12191999" cy="3714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Оценка длины взаимодействия для данного процесса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сечение процесса,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концентрация ядер мишени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ru-RU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Пример.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случая взаимодействия гамма кванта с веществом при энергиях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МэВ длина взаимодействия для комптоновского рассеяния (большое сечение) будет значительно меньше, чем длина взаимодействия для рождения пар (большое сечение).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первого шага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трекинга выбирается равной минимальной длине взаимодействия среди всех процессов с учётом процесса транспортировки (расстояние до границы объёма).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Производится расчёт непрерывных взаимодействий на длине шага, в конце шага изменяется значение кинетической энергии.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2969"/>
                <a:ext cx="12191999" cy="3714350"/>
              </a:xfrm>
              <a:prstGeom prst="rect">
                <a:avLst/>
              </a:prstGeom>
              <a:blipFill>
                <a:blip r:embed="rId2"/>
                <a:stretch>
                  <a:fillRect l="-500" t="-820" r="-500" b="-1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943" y="4899441"/>
            <a:ext cx="2191056" cy="1962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0" y="4615096"/>
                <a:ext cx="9520137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Проверяется достижение пороговой энергии в соответствии с минимальной величиной остаточного пробега.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Изменяется положение частицы.</a:t>
                </a:r>
              </a:p>
              <a:p>
                <a:pPr algn="just"/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Производится расчёт дискретных </a:t>
                </a:r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процессов методом Монте-Карло для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необходимости создаётся список вторичных частиц.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5096"/>
                <a:ext cx="9520137" cy="2246769"/>
              </a:xfrm>
              <a:prstGeom prst="rect">
                <a:avLst/>
              </a:prstGeom>
              <a:blipFill>
                <a:blip r:embed="rId4"/>
                <a:stretch>
                  <a:fillRect l="-640" t="-1355" r="-640" b="-3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48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0467" y="6585963"/>
            <a:ext cx="332362" cy="272037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9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401" y="1596788"/>
            <a:ext cx="5780101" cy="38367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27401" y="8194"/>
            <a:ext cx="4911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процессы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098" y="672183"/>
            <a:ext cx="53307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гамма кванта с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веществом.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Синий цвет – образование пар.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Красный цвет – Комптон эффект.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Чёрный цвет- транспортировка.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842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реализации процесса на данном шаге его длина взаимодействия на следующем шаге вычисляется заново.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других нереализованных на данном шаге процессов из длины взаимодействия на следующем шаге вычитается значение длины взаимодействия на предыдущем шаге.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79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5879</TotalTime>
  <Words>1759</Words>
  <Application>Microsoft Office PowerPoint</Application>
  <PresentationFormat>Широкоэкранный</PresentationFormat>
  <Paragraphs>373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NimbusMonL-Bold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723</cp:revision>
  <dcterms:created xsi:type="dcterms:W3CDTF">2024-02-03T20:00:01Z</dcterms:created>
  <dcterms:modified xsi:type="dcterms:W3CDTF">2024-03-13T10:45:47Z</dcterms:modified>
</cp:coreProperties>
</file>