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504" r:id="rId2"/>
    <p:sldId id="506" r:id="rId3"/>
    <p:sldId id="514" r:id="rId4"/>
    <p:sldId id="508" r:id="rId5"/>
    <p:sldId id="502" r:id="rId6"/>
    <p:sldId id="526" r:id="rId7"/>
    <p:sldId id="510" r:id="rId8"/>
    <p:sldId id="505" r:id="rId9"/>
    <p:sldId id="509" r:id="rId10"/>
    <p:sldId id="511" r:id="rId11"/>
    <p:sldId id="512" r:id="rId12"/>
    <p:sldId id="513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7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CAB7-419D-4F5D-9F0C-1DC246588705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090D-BAB6-4D03-B65E-C17C27EF8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CCE-5B1D-4245-BA47-39FB0ACC8F2E}" type="datetime1">
              <a:rPr lang="ru-RU" smtClean="0"/>
              <a:t>21.03.2024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1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A28-2B69-4DEB-A3AE-670748B4EF15}" type="datetime1">
              <a:rPr lang="ru-RU" smtClean="0"/>
              <a:t>21.03.2024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3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777-B83F-4383-9BBF-74D40221C9E9}" type="datetime1">
              <a:rPr lang="ru-RU" smtClean="0"/>
              <a:t>21.03.2024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5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FBB-05F0-46FF-A2A9-1E5A3072F14B}" type="datetime1">
              <a:rPr lang="ru-RU" smtClean="0"/>
              <a:t>21.03.2024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9C40-D8BE-48F7-9AED-22755AC5BA56}" type="datetime1">
              <a:rPr lang="ru-RU" smtClean="0"/>
              <a:t>21.03.2024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9B14-8F0B-4B28-935B-AC6391DC37F3}" type="datetime1">
              <a:rPr lang="ru-RU" smtClean="0"/>
              <a:t>21.03.2024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2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C0B-5E6F-44B0-8CED-3E9DFC90DAC1}" type="datetime1">
              <a:rPr lang="ru-RU" smtClean="0"/>
              <a:t>21.03.2024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8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B55D-7C55-4F8F-B9A9-E0F0294CC93A}" type="datetime1">
              <a:rPr lang="ru-RU" smtClean="0"/>
              <a:t>21.03.2024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2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3A0-63ED-4BCD-ACB4-AD913D6DAD06}" type="datetime1">
              <a:rPr lang="ru-RU" smtClean="0"/>
              <a:t>21.03.2024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343-BC11-4C57-9952-AE09DD33E48D}" type="datetime1">
              <a:rPr lang="ru-RU" smtClean="0"/>
              <a:t>21.03.2024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30EC-06AC-435C-9450-6E6E2A3DA804}" type="datetime1">
              <a:rPr lang="ru-RU" smtClean="0"/>
              <a:t>21.03.2024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2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3E4B-178C-4507-902A-87C6A1C08166}" type="datetime1">
              <a:rPr lang="ru-RU" smtClean="0"/>
              <a:t>21.03.2024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59639" y="6517870"/>
            <a:ext cx="332361" cy="340130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</a:t>
            </a:fld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Geant4 начинается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геометрии и физических процессов фиксируются ядром Geant4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становятся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неизменными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указывает, сколько событий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 хочет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моделировать в данном запуске.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заканчивается моделированием всех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вторичных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 последнего.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953" y="2411647"/>
            <a:ext cx="5037047" cy="364382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1" y="2411647"/>
            <a:ext cx="746111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 состоят из треков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события заканчивается с моделированием последнего трека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вторичной частицы в данном событии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Треки моделируются по одному, независимо и последовательно.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моделирования треков задается с помощью реализации стека треков.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 содержит все свойства частицы в процессе моделирования прохождения сквозь вещество.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трек «знает» имя частицы, хранит информацию о её времени жизни и изменении кинетической энергии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581746"/>
            <a:ext cx="12192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треки состоят из шагов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— это мельчайшая единица моделирования.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характеризует расстояние (время), за которое произошло изменение состояния частицы (переход из одного объема в другой, потери энергии на ионизацию, вылет за исследуемую область моделирования).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0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31188" y="6492875"/>
            <a:ext cx="36081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00" y="1772844"/>
            <a:ext cx="119829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 V1, G4ThreeVector V2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G4cout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"X1=" &lt;&lt; V1[0]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Y1=" &lt;&lt; V1[1]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Z1=" &lt;&lt; V1[2]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"X2=" &lt;&lt; V2[0]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Y2=" &lt;&lt; V2[1]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Z2=" &lt;&lt; V2[2]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0934" y="-49296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231" y="978755"/>
            <a:ext cx="214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EventAct.cc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44291" y="826497"/>
            <a:ext cx="71435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G4UserEventAction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 V1, G4ThreeVector V2);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SL);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EndOfEventAction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G4Event*);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9825" y="426387"/>
            <a:ext cx="214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EventAct.hh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97786" y="1434551"/>
            <a:ext cx="265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методы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5982789" y="1704446"/>
            <a:ext cx="3457302" cy="1136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6070061" y="1681881"/>
            <a:ext cx="3370030" cy="1437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6020097" y="1681881"/>
            <a:ext cx="3419994" cy="1732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77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11000" y="6483259"/>
            <a:ext cx="38100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11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92743"/>
            <a:ext cx="884790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count1)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 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"\t,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 &lt;&lt; count1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G4endl;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 * EVE)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G4cout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BeginWorks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\t" &lt;&lt; EVE-&gt;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GetEventID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&lt;&lt; G4endl;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 *EVE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G4cout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EndWorks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\t" &lt;&lt; EVE-&gt;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GetEventID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&lt;&lt; 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0563" y="-6096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" y="0"/>
            <a:ext cx="214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EventAct.cc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8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84874" y="6492875"/>
            <a:ext cx="40712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12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90934" y="-49296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8609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G4UserSteppingAction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опциональным базовым классом, для класса пользовательских «действий»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конце каждого шага.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не осуществляет моделирование шагов.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6684" y="2918118"/>
            <a:ext cx="2577830" cy="1015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Виртуальный метод вызывается в конце каждого шага.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970865"/>
            <a:ext cx="1203524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stepAction.cc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UserSteppingAction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point1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GetPreStepPoint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point2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GetPostStepPoint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vect1, vect2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Ekin1, Ekin2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vect1=point1-&gt;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vect2=point2-&gt;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(vect1,vect2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Ekin1=point1-&gt;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GetKineticEnergy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Ekin2=point2-&gt;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GetKineticEnergy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GetStepLength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GetTotalEnergyDeposit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G4cout&lt;&lt;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GetTrack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GetDynamicParticle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GetDefinition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GetParticleName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()&lt;&lt;"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Ekin1 *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"&lt;&lt; Ekin2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"&lt;&lt;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164514" y="970865"/>
            <a:ext cx="56605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stepAction.hh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G4UserSteppingAction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UserSteppingAction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2402187" y="1678752"/>
            <a:ext cx="2184497" cy="1239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5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9" y="6492875"/>
            <a:ext cx="45882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90934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94570" y="506954"/>
            <a:ext cx="71980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извлечения информации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шаге используются методы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G4Step: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18406" y="1242906"/>
            <a:ext cx="4588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GetPreStepPoint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GetPostStepPoint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91847" y="2102844"/>
            <a:ext cx="6441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состоянии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 в начале и конце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шага, соответственно.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464"/>
            <a:ext cx="5108495" cy="582296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97" y="4099761"/>
            <a:ext cx="4729823" cy="260783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92" y="608449"/>
            <a:ext cx="3953427" cy="5048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097" y="2759384"/>
            <a:ext cx="4694099" cy="9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4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z="1600" smtClean="0"/>
              <a:t>14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06500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374" y="584775"/>
            <a:ext cx="2901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класса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G4Step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" y="1072649"/>
            <a:ext cx="5108495" cy="46726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42" y="3701915"/>
            <a:ext cx="6944694" cy="204339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135742" y="584775"/>
            <a:ext cx="70562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етоды, позволяющие определить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времени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позиции и энергии: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659315" y="1369604"/>
            <a:ext cx="44983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GetDeltaTime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GetDeltaPosition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GetTotalEnergyDeposit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37391" y="244386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треку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G4Track*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GetTrack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02349" y="6002407"/>
            <a:ext cx="6177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оступ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трекам вторичных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G4TrackVector*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GetSecondary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7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1545" y="6414716"/>
            <a:ext cx="40045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15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18982"/>
            <a:ext cx="4404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информации с шагов в запуске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6500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05329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Универсальной цепочки связи между наследуемыми классами действий в базовых классах нет.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базовые классы действий содержат лишь конструкторы по умолчанию.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Простейшая передача информации между классами (например, от G4UserSteppingAction к G4UserEventAction) может быть реализована с использованием статических методов.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счет особенностей наследования пользователь может сам определить, какой класс и как будет связан с другими.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937554" y="484079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Изменив конструкторы классов действий таким образом, что один из них будет принимать указатель на другой, можно получить необходимую связь между ними.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5034186" y="5720397"/>
            <a:ext cx="903368" cy="485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656114" y="5720397"/>
            <a:ext cx="3281441" cy="485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49945" y="4253743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f_act,eventAct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213" y="3884627"/>
            <a:ext cx="353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Action.cc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0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1545" y="6492875"/>
            <a:ext cx="40045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06500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45" y="497932"/>
            <a:ext cx="341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StepAct.hh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413129" y="4927811"/>
            <a:ext cx="41050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 класса действий для шагов с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экземпляром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созданного класса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 для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4611564" y="3115522"/>
            <a:ext cx="2801565" cy="238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403566" y="5502623"/>
            <a:ext cx="5009565" cy="610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49945" y="974564"/>
            <a:ext cx="73631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G4UserSteppingAction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):event(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UserSteppingAction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8933" y="1788188"/>
            <a:ext cx="272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члена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6226629" y="2281646"/>
            <a:ext cx="1186499" cy="55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05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2623" y="6492875"/>
            <a:ext cx="45937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06500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00799" y="1043126"/>
            <a:ext cx="57912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UserSteppingAction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point1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GetPreStepPoint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point2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GetPostStepPoint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vect1, vect2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Ekin1, Ekin2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vect1=point1-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vect2=point2-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(vect1,vect2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Ekin1=point1-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GetKineticEnergy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Ekin2=point2-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GetKineticEnergy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GetStepLength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event-&gt;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GetTotalEnergyDeposit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81718" y="474860"/>
            <a:ext cx="341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StepAct.cc)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44" y="1219194"/>
            <a:ext cx="63508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G4UserEventAction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 V1, G4ThreeVector V2);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SL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911" y="674915"/>
            <a:ext cx="341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EventAct.cc)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6995" y="1805041"/>
            <a:ext cx="317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статические методы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1653703" y="2170671"/>
            <a:ext cx="3083667" cy="971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348903" y="2170671"/>
            <a:ext cx="3388467" cy="1276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348903" y="2173850"/>
            <a:ext cx="3388467" cy="1600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0" y="5934670"/>
            <a:ext cx="12142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GetTrack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GetDynamicParticle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GetDefinition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GetParticleName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()&lt;&lt;" "&lt;&lt;Ekin1 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"&lt;&lt;Ekin2 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"&lt;&lt;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&lt;&lt;G4endl;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3601" y="5004846"/>
            <a:ext cx="3917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Вызов методов созданного объекта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4435813" y="4027251"/>
            <a:ext cx="2191532" cy="1331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4435813" y="5233481"/>
            <a:ext cx="2191532" cy="125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435813" y="5358789"/>
            <a:ext cx="2191532" cy="4498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6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06719" y="6492875"/>
            <a:ext cx="58528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791838" y="0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46331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Любой логический объем в модели можно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объявить детектирующим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или «чувствительным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прохождении частицы через данный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 моделируется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детектора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Детектирующих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объемов одновременно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несколько.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срабатываний при этом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происходить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разному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смоделировать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оцифровку сигнала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электронный отклик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детектора (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ПОЗЖЕ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22" y="3888986"/>
            <a:ext cx="3600953" cy="27864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63" y="5389123"/>
            <a:ext cx="2042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юон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ГэВ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" t="5065" r="18755" b="63774"/>
          <a:stretch/>
        </p:blipFill>
        <p:spPr>
          <a:xfrm>
            <a:off x="6247359" y="4175713"/>
            <a:ext cx="565200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6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37524" y="6498414"/>
            <a:ext cx="554476" cy="359586"/>
          </a:xfrm>
        </p:spPr>
        <p:txBody>
          <a:bodyPr/>
          <a:lstStyle/>
          <a:p>
            <a:fld id="{59AADD55-C30F-40BF-960A-F9D0FC7FD1C4}" type="slidenum">
              <a:rPr lang="ru-RU" sz="1800" smtClean="0"/>
              <a:t>19</a:t>
            </a:fld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1019212"/>
            <a:ext cx="4058216" cy="342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91838" y="0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759"/>
            <a:ext cx="5444297" cy="480127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223753" y="1190686"/>
            <a:ext cx="696824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класс-наследник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G4VSensitiveDetector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solidFill>
                <a:srgbClr val="E7E7E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Описываются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вызывается в начале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события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ProcessHits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вызывается на каждом шаге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детектирующем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объеме.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характеристиках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данной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точке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 взаимодействии с веществом,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смоделировать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детектора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EndOfEvent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вызывается в конце события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отбор срабатываний,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сохранить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9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79094" y="6492875"/>
            <a:ext cx="31290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77738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417612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представляет собой единичный цикл от зарождения первичной частицы, до окончания отслеживания последней вторичной частицы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Geant4 все события рассматриваются атомарно, т.е. независимо от остальных событий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40" y="1433731"/>
            <a:ext cx="6273088" cy="43868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1486" y="5820606"/>
            <a:ext cx="120290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ейтрон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взаимодействующий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пропорциональном счетчике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нейтронов с радиатором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изотопа гелия 3. 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«событие» входят: весь трек нейтрона, треки протона и трития, а так же треки всех образованных ими вторичных частиц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86444" y="421098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 </a:t>
            </a:r>
            <a:r>
              <a:rPr lang="pt-BR" sz="2000" baseline="30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→ </a:t>
            </a:r>
            <a:r>
              <a:rPr lang="pt-BR" sz="2000" baseline="30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+ </a:t>
            </a:r>
            <a:r>
              <a:rPr lang="pt-BR" sz="2000" baseline="30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+ 0,764 МэВ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28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87264" y="6492875"/>
            <a:ext cx="60473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20</a:t>
            </a:fld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91838" y="0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644" y="649847"/>
            <a:ext cx="341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Detector_hit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988655" y="1334339"/>
            <a:ext cx="9845040" cy="5316220"/>
            <a:chOff x="800" y="1684"/>
            <a:chExt cx="15504" cy="8372"/>
          </a:xfrm>
        </p:grpSpPr>
        <p:sp>
          <p:nvSpPr>
            <p:cNvPr id="34" name="Надпись 4"/>
            <p:cNvSpPr txBox="1">
              <a:spLocks/>
            </p:cNvSpPr>
            <p:nvPr/>
          </p:nvSpPr>
          <p:spPr bwMode="auto">
            <a:xfrm>
              <a:off x="3440" y="5444"/>
              <a:ext cx="418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Надпись 18"/>
            <p:cNvSpPr txBox="1">
              <a:spLocks/>
            </p:cNvSpPr>
            <p:nvPr/>
          </p:nvSpPr>
          <p:spPr bwMode="auto">
            <a:xfrm>
              <a:off x="9792" y="3300"/>
              <a:ext cx="6512" cy="11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Si_det_Parameterisation.cc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(Si_det_Parameterisation.hh)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Надпись 2"/>
            <p:cNvSpPr txBox="1">
              <a:spLocks/>
            </p:cNvSpPr>
            <p:nvPr/>
          </p:nvSpPr>
          <p:spPr bwMode="auto">
            <a:xfrm>
              <a:off x="800" y="1684"/>
              <a:ext cx="7248" cy="8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Detector_hit.cc 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основной файл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7"/>
            <p:cNvSpPr txBox="1">
              <a:spLocks/>
            </p:cNvSpPr>
            <p:nvPr/>
          </p:nvSpPr>
          <p:spPr bwMode="auto">
            <a:xfrm>
              <a:off x="4400" y="8260"/>
              <a:ext cx="556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EventAct.cc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(EventAct.hh)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Надпись 11"/>
            <p:cNvSpPr txBox="1">
              <a:spLocks/>
            </p:cNvSpPr>
            <p:nvPr/>
          </p:nvSpPr>
          <p:spPr bwMode="auto">
            <a:xfrm>
              <a:off x="1824" y="2644"/>
              <a:ext cx="532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DataWriter.cc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Надпись 9"/>
            <p:cNvSpPr txBox="1">
              <a:spLocks/>
            </p:cNvSpPr>
            <p:nvPr/>
          </p:nvSpPr>
          <p:spPr bwMode="auto">
            <a:xfrm>
              <a:off x="4400" y="9300"/>
              <a:ext cx="43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(StepAct.hh)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3"/>
            <p:cNvSpPr txBox="1">
              <a:spLocks/>
            </p:cNvSpPr>
            <p:nvPr/>
          </p:nvSpPr>
          <p:spPr bwMode="auto">
            <a:xfrm>
              <a:off x="1824" y="3572"/>
              <a:ext cx="5544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0"/>
            <p:cNvSpPr txBox="1">
              <a:spLocks/>
            </p:cNvSpPr>
            <p:nvPr/>
          </p:nvSpPr>
          <p:spPr bwMode="auto">
            <a:xfrm>
              <a:off x="3440" y="4500"/>
              <a:ext cx="5052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"/>
            <p:cNvSpPr txBox="1">
              <a:spLocks/>
            </p:cNvSpPr>
            <p:nvPr/>
          </p:nvSpPr>
          <p:spPr bwMode="auto">
            <a:xfrm>
              <a:off x="9790" y="4828"/>
              <a:ext cx="6512" cy="1184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SD_Si_det.cc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(SD_Si_det.hh)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Надпись 5"/>
            <p:cNvSpPr txBox="1">
              <a:spLocks/>
            </p:cNvSpPr>
            <p:nvPr/>
          </p:nvSpPr>
          <p:spPr bwMode="auto">
            <a:xfrm>
              <a:off x="4400" y="6356"/>
              <a:ext cx="5676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Надпись 6"/>
            <p:cNvSpPr txBox="1">
              <a:spLocks/>
            </p:cNvSpPr>
            <p:nvPr/>
          </p:nvSpPr>
          <p:spPr bwMode="auto">
            <a:xfrm>
              <a:off x="4400" y="7284"/>
              <a:ext cx="46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RunAct.cc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(RunAct.hh)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Прямая со стрелкой 44"/>
            <p:cNvCxnSpPr>
              <a:cxnSpLocks noChangeShapeType="1"/>
            </p:cNvCxnSpPr>
            <p:nvPr/>
          </p:nvCxnSpPr>
          <p:spPr bwMode="auto">
            <a:xfrm>
              <a:off x="8496" y="5088"/>
              <a:ext cx="1296" cy="35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Прямая со стрелкой 45"/>
            <p:cNvCxnSpPr>
              <a:cxnSpLocks noChangeShapeType="1"/>
            </p:cNvCxnSpPr>
            <p:nvPr/>
          </p:nvCxnSpPr>
          <p:spPr bwMode="auto">
            <a:xfrm flipV="1">
              <a:off x="8496" y="3952"/>
              <a:ext cx="1300" cy="8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18455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56979" y="6469231"/>
            <a:ext cx="535021" cy="388769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21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792453" y="-66986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852" y="585531"/>
            <a:ext cx="75551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G4SDManager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sdman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G4SDManager::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GetSDMpointer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sdman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AddNewDetector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sensitive_Si_det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Si_det_log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SetSensitiveDetector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8834" y="213495"/>
            <a:ext cx="148406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Geometry.cc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124743" y="461848"/>
            <a:ext cx="30588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Инициализируется объект класса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G4SDManager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694142" y="1866772"/>
            <a:ext cx="5497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solidFill>
                  <a:srgbClr val="E7E7E7"/>
                </a:solidFill>
                <a:latin typeface="OpenSymbol"/>
              </a:rPr>
              <a:t>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Объект, описывающий детектирующий объем,</a:t>
            </a:r>
          </a:p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регистрируется в менеджере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081736" y="1111471"/>
            <a:ext cx="49902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экземпляра класса для детектирующего объёма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нужно задать имя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977502" y="2042517"/>
            <a:ext cx="4325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Детектирующий объем ассоциируется с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логическим объемом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6309744" y="712892"/>
            <a:ext cx="1814999" cy="101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6438974" y="1164957"/>
            <a:ext cx="1304243" cy="128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3694025" y="1891233"/>
            <a:ext cx="940339" cy="246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4717916" y="1398221"/>
            <a:ext cx="2363820" cy="522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0" y="2872474"/>
            <a:ext cx="73030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G4VSensitiveDetector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(G4String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SDname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G4bool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ProcessHits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(G4Step*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astep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G4TouchableHistory*);</a:t>
            </a:r>
          </a:p>
          <a:p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EndOfEvent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(G4HCofThisEvent* HCE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(G4int i)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];}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G4int i) {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[i]+=e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hit_SD_Si_det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89173" y="2412267"/>
            <a:ext cx="1558440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Sd_Si_det.hh</a:t>
            </a:r>
            <a:endParaRPr lang="ru-RU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5707286" y="4805576"/>
            <a:ext cx="4375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 откликов или срабатываний для данного события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используем)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 flipH="1" flipV="1">
            <a:off x="4976648" y="4919188"/>
            <a:ext cx="1462326" cy="158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81473" y="3631996"/>
            <a:ext cx="548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нформация о размещении физических объёмов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5587614" y="3996601"/>
            <a:ext cx="959101" cy="479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51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3451" y="6492875"/>
            <a:ext cx="46854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22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98682"/>
            <a:ext cx="115645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G4bool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ProcessHits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(G4Step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G4TouchableHistory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endParaRPr lang="en-US" sz="20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GetPostStepPoint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GetMaterial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()==G4NistManager::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("G4_Si"))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G4TouchableHandle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touchable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GetPreStepPoint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GetTouchableHandle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G4int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copyNo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touchable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GetVolume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GetCopyNo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GetTotalEnergyDeposit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edep,copyNo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0819" y="29973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3906" y="476249"/>
            <a:ext cx="1529586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Sd_Si_det.cc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64832" y="4736445"/>
            <a:ext cx="68158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EndOfEvent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(G4HCofThisEvent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endParaRPr lang="en-US" sz="20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(G4int i=0; i&lt;10; 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hit_SD_Si_det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 &lt;&lt; 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(G4int i=0; i&lt;10; 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[i]=0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96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3451" y="6492875"/>
            <a:ext cx="46854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23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104" y="563487"/>
            <a:ext cx="3000794" cy="30007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08879" y="-65642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248" y="563487"/>
            <a:ext cx="2983646" cy="30007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194" y="606356"/>
            <a:ext cx="2996507" cy="29579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9" y="3615614"/>
            <a:ext cx="3000794" cy="29922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817" y="3615614"/>
            <a:ext cx="3017941" cy="29750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9113" y="3604898"/>
            <a:ext cx="3005081" cy="29965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1549" y="3604898"/>
            <a:ext cx="3009367" cy="29836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66" y="563487"/>
            <a:ext cx="3035088" cy="30136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1306" y="57468"/>
            <a:ext cx="312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 мюона в калориметре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76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11000" y="6492875"/>
            <a:ext cx="381000" cy="365125"/>
          </a:xfrm>
        </p:spPr>
        <p:txBody>
          <a:bodyPr/>
          <a:lstStyle/>
          <a:p>
            <a:r>
              <a:rPr lang="ru-RU" sz="1600" dirty="0" smtClean="0"/>
              <a:t>2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25486" y="-10887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операторов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69669" y="504220"/>
            <a:ext cx="1226166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языке С++ определены множества операций над переменными стандартных типов, такие как +, -, *, / и т.д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Каждую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операцию можно применить к операндам определенного типа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ишь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ограниченное число типов непосредственно поддерживается любым языком программирования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 С++ не позволяют выполнять операции с комплексными числами, матрицами, строками, множествами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операторов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позволяет определить для объектов классов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операторы, такие как +, -, * и т.д.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заданы множества А и В: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= { а1, а2, а3 };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= { a3, a4, a5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операции объединения (+) и пересечения (*) множеств.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+ В = { a1, a2, a3, a4, a5 }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* В = { a3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класс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"множество" и определить операции над объектами этого класса, выразив их с помощью знаков операций, которые уже есть в языке С++, например, + и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 операции + и * можно будет использовать как и раньше, а также снабдить их дополнительными функциями (объединения и пересечения).</a:t>
            </a:r>
          </a:p>
        </p:txBody>
      </p:sp>
    </p:spTree>
    <p:extLst>
      <p:ext uri="{BB962C8B-B14F-4D97-AF65-F5344CB8AC3E}">
        <p14:creationId xmlns:p14="http://schemas.microsoft.com/office/powerpoint/2010/main" val="2856194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47567" y="6492875"/>
            <a:ext cx="64443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25</a:t>
            </a:fld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04415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определить, какую функцию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выполнить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оператор: старую или новую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типу операндов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быть с приоритетом операций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Сохраняется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определенный ранее приоритет операций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распространения действия операции на новые типы данных надо определить специальную функцию,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которой содержит слово 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символ перегружаемого оператора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оператора может быть определена как член класса, либо вне класса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Перегрузить можно только те операторы, которые уже определены в 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новые операторы нельзя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ельзя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 количество операндов, их ассоциативность, приоритет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5486" y="-10887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92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6571" y="6492875"/>
            <a:ext cx="43542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525486" y="-10887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573888"/>
            <a:ext cx="1219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функция оператора определена как отдельная функция и не является членом класса, то количество параметров такой функции совпадает с количеством операндов оператора.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функции, которая представляет унарный оператор (унарный минус), будет один параметр, а у функции, которая представляет бинарный оператор, - два параметра.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принимает два операнда, то первый операнд передается первому параметру функции, а второй операнд - второму параметру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как минимум один из параметров должен представлять тип класса.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4082540"/>
            <a:ext cx="6888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 в виде функций-членов класса: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887" y="3743987"/>
            <a:ext cx="4505954" cy="10288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5044221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класс, для которого определяется оператор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другого операнда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возвращаемого результата, который может совпадать с типом операнда, а может и отличаться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48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569" y="6492875"/>
            <a:ext cx="44643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27</a:t>
            </a:fld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573888"/>
            <a:ext cx="10354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 в виде 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функций, которые не являются членами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5486" y="-10887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18" y="973998"/>
            <a:ext cx="10040751" cy="157184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8376" y="2545842"/>
            <a:ext cx="82290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0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члена класса </a:t>
            </a:r>
            <a:r>
              <a:rPr lang="ru-RU" sz="20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хранит некоторое число: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8" y="3216000"/>
            <a:ext cx="4122519" cy="33723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948" y="2669321"/>
            <a:ext cx="2550675" cy="135035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047317" y="5146060"/>
            <a:ext cx="7144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сложения, цель которого сложить два объекта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Двойная стрелка влево/вправо 11"/>
          <p:cNvSpPr/>
          <p:nvPr/>
        </p:nvSpPr>
        <p:spPr>
          <a:xfrm>
            <a:off x="4716336" y="5221081"/>
            <a:ext cx="407222" cy="26674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863769" y="6327198"/>
            <a:ext cx="7029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будет представлять левый операнд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2791842" y="5801397"/>
            <a:ext cx="2128105" cy="757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792577" y="5582741"/>
            <a:ext cx="7399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передается в функцию через параметр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будет представлять правый операнд операции.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 flipV="1">
            <a:off x="3515001" y="5809260"/>
            <a:ext cx="1404946" cy="127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3739645" y="5449522"/>
            <a:ext cx="1180302" cy="487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4792577" y="3142616"/>
            <a:ext cx="43514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оператора сложения является новый объект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значение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равно сумме значений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обоих операндов.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1517515" y="3401128"/>
            <a:ext cx="3346255" cy="1880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8784077" y="4114592"/>
            <a:ext cx="3407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оператора можно складывать два объекта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flipH="1" flipV="1">
            <a:off x="10618285" y="3599234"/>
            <a:ext cx="539342" cy="621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47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2362" y="6492875"/>
            <a:ext cx="42963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376" y="584775"/>
            <a:ext cx="3361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0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вне класса: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465"/>
            <a:ext cx="6394549" cy="489415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375210" y="3815955"/>
            <a:ext cx="57974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бинарный оператор определяется в виде внешней функции,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передаётся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</a:t>
            </a:r>
          </a:p>
          <a:p>
            <a:pPr algn="just"/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ервый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будет представлять левый операнд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второй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- правый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2928026" y="4056434"/>
            <a:ext cx="3466524" cy="293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4241261" y="3983230"/>
            <a:ext cx="2153288" cy="366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2127116" y="4423374"/>
            <a:ext cx="4361233" cy="607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2714017" y="4420955"/>
            <a:ext cx="3774332" cy="1444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6338162" y="1572082"/>
            <a:ext cx="58908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функция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может обращаться к приватным полям класса,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переменная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сделана публичной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91055" y="1906621"/>
            <a:ext cx="5097294" cy="1469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29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43361" y="6492875"/>
            <a:ext cx="54864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29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03925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оператора необязательно должна возвращать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класса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 любой объект.</a:t>
            </a:r>
          </a:p>
          <a:p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акже можно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определять дополнительные перегруженные функции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2" y="2409248"/>
            <a:ext cx="4115375" cy="41296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20" y="2368380"/>
            <a:ext cx="3558084" cy="116459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511201" y="5083340"/>
            <a:ext cx="7500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определена вторая версия оператора сложения, которая складывает объект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числом и возвращает также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20101" y="2200326"/>
            <a:ext cx="3771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левый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 операции должен представлять тип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Двойная стрелка влево/вправо 9"/>
          <p:cNvSpPr/>
          <p:nvPr/>
        </p:nvSpPr>
        <p:spPr>
          <a:xfrm>
            <a:off x="3171217" y="5193613"/>
            <a:ext cx="1402403" cy="24367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420101" y="2822595"/>
            <a:ext cx="294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правый операнд - тип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ru-RU" sz="20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6553202" y="2486242"/>
            <a:ext cx="1884725" cy="520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1"/>
          </p:cNvCxnSpPr>
          <p:nvPr/>
        </p:nvCxnSpPr>
        <p:spPr>
          <a:xfrm flipH="1">
            <a:off x="7013643" y="3022650"/>
            <a:ext cx="1406458" cy="23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2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922033" y="6511199"/>
            <a:ext cx="269967" cy="346801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90934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753" y="586076"/>
            <a:ext cx="68791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минимальный элемент цикла обработки событий.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68" y="1432086"/>
            <a:ext cx="804022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51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95611" y="6492875"/>
            <a:ext cx="49638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30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092562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операторы где определять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присвоения, индексирования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доступа к указателю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инкремент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 -- определяются в виде функций-членов класса.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выделения и удаления памяти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new, delete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определяются в виде функций, которые не являются членами класса.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Остальные операторы можно определять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виде функций, которые не являются членами класса.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44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6903" y="6492875"/>
            <a:ext cx="50509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31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77821" y="430409"/>
            <a:ext cx="8766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сравнения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сравнения,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является значение типа 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295"/>
            <a:ext cx="4101085" cy="56800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107" y="4903577"/>
            <a:ext cx="6365970" cy="1914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1085" y="1138295"/>
            <a:ext cx="809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используется простое сравнение полей класса, то для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опреторов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использовать специальный оператор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306" y="1820977"/>
            <a:ext cx="4544060" cy="3007939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10817158" y="1760706"/>
            <a:ext cx="943582" cy="21303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4101084" y="2224482"/>
            <a:ext cx="34455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будут сравниваться все поля класса, для которых определен оператор ==.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5953328" y="3433864"/>
            <a:ext cx="233463" cy="2305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18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95611" y="6492875"/>
            <a:ext cx="49638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32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32889" y="464056"/>
            <a:ext cx="6945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присвоения +=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ссылку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левый операнд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333"/>
            <a:ext cx="4744112" cy="5322836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1206230" y="1054094"/>
            <a:ext cx="4548191" cy="3063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1721796" y="1054094"/>
            <a:ext cx="4032625" cy="3294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5950342" y="1027225"/>
            <a:ext cx="63090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Унарные операции</a:t>
            </a:r>
            <a:r>
              <a:rPr lang="en-US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endParaRPr lang="ru-RU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Унарные операции обычно возвращают новый объект, созданный на основе имеющегося. 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67" y="1978138"/>
            <a:ext cx="4601217" cy="4879862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9854153" y="3647594"/>
            <a:ext cx="23477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унарного минуса возвращает новый объект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значение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котором равно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значению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текущего объекта, умноженного на -1.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 flipH="1" flipV="1">
            <a:off x="7354112" y="4747099"/>
            <a:ext cx="2752926" cy="408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6575898" y="5155660"/>
            <a:ext cx="3531140" cy="1186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6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1545" y="6492875"/>
            <a:ext cx="40045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84775"/>
            <a:ext cx="88424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инкремента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ru-RU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декремента</a:t>
            </a:r>
            <a:r>
              <a:rPr lang="en-US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endParaRPr lang="ru-RU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определить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префиксную, и постфиксную форму для этих операторов.</a:t>
            </a:r>
            <a:endParaRPr lang="ru-RU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1" y="1413703"/>
            <a:ext cx="4115375" cy="54442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584" y="1376543"/>
            <a:ext cx="2972215" cy="357951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189576" y="4993221"/>
            <a:ext cx="8002424" cy="70788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Префиксные операторы должны возвращать ссылку на текущий объект, который можно получить с помощью указателя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37333" y="1593189"/>
            <a:ext cx="4789251" cy="1938992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Постфиксные операторы должны возвращать значение объекта до инкремента, то есть предыдущее состояние объекта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постфиксная форма возвращает копию объекта до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инкремента.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1906621" y="4387174"/>
            <a:ext cx="2354094" cy="856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1906621" y="5243209"/>
            <a:ext cx="235409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794902" y="3532181"/>
            <a:ext cx="3555311" cy="29606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9126584" y="2266545"/>
            <a:ext cx="1486107" cy="7101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189577" y="5772669"/>
            <a:ext cx="8002423" cy="1015663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постфиксная форма отличалась от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префиксной,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постфиксные версии получают дополнительный параметр типа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не используется.</a:t>
            </a:r>
          </a:p>
        </p:txBody>
      </p:sp>
      <p:cxnSp>
        <p:nvCxnSpPr>
          <p:cNvPr id="44" name="Прямая со стрелкой 43"/>
          <p:cNvCxnSpPr/>
          <p:nvPr/>
        </p:nvCxnSpPr>
        <p:spPr>
          <a:xfrm flipH="1" flipV="1">
            <a:off x="2247090" y="5868559"/>
            <a:ext cx="1942486" cy="41194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11284085" y="1521627"/>
            <a:ext cx="0" cy="42510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77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2362" y="6492875"/>
            <a:ext cx="42963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10861"/>
            <a:ext cx="3789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Переопределение оператора &lt;&lt;</a:t>
            </a:r>
            <a:endParaRPr lang="ru-RU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005139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принимает два аргумента: ссылку на объект потока (левый операнд) и фактическое значение для вывода (правый операнд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возвращает новую ссылку на поток, которую можно передать при следующем вызове оператора 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 цепочке.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63" y="1963651"/>
            <a:ext cx="5194232" cy="4894152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787940" y="2328578"/>
            <a:ext cx="1595337" cy="2720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8972" y="2215134"/>
            <a:ext cx="5594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выходной поток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тип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ostream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параметр (левый операнд) представляет объект </a:t>
            </a:r>
            <a:r>
              <a:rPr 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ostream</a:t>
            </a:r>
            <a:r>
              <a:rPr lang="ru-RU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второй (правый операнд) - выводимый объект Counter. 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4056435" y="3160110"/>
            <a:ext cx="2535214" cy="1110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700411" y="3688616"/>
            <a:ext cx="891238" cy="581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6340003" y="4944471"/>
            <a:ext cx="57430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мы не можем изменить стандартное определение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ostream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определяем функцию оператора, которая не является членом класса.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035030" y="4410727"/>
            <a:ext cx="3351265" cy="88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44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2906" y="6492875"/>
            <a:ext cx="4490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35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84775"/>
            <a:ext cx="516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 одних операторов через 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</a:t>
            </a:r>
            <a:endParaRPr 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9" y="984885"/>
            <a:ext cx="5158508" cy="44940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985" y="3414847"/>
            <a:ext cx="3429479" cy="189335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221067" y="2515641"/>
            <a:ext cx="4305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сложения с присвоением +=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16349" y="2731770"/>
            <a:ext cx="3350508" cy="367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75617" y="574485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оператора сложения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создаётся копия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текущего объекта и к этой копии и аргументу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+=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1819072" y="4737370"/>
            <a:ext cx="311285" cy="1141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21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01272" y="6492875"/>
            <a:ext cx="39072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05728"/>
            <a:ext cx="120720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напрямую не управляет ни одной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однако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действий, связанные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 своей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соответствующей единицей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данных классов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может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анализировать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аккумулировать информацию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моделирования, вносить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корректировки в процесс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2632" y="2217031"/>
            <a:ext cx="80447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G4VUserActionInitialization: c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классов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G4VUserPrimaryGeneratorAction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G4UserRunAction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G4UserEventAction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G4UserStackingAction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G4UserTrackingAction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G4UserSteppingAction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90" y="3384602"/>
            <a:ext cx="4029638" cy="3415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19755" y="4063711"/>
            <a:ext cx="314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 виртуальный метод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974732" y="4291526"/>
            <a:ext cx="1721796" cy="8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ая фигурная скобка 11"/>
          <p:cNvSpPr/>
          <p:nvPr/>
        </p:nvSpPr>
        <p:spPr>
          <a:xfrm>
            <a:off x="3609937" y="2829693"/>
            <a:ext cx="750812" cy="1872893"/>
          </a:xfrm>
          <a:prstGeom prst="rightBrace">
            <a:avLst>
              <a:gd name="adj1" fmla="val 8333"/>
              <a:gd name="adj2" fmla="val 5084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войная стрелка влево/вправо 12"/>
          <p:cNvSpPr/>
          <p:nvPr/>
        </p:nvSpPr>
        <p:spPr>
          <a:xfrm>
            <a:off x="3755573" y="2953725"/>
            <a:ext cx="796972" cy="223363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474837" y="2803797"/>
            <a:ext cx="771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Обязательная реализация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(генерация первичной вершины)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1331" y="552353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классом для определения порядка обработки треков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2573969" y="4032694"/>
            <a:ext cx="1228891" cy="1619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7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88821" y="6492875"/>
            <a:ext cx="30317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5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842" y="-46773"/>
            <a:ext cx="337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TrackStack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13"/>
          <p:cNvGrpSpPr>
            <a:grpSpLocks noChangeAspect="1"/>
          </p:cNvGrpSpPr>
          <p:nvPr/>
        </p:nvGrpSpPr>
        <p:grpSpPr bwMode="auto">
          <a:xfrm>
            <a:off x="57232" y="476447"/>
            <a:ext cx="5897880" cy="6362700"/>
            <a:chOff x="1932" y="1212"/>
            <a:chExt cx="9288" cy="10020"/>
          </a:xfrm>
        </p:grpSpPr>
        <p:sp>
          <p:nvSpPr>
            <p:cNvPr id="22" name="Надпись 2"/>
            <p:cNvSpPr txBox="1">
              <a:spLocks noChangeArrowheads="1"/>
            </p:cNvSpPr>
            <p:nvPr/>
          </p:nvSpPr>
          <p:spPr bwMode="auto">
            <a:xfrm>
              <a:off x="1932" y="1212"/>
              <a:ext cx="5784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TrackStack.cc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основной файл)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3"/>
            <p:cNvSpPr txBox="1">
              <a:spLocks noChangeArrowheads="1"/>
            </p:cNvSpPr>
            <p:nvPr/>
          </p:nvSpPr>
          <p:spPr bwMode="auto">
            <a:xfrm>
              <a:off x="2952" y="3012"/>
              <a:ext cx="5544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Надпись 4"/>
            <p:cNvSpPr txBox="1">
              <a:spLocks noChangeArrowheads="1"/>
            </p:cNvSpPr>
            <p:nvPr/>
          </p:nvSpPr>
          <p:spPr bwMode="auto">
            <a:xfrm>
              <a:off x="4584" y="4872"/>
              <a:ext cx="418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Action.cc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Action.hh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Надпись 5"/>
            <p:cNvSpPr txBox="1">
              <a:spLocks noChangeArrowheads="1"/>
            </p:cNvSpPr>
            <p:nvPr/>
          </p:nvSpPr>
          <p:spPr bwMode="auto">
            <a:xfrm>
              <a:off x="5544" y="5796"/>
              <a:ext cx="5676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Надпись 6"/>
            <p:cNvSpPr txBox="1">
              <a:spLocks noChangeArrowheads="1"/>
            </p:cNvSpPr>
            <p:nvPr/>
          </p:nvSpPr>
          <p:spPr bwMode="auto">
            <a:xfrm>
              <a:off x="5544" y="6720"/>
              <a:ext cx="46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RunAct.cc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(RunAct.hh)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Надпись 7"/>
            <p:cNvSpPr txBox="1">
              <a:spLocks noChangeArrowheads="1"/>
            </p:cNvSpPr>
            <p:nvPr/>
          </p:nvSpPr>
          <p:spPr bwMode="auto">
            <a:xfrm>
              <a:off x="5544" y="7692"/>
              <a:ext cx="556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EventAct.cc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(EventAct.hh)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8"/>
            <p:cNvSpPr txBox="1">
              <a:spLocks noChangeArrowheads="1"/>
            </p:cNvSpPr>
            <p:nvPr/>
          </p:nvSpPr>
          <p:spPr bwMode="auto">
            <a:xfrm>
              <a:off x="5604" y="8616"/>
              <a:ext cx="520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TrackAct.cc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(TrackAct.hh)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Надпись 9"/>
            <p:cNvSpPr txBox="1">
              <a:spLocks noChangeArrowheads="1"/>
            </p:cNvSpPr>
            <p:nvPr/>
          </p:nvSpPr>
          <p:spPr bwMode="auto">
            <a:xfrm>
              <a:off x="5640" y="10476"/>
              <a:ext cx="43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(StepAct.hh)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Надпись 10"/>
            <p:cNvSpPr txBox="1">
              <a:spLocks noChangeArrowheads="1"/>
            </p:cNvSpPr>
            <p:nvPr/>
          </p:nvSpPr>
          <p:spPr bwMode="auto">
            <a:xfrm>
              <a:off x="4584" y="3936"/>
              <a:ext cx="5052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1"/>
            <p:cNvSpPr txBox="1">
              <a:spLocks noChangeArrowheads="1"/>
            </p:cNvSpPr>
            <p:nvPr/>
          </p:nvSpPr>
          <p:spPr bwMode="auto">
            <a:xfrm>
              <a:off x="2952" y="2076"/>
              <a:ext cx="532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DataWriter.cc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"/>
            <p:cNvSpPr txBox="1">
              <a:spLocks noChangeArrowheads="1"/>
            </p:cNvSpPr>
            <p:nvPr/>
          </p:nvSpPr>
          <p:spPr bwMode="auto">
            <a:xfrm>
              <a:off x="5604" y="9552"/>
              <a:ext cx="4752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StackAct.cc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(StackAct.hh)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Правая фигурная скобка 33"/>
          <p:cNvSpPr/>
          <p:nvPr/>
        </p:nvSpPr>
        <p:spPr>
          <a:xfrm>
            <a:off x="6197495" y="3387287"/>
            <a:ext cx="750812" cy="3451860"/>
          </a:xfrm>
          <a:prstGeom prst="rightBrace">
            <a:avLst>
              <a:gd name="adj1" fmla="val 8333"/>
              <a:gd name="adj2" fmla="val 5084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9714362" y="3371863"/>
            <a:ext cx="127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Action.cc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959495" y="3867347"/>
            <a:ext cx="51897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14362" y="509415"/>
            <a:ext cx="127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Action.hh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6769806" y="986687"/>
            <a:ext cx="53793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G4VUserActionInitialization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public:Action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4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20728" y="6492875"/>
            <a:ext cx="37127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6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49" y="2470062"/>
            <a:ext cx="10517068" cy="2229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1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63251" y="6492875"/>
            <a:ext cx="32874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003390" y="1354772"/>
            <a:ext cx="9871710" cy="5320665"/>
            <a:chOff x="972" y="1608"/>
            <a:chExt cx="15546" cy="8379"/>
          </a:xfrm>
        </p:grpSpPr>
        <p:sp>
          <p:nvSpPr>
            <p:cNvPr id="5" name="Надпись 6"/>
            <p:cNvSpPr txBox="1">
              <a:spLocks/>
            </p:cNvSpPr>
            <p:nvPr/>
          </p:nvSpPr>
          <p:spPr bwMode="auto">
            <a:xfrm>
              <a:off x="4572" y="7208"/>
              <a:ext cx="46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RunAct.cc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(RunAct.hh)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AutoShape 30"/>
            <p:cNvCxnSpPr>
              <a:cxnSpLocks noChangeShapeType="1"/>
            </p:cNvCxnSpPr>
            <p:nvPr/>
          </p:nvCxnSpPr>
          <p:spPr bwMode="auto">
            <a:xfrm flipH="1" flipV="1">
              <a:off x="10248" y="6721"/>
              <a:ext cx="3228" cy="173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Надпись 7"/>
            <p:cNvSpPr txBox="1">
              <a:spLocks/>
            </p:cNvSpPr>
            <p:nvPr/>
          </p:nvSpPr>
          <p:spPr bwMode="auto">
            <a:xfrm>
              <a:off x="4572" y="8184"/>
              <a:ext cx="556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EventAct.cc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(EventAct.hh)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2"/>
            <p:cNvSpPr txBox="1">
              <a:spLocks noChangeArrowheads="1"/>
            </p:cNvSpPr>
            <p:nvPr/>
          </p:nvSpPr>
          <p:spPr bwMode="auto">
            <a:xfrm>
              <a:off x="10728" y="8460"/>
              <a:ext cx="5790" cy="8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Генератор первичной вершины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2"/>
            <p:cNvSpPr txBox="1">
              <a:spLocks/>
            </p:cNvSpPr>
            <p:nvPr/>
          </p:nvSpPr>
          <p:spPr bwMode="auto">
            <a:xfrm>
              <a:off x="972" y="1608"/>
              <a:ext cx="5784" cy="8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Detectors.cc</a:t>
              </a:r>
              <a:r>
                <a:rPr lang="en-US" sz="14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основной файл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2"/>
            <p:cNvSpPr txBox="1">
              <a:spLocks noChangeArrowheads="1"/>
            </p:cNvSpPr>
            <p:nvPr/>
          </p:nvSpPr>
          <p:spPr bwMode="auto">
            <a:xfrm>
              <a:off x="972" y="7032"/>
              <a:ext cx="1704" cy="8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Запуск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11"/>
            <p:cNvSpPr txBox="1">
              <a:spLocks/>
            </p:cNvSpPr>
            <p:nvPr/>
          </p:nvSpPr>
          <p:spPr bwMode="auto">
            <a:xfrm>
              <a:off x="1996" y="2568"/>
              <a:ext cx="532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DataWriter.cc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3"/>
            <p:cNvSpPr txBox="1">
              <a:spLocks/>
            </p:cNvSpPr>
            <p:nvPr/>
          </p:nvSpPr>
          <p:spPr bwMode="auto">
            <a:xfrm>
              <a:off x="1996" y="3496"/>
              <a:ext cx="5544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AutoShape 30"/>
            <p:cNvCxnSpPr>
              <a:cxnSpLocks noChangeShapeType="1"/>
            </p:cNvCxnSpPr>
            <p:nvPr/>
          </p:nvCxnSpPr>
          <p:spPr bwMode="auto">
            <a:xfrm>
              <a:off x="2688" y="7476"/>
              <a:ext cx="1884" cy="15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Надпись 10"/>
            <p:cNvSpPr txBox="1">
              <a:spLocks/>
            </p:cNvSpPr>
            <p:nvPr/>
          </p:nvSpPr>
          <p:spPr bwMode="auto">
            <a:xfrm>
              <a:off x="3612" y="4424"/>
              <a:ext cx="5052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Надпись 2"/>
            <p:cNvSpPr txBox="1">
              <a:spLocks noChangeArrowheads="1"/>
            </p:cNvSpPr>
            <p:nvPr/>
          </p:nvSpPr>
          <p:spPr bwMode="auto">
            <a:xfrm>
              <a:off x="984" y="8100"/>
              <a:ext cx="1932" cy="8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Событие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4"/>
            <p:cNvSpPr txBox="1">
              <a:spLocks/>
            </p:cNvSpPr>
            <p:nvPr/>
          </p:nvSpPr>
          <p:spPr bwMode="auto">
            <a:xfrm>
              <a:off x="3612" y="5368"/>
              <a:ext cx="418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5"/>
            <p:cNvSpPr txBox="1">
              <a:spLocks/>
            </p:cNvSpPr>
            <p:nvPr/>
          </p:nvSpPr>
          <p:spPr bwMode="auto">
            <a:xfrm>
              <a:off x="4572" y="6280"/>
              <a:ext cx="5676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PrimaryPart.cc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PrimaryPart.hh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18"/>
            <p:cNvSpPr txBox="1">
              <a:spLocks/>
            </p:cNvSpPr>
            <p:nvPr/>
          </p:nvSpPr>
          <p:spPr bwMode="auto">
            <a:xfrm>
              <a:off x="9836" y="4264"/>
              <a:ext cx="6512" cy="11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Si_det_Parameterisation.cc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(Si_det_Parameterisation.hh)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Двойная стрелка влево/вправо 18"/>
            <p:cNvSpPr>
              <a:spLocks noChangeArrowheads="1"/>
            </p:cNvSpPr>
            <p:nvPr/>
          </p:nvSpPr>
          <p:spPr bwMode="auto">
            <a:xfrm>
              <a:off x="8668" y="4552"/>
              <a:ext cx="1168" cy="604"/>
            </a:xfrm>
            <a:prstGeom prst="leftRightArrow">
              <a:avLst>
                <a:gd name="adj1" fmla="val 50000"/>
                <a:gd name="adj2" fmla="val 50001"/>
              </a:avLst>
            </a:prstGeom>
            <a:solidFill>
              <a:srgbClr val="FF0000"/>
            </a:solidFill>
            <a:ln w="127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0" name="Надпись 9"/>
            <p:cNvSpPr txBox="1">
              <a:spLocks/>
            </p:cNvSpPr>
            <p:nvPr/>
          </p:nvSpPr>
          <p:spPr bwMode="auto">
            <a:xfrm>
              <a:off x="4572" y="9224"/>
              <a:ext cx="43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(StepAct.hh)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2"/>
            <p:cNvSpPr txBox="1">
              <a:spLocks noChangeArrowheads="1"/>
            </p:cNvSpPr>
            <p:nvPr/>
          </p:nvSpPr>
          <p:spPr bwMode="auto">
            <a:xfrm>
              <a:off x="984" y="9172"/>
              <a:ext cx="1152" cy="8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Шаг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AutoShape 30"/>
            <p:cNvCxnSpPr>
              <a:cxnSpLocks noChangeShapeType="1"/>
            </p:cNvCxnSpPr>
            <p:nvPr/>
          </p:nvCxnSpPr>
          <p:spPr bwMode="auto">
            <a:xfrm>
              <a:off x="2916" y="8532"/>
              <a:ext cx="1620" cy="7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Прямая со стрелкой 22"/>
            <p:cNvCxnSpPr>
              <a:cxnSpLocks noChangeShapeType="1"/>
            </p:cNvCxnSpPr>
            <p:nvPr/>
          </p:nvCxnSpPr>
          <p:spPr bwMode="auto">
            <a:xfrm>
              <a:off x="2136" y="9516"/>
              <a:ext cx="2412" cy="7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TextBox 23"/>
          <p:cNvSpPr txBox="1"/>
          <p:nvPr/>
        </p:nvSpPr>
        <p:spPr>
          <a:xfrm>
            <a:off x="151591" y="520412"/>
            <a:ext cx="337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4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30455" y="6492875"/>
            <a:ext cx="36154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47986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24798" y="2386069"/>
            <a:ext cx="5667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G4UserRunAction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опциональным пользовательским классом «действий», связанным с запусками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394692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(*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"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::~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(*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time_t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BeginOfRunAction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G4Run*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"\n---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"&lt;&lt;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--------\n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GetRunID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 G4endl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EndOfRunAction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G4Run*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 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)&lt;&lt;"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 G4endl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"\n---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"&lt;&lt;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--------\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GetRunID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 G4endl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RunNum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24798" y="561017"/>
            <a:ext cx="5698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Самой крупной единицей моделирования является запуск.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80342" y="1297245"/>
            <a:ext cx="55869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началом запуска начинается цикл моделирования, а конец запуска совпадает с завершением цикла.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5418"/>
            <a:ext cx="1303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RunAct.cc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6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01272" y="6492875"/>
            <a:ext cx="39072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47986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8477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G4UserEventAction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опциональным базовым классом, для класса пользовательских «действий» на каждом событии.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292661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осуществляет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событий (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осуществляет экземпляр класса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а лишь позволяет менять параметры событий, или сохранять информацию о моделировании во время событий.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3374" y="2382105"/>
            <a:ext cx="722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виртуальных метода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irtual void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BeginOfEventAction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G4Event*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EndOfEventAction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G4Event*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8323" y="3797877"/>
            <a:ext cx="12210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Вызываются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начале (после создания первичной вершины) 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конце каждого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события,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можно использовать для сохранения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98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6900</TotalTime>
  <Words>3140</Words>
  <Application>Microsoft Office PowerPoint</Application>
  <PresentationFormat>Широкоэкранный</PresentationFormat>
  <Paragraphs>547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OpenSymbol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Leon</cp:lastModifiedBy>
  <cp:revision>842</cp:revision>
  <dcterms:created xsi:type="dcterms:W3CDTF">2024-02-03T20:00:01Z</dcterms:created>
  <dcterms:modified xsi:type="dcterms:W3CDTF">2024-03-21T12:17:04Z</dcterms:modified>
</cp:coreProperties>
</file>