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504" r:id="rId2"/>
    <p:sldId id="506" r:id="rId3"/>
    <p:sldId id="514" r:id="rId4"/>
    <p:sldId id="508" r:id="rId5"/>
    <p:sldId id="502" r:id="rId6"/>
    <p:sldId id="526" r:id="rId7"/>
    <p:sldId id="510" r:id="rId8"/>
    <p:sldId id="505" r:id="rId9"/>
    <p:sldId id="509" r:id="rId10"/>
    <p:sldId id="511" r:id="rId11"/>
    <p:sldId id="512" r:id="rId12"/>
    <p:sldId id="513" r:id="rId13"/>
    <p:sldId id="515" r:id="rId14"/>
    <p:sldId id="516" r:id="rId15"/>
    <p:sldId id="517" r:id="rId16"/>
    <p:sldId id="518" r:id="rId17"/>
    <p:sldId id="519" r:id="rId18"/>
    <p:sldId id="520" r:id="rId19"/>
    <p:sldId id="521" r:id="rId20"/>
    <p:sldId id="522" r:id="rId21"/>
    <p:sldId id="523" r:id="rId22"/>
    <p:sldId id="524" r:id="rId23"/>
    <p:sldId id="527" r:id="rId24"/>
    <p:sldId id="490" r:id="rId25"/>
    <p:sldId id="491" r:id="rId26"/>
    <p:sldId id="492" r:id="rId27"/>
    <p:sldId id="493" r:id="rId28"/>
    <p:sldId id="494" r:id="rId29"/>
    <p:sldId id="495" r:id="rId30"/>
    <p:sldId id="496" r:id="rId31"/>
    <p:sldId id="497" r:id="rId32"/>
    <p:sldId id="498" r:id="rId33"/>
    <p:sldId id="499" r:id="rId34"/>
    <p:sldId id="500" r:id="rId35"/>
    <p:sldId id="501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39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DCAB7-419D-4F5D-9F0C-1DC246588705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0090D-BAB6-4D03-B65E-C17C27EF8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703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2CCE-5B1D-4245-BA47-39FB0ACC8F2E}" type="datetime1">
              <a:rPr lang="ru-RU" smtClean="0"/>
              <a:t>20.03.2024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716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BDA28-2B69-4DEB-A3AE-670748B4EF15}" type="datetime1">
              <a:rPr lang="ru-RU" smtClean="0"/>
              <a:t>20.03.2024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36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E777-B83F-4383-9BBF-74D40221C9E9}" type="datetime1">
              <a:rPr lang="ru-RU" smtClean="0"/>
              <a:t>20.03.2024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956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DFBB-05F0-46FF-A2A9-1E5A3072F14B}" type="datetime1">
              <a:rPr lang="ru-RU" smtClean="0"/>
              <a:t>20.03.2024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178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9C40-D8BE-48F7-9AED-22755AC5BA56}" type="datetime1">
              <a:rPr lang="ru-RU" smtClean="0"/>
              <a:t>20.03.2024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870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9B14-8F0B-4B28-935B-AC6391DC37F3}" type="datetime1">
              <a:rPr lang="ru-RU" smtClean="0"/>
              <a:t>20.03.2024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223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0C0B-5E6F-44B0-8CED-3E9DFC90DAC1}" type="datetime1">
              <a:rPr lang="ru-RU" smtClean="0"/>
              <a:t>20.03.2024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083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B55D-7C55-4F8F-B9A9-E0F0294CC93A}" type="datetime1">
              <a:rPr lang="ru-RU" smtClean="0"/>
              <a:t>20.03.2024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627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F3A0-63ED-4BCD-ACB4-AD913D6DAD06}" type="datetime1">
              <a:rPr lang="ru-RU" smtClean="0"/>
              <a:t>20.03.2024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858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0343-BC11-4C57-9952-AE09DD33E48D}" type="datetime1">
              <a:rPr lang="ru-RU" smtClean="0"/>
              <a:t>20.03.2024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16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30EC-06AC-435C-9450-6E6E2A3DA804}" type="datetime1">
              <a:rPr lang="ru-RU" smtClean="0"/>
              <a:t>20.03.2024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223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3E4B-178C-4507-902A-87C6A1C08166}" type="datetime1">
              <a:rPr lang="ru-RU" smtClean="0"/>
              <a:t>20.03.2024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47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59639" y="6517870"/>
            <a:ext cx="332361" cy="340130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</a:t>
            </a:fld>
            <a:endParaRPr lang="ru-RU" sz="1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событий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Geant4 начинается с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геометрии и физических процессов фиксируются ядром Geant4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становятся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неизменными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указывает, сколько событий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 хочет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моделировать в данном запуске.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начинается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момента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старта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первого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события,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заканчивается моделированием всех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вторичных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частиц последнего.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953" y="2411647"/>
            <a:ext cx="5037047" cy="364382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-1" y="2411647"/>
            <a:ext cx="746111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События состоят из треков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события заканчивается с моделированием последнего трека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вторичной частицы в данном событии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Треки моделируются по одному, независимо и последовательно.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Последовательность моделирования треков задается с помощью реализации стека треков.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Трек содержит все свойства частицы в процессе моделирования прохождения сквозь вещество.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трек «знает» имя частицы, хранит информацию о её времени жизни и изменении кинетической энергии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5581746"/>
            <a:ext cx="121920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треки состоят из шагов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— это мельчайшая единица моделирования.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характеризует расстояние (время), за которое произошло изменение состояния частицы (переход из одного объема в другой, потери энергии на ионизацию, вылет за исследуемую область моделирования).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409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31188" y="6492875"/>
            <a:ext cx="360812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10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600" y="1772844"/>
            <a:ext cx="1198299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ofsa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f_event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=&amp;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ofsa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f_event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&lt;&lt; 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::~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f_event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&lt;&lt; 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SLcounter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G4double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Esum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Coordinates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(G4ThreeVector V1, G4ThreeVector V2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G4cout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"X1=" &lt;&lt; V1[0] 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 Y1=" &lt;&lt; V1[1] 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 Z1=" &lt;&lt; V1[2] 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G4endl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G4cout &lt;&lt; "X2=" &lt;&lt; V2[0] 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 Y2=" &lt;&lt; V2[1] 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 Z2=" &lt;&lt; V2[2] 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G4endl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90934" y="-49296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4231" y="978755"/>
            <a:ext cx="214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EventAct.cc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144291" y="826497"/>
            <a:ext cx="714350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G4UserEventAction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f_event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Coordinates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(G4ThreeVector V1, G4ThreeVector V2);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(G4double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StepLengthCounter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(G4double SL);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BeginOfEventAction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G4Event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EndOfEventAction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G4Event*);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69825" y="426387"/>
            <a:ext cx="214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EventAct.hh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97786" y="1434551"/>
            <a:ext cx="2656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Статические методы</a:t>
            </a:r>
            <a:endParaRPr lang="ru-RU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5982789" y="1704446"/>
            <a:ext cx="3457302" cy="11360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6070061" y="1681881"/>
            <a:ext cx="3370030" cy="1437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6020097" y="1681881"/>
            <a:ext cx="3419994" cy="17325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779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11000" y="6483259"/>
            <a:ext cx="381000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11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292743"/>
            <a:ext cx="884790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StepLengthCounter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(G4double count1)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SLcounter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++;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G4cout &lt;&lt; 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N= "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SLcounter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"\t,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 &lt;&lt; count1 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G4endl;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(G4double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edep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Esum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edep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BeginOfEventAction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G4Event * EVE)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G4cout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BeginWorks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\t" &lt;&lt; EVE-&gt;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GetEventID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&lt;&lt; G4endl;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SLcounter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EndOfEventAction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G4Event *EVE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f_event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&lt;&lt;"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Esum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(12)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Esum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G4cout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EndWorks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\t" &lt;&lt; EVE-&gt;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GetEventID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&lt;&lt; G4endl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SLcounter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Esum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50563" y="-60960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7" y="0"/>
            <a:ext cx="214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EventAct.cc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83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84874" y="6492875"/>
            <a:ext cx="407126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12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290934" y="-49296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386090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G4UserSteppingAction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опциональным базовым классом, для класса пользовательских «действий»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конце каждого шага.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не осуществляет моделирование шагов.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86684" y="2918118"/>
            <a:ext cx="2577830" cy="10156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Виртуальный метод вызывается в конце каждого шага.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970865"/>
            <a:ext cx="1203524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stepAction.cc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UserSteppingAction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G4Step*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G4StepPoint* point1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GetPreStepPoint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G4StepPoint* point2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GetPostStepPoint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G4ThreeVector vect1, vect2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G4double Ekin1, Ekin2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vect1=point1-&gt;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GetPosition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vect2=point2-&gt;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GetPosition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Coordinates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(vect1,vect2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Ekin1=point1-&gt;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GetKineticEnergy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Ekin2=point2-&gt;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GetKineticEnergy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G4double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StepLength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GetStepLength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StepLengthCounter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StepLength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G4double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GetTotalEnergyDeposit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edep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G4cout&lt;&lt;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GetTrack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GetDynamicParticle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GetDefinition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GetParticleName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()&lt;&lt;"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"&lt;&lt;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Ekin1 *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MeV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 "&lt;&lt; Ekin2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MeV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 "&lt;&lt;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StepLength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&lt;&lt;G4endl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7164514" y="970865"/>
            <a:ext cx="566057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stepAction.hh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G4UserSteppingAction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f_step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ofsa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=&amp;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ofsa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&lt;&lt; 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};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&lt;&lt; 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};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UserSteppingAction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G4Step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H="1" flipV="1">
            <a:off x="2402187" y="1678752"/>
            <a:ext cx="2184497" cy="12393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355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33179" y="6492875"/>
            <a:ext cx="458821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13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290934" y="0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194570" y="506954"/>
            <a:ext cx="71980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извлечения информации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каждом шаге используются методы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G4Step: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218406" y="1242906"/>
            <a:ext cx="45882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G4StepPoint*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GetPreStepPoint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G4StepPoint*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GetPostStepPoint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291847" y="2102844"/>
            <a:ext cx="64413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содержащие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информацию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 состоянии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частицы в начале и конце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шага, соответственно.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1464"/>
            <a:ext cx="5108495" cy="582296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097" y="4099761"/>
            <a:ext cx="4729823" cy="260783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92" y="608449"/>
            <a:ext cx="3953427" cy="50489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6097" y="2759384"/>
            <a:ext cx="4694099" cy="92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42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z="1600" smtClean="0"/>
              <a:t>14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806500" y="0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2374" y="584775"/>
            <a:ext cx="2901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класса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G4Step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7" y="1072649"/>
            <a:ext cx="5108495" cy="46726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742" y="3701915"/>
            <a:ext cx="6944694" cy="204339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135742" y="584775"/>
            <a:ext cx="70562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етоды, позволяющие определить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 времени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позиции и энергии: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659315" y="1369604"/>
            <a:ext cx="44983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G4double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GetDeltaTime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G4ThreeVector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GetDeltaPosition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G4double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GetTotalEnergyDeposit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437391" y="244386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треку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частицы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G4Track*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GetTrack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202349" y="6002407"/>
            <a:ext cx="61770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оступ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трекам вторичных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частиц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G4TrackVector*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GetSecondary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476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91545" y="6414716"/>
            <a:ext cx="400455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15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618982"/>
            <a:ext cx="4404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Сбор информации с шагов в запуске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6500" y="0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053299"/>
            <a:ext cx="1219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Универсальной цепочки связи между наследуемыми классами действий в базовых классах нет.</a:t>
            </a: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 базовые классы действий содержат лишь конструкторы по умолчанию.</a:t>
            </a: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Простейшая передача информации между классами (например, от G4UserSteppingAction к G4UserEventAction) может быть реализована с использованием статических методов. </a:t>
            </a: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счет особенностей наследования пользователь может сам определить, какой класс и как будет связан с другими.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937554" y="4840792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Изменив конструкторы классов действий таким образом, что один из них будет принимать указатель на другой, можно получить необходимую связь между ними.</a:t>
            </a:r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5034186" y="5720397"/>
            <a:ext cx="903368" cy="4850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2656114" y="5720397"/>
            <a:ext cx="3281441" cy="4850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49945" y="4253743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SetUserAction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SetUserAction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PrimaryPart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SetUserAction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SetUserAction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f_act,eventAct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213" y="3884627"/>
            <a:ext cx="3535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Action.cc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608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91545" y="6492875"/>
            <a:ext cx="400455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16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806500" y="0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945" y="497932"/>
            <a:ext cx="3414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StepAct.hh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413129" y="4927811"/>
            <a:ext cx="41050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обратная связь класса действий для шагов с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экземпляром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созданного класса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действий для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событий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H="1" flipV="1">
            <a:off x="4611564" y="3115522"/>
            <a:ext cx="2801565" cy="23871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2455817" y="5502623"/>
            <a:ext cx="4957313" cy="837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49945" y="974564"/>
            <a:ext cx="6096000" cy="59400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G4UserSteppingAction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f_step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ofsa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=&amp;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ofsa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&lt;&lt; 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&lt;&lt; 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UserSteppingAction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G4Step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105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32623" y="6492875"/>
            <a:ext cx="459377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17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806500" y="0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400799" y="1043126"/>
            <a:ext cx="579120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UserSteppingAction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G4Step*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G4StepPoint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point1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GetPreStepPoint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G4StepPoint* point2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GetPostStepPoint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G4ThreeVector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vect1, vect2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G4double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Ekin1, Ekin2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vect1=point1-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GetPosition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vect2=point2-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GetPosition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Coordinates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(vect1,vect2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Ekin1=point1-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GetKineticEnergy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Ekin2=point2-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GetKineticEnergy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G4double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StepLength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GetStepLength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event-&gt;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StepLengthCounter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StepLength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G4double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GetTotalEnergyDeposit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edep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81718" y="474860"/>
            <a:ext cx="3414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StepAct.cc)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9944" y="1219194"/>
            <a:ext cx="635085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G4UserEventAction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f_event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Coordinates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(G4ThreeVector V1, G4ThreeVector V2);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(G4double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StepLengthCounter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(G4double SL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BeginOfEventAction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G4Event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EndOfEventAction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G4Event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7911" y="674915"/>
            <a:ext cx="3414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EventAct.cc)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56995" y="1805041"/>
            <a:ext cx="3170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статические методы</a:t>
            </a:r>
            <a:endParaRPr lang="ru-RU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1653703" y="2170671"/>
            <a:ext cx="3083667" cy="9713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1348903" y="2170671"/>
            <a:ext cx="3388467" cy="12761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1348903" y="2173850"/>
            <a:ext cx="3388467" cy="16004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0" y="5934670"/>
            <a:ext cx="12142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G4cout&lt;&lt;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GetTrack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()-&gt;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GetDynamicParticle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()-&gt;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GetDefinition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()-&gt;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GetParticleName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()&lt;&lt;" "&lt;&lt;Ekin1 *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MeV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 "&lt;&lt;Ekin2 *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MeV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 "&lt;&lt;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StepLength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&lt;&lt;G4endl;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3601" y="5004846"/>
            <a:ext cx="3917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Вызов методов созданного объекта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класса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Прямая со стрелкой 30"/>
          <p:cNvCxnSpPr/>
          <p:nvPr/>
        </p:nvCxnSpPr>
        <p:spPr>
          <a:xfrm flipV="1">
            <a:off x="4435813" y="4027251"/>
            <a:ext cx="2191532" cy="13315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V="1">
            <a:off x="4435813" y="5233481"/>
            <a:ext cx="2191532" cy="1253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4435813" y="5358789"/>
            <a:ext cx="2191532" cy="4498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465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06719" y="6492875"/>
            <a:ext cx="585281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18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791838" y="0"/>
            <a:ext cx="7344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детектирующих объёмов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646331"/>
            <a:ext cx="1219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Любой логический объем в модели можно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объявить детектирующим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или «чувствительным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При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прохождении частицы через данный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объем моделируется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срабатывание детектора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Детектирующих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объемов одновременно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может несколько.</a:t>
            </a:r>
          </a:p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срабатываний при этом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может происходить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разному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Дополнительно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можно смоделировать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оцифровку сигнала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электронный отклик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детектора (</a:t>
            </a:r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ПОЗЖЕ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322" y="3888986"/>
            <a:ext cx="3600953" cy="27864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463" y="5389123"/>
            <a:ext cx="2042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юон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ГэВ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5" t="5065" r="18755" b="63774"/>
          <a:stretch/>
        </p:blipFill>
        <p:spPr>
          <a:xfrm>
            <a:off x="6247359" y="4175713"/>
            <a:ext cx="5652000" cy="15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68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37524" y="6498414"/>
            <a:ext cx="554476" cy="359586"/>
          </a:xfrm>
        </p:spPr>
        <p:txBody>
          <a:bodyPr/>
          <a:lstStyle/>
          <a:p>
            <a:fld id="{59AADD55-C30F-40BF-960A-F9D0FC7FD1C4}" type="slidenum">
              <a:rPr lang="ru-RU" sz="1800" smtClean="0"/>
              <a:t>19</a:t>
            </a:fld>
            <a:endParaRPr lang="ru-RU" sz="1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" y="1019212"/>
            <a:ext cx="4058216" cy="3429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91838" y="0"/>
            <a:ext cx="7344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детектирующих объёмов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0759"/>
            <a:ext cx="5444297" cy="480127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223753" y="1190686"/>
            <a:ext cx="696824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Создается класс-наследник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класса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G4VSensitiveDetector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 smtClean="0">
              <a:solidFill>
                <a:srgbClr val="E7E7E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Описываются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обязательные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ru-RU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вызывается в начале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каждого события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ru-RU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ProcessHits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вызывается на каждом шаге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детектирующем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объеме.</a:t>
            </a:r>
            <a:endParaRPr lang="en-US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информацию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 характеристиках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частицы</a:t>
            </a:r>
            <a:endParaRPr lang="en-US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данной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точке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о взаимодействии с веществом,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смоделировать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срабатывание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детектора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ru-RU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EndOfEvent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вызывается в конце события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отбор срабатываний,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сохранить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49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79094" y="6492875"/>
            <a:ext cx="312906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677738" y="0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417612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Событие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представляет собой единичный цикл от зарождения первичной частицы, до окончания отслеживания последней вторичной частицы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Geant4 все события рассматриваются атомарно, т.е. независимо от остальных событий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640" y="1433731"/>
            <a:ext cx="6273088" cy="43868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1486" y="5820606"/>
            <a:ext cx="120290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ейтрон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взаимодействующий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пропорциональном счетчике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нейтронов с радиатором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 изотопа гелия 3. </a:t>
            </a:r>
          </a:p>
          <a:p>
            <a:pPr algn="ctr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«событие» входят: весь трек нейтрона, треки протона и трития, а так же треки всех образованных ими вторичных частиц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286444" y="4210986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+ </a:t>
            </a:r>
            <a:r>
              <a:rPr lang="pt-BR" sz="2000" baseline="3000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sz="200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→ </a:t>
            </a:r>
            <a:r>
              <a:rPr lang="pt-BR" sz="2000" baseline="3000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sz="200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+ </a:t>
            </a:r>
            <a:r>
              <a:rPr lang="pt-BR" sz="2000" baseline="3000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00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+ 0,764 МэВ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528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587264" y="6492875"/>
            <a:ext cx="604736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20</a:t>
            </a:fld>
            <a:endParaRPr lang="ru-RU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791838" y="0"/>
            <a:ext cx="7344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детектирующих объёмов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6644" y="649847"/>
            <a:ext cx="3414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Detector_hit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Group 15"/>
          <p:cNvGrpSpPr>
            <a:grpSpLocks/>
          </p:cNvGrpSpPr>
          <p:nvPr/>
        </p:nvGrpSpPr>
        <p:grpSpPr bwMode="auto">
          <a:xfrm>
            <a:off x="988655" y="1334339"/>
            <a:ext cx="9845040" cy="5316220"/>
            <a:chOff x="800" y="1684"/>
            <a:chExt cx="15504" cy="8372"/>
          </a:xfrm>
        </p:grpSpPr>
        <p:sp>
          <p:nvSpPr>
            <p:cNvPr id="34" name="Надпись 4"/>
            <p:cNvSpPr txBox="1">
              <a:spLocks/>
            </p:cNvSpPr>
            <p:nvPr/>
          </p:nvSpPr>
          <p:spPr bwMode="auto">
            <a:xfrm>
              <a:off x="3440" y="5444"/>
              <a:ext cx="4188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Action.cc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Action.hh)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Надпись 18"/>
            <p:cNvSpPr txBox="1">
              <a:spLocks/>
            </p:cNvSpPr>
            <p:nvPr/>
          </p:nvSpPr>
          <p:spPr bwMode="auto">
            <a:xfrm>
              <a:off x="9792" y="3300"/>
              <a:ext cx="6512" cy="118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Si_det_Parameterisation.cc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(Si_det_Parameterisation.hh)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Надпись 2"/>
            <p:cNvSpPr txBox="1">
              <a:spLocks/>
            </p:cNvSpPr>
            <p:nvPr/>
          </p:nvSpPr>
          <p:spPr bwMode="auto">
            <a:xfrm>
              <a:off x="800" y="1684"/>
              <a:ext cx="7248" cy="85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Detector_hit.cc 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основной файл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Надпись 7"/>
            <p:cNvSpPr txBox="1">
              <a:spLocks/>
            </p:cNvSpPr>
            <p:nvPr/>
          </p:nvSpPr>
          <p:spPr bwMode="auto">
            <a:xfrm>
              <a:off x="4400" y="8260"/>
              <a:ext cx="5568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EventAct.cc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(EventAct.hh)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Надпись 11"/>
            <p:cNvSpPr txBox="1">
              <a:spLocks/>
            </p:cNvSpPr>
            <p:nvPr/>
          </p:nvSpPr>
          <p:spPr bwMode="auto">
            <a:xfrm>
              <a:off x="1824" y="2644"/>
              <a:ext cx="5328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DataWriter.cc</a:t>
              </a: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DataWriter.hh)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Надпись 9"/>
            <p:cNvSpPr txBox="1">
              <a:spLocks/>
            </p:cNvSpPr>
            <p:nvPr/>
          </p:nvSpPr>
          <p:spPr bwMode="auto">
            <a:xfrm>
              <a:off x="4400" y="9300"/>
              <a:ext cx="4380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StepAct.cc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(StepAct.hh)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Надпись 3"/>
            <p:cNvSpPr txBox="1">
              <a:spLocks/>
            </p:cNvSpPr>
            <p:nvPr/>
          </p:nvSpPr>
          <p:spPr bwMode="auto">
            <a:xfrm>
              <a:off x="1824" y="3572"/>
              <a:ext cx="5544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Loader.cc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Loader.hh)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Надпись 10"/>
            <p:cNvSpPr txBox="1">
              <a:spLocks/>
            </p:cNvSpPr>
            <p:nvPr/>
          </p:nvSpPr>
          <p:spPr bwMode="auto">
            <a:xfrm>
              <a:off x="3440" y="4500"/>
              <a:ext cx="5052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Geometry.cc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Geometry.hh)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Надпись 1"/>
            <p:cNvSpPr txBox="1">
              <a:spLocks/>
            </p:cNvSpPr>
            <p:nvPr/>
          </p:nvSpPr>
          <p:spPr bwMode="auto">
            <a:xfrm>
              <a:off x="9790" y="4828"/>
              <a:ext cx="6512" cy="1184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SD_Si_det.cc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(SD_Si_det.hh)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Надпись 5"/>
            <p:cNvSpPr txBox="1">
              <a:spLocks/>
            </p:cNvSpPr>
            <p:nvPr/>
          </p:nvSpPr>
          <p:spPr bwMode="auto">
            <a:xfrm>
              <a:off x="4400" y="6356"/>
              <a:ext cx="5676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PrimaryPart.cc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PrimaryPart.hh)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Надпись 6"/>
            <p:cNvSpPr txBox="1">
              <a:spLocks/>
            </p:cNvSpPr>
            <p:nvPr/>
          </p:nvSpPr>
          <p:spPr bwMode="auto">
            <a:xfrm>
              <a:off x="4400" y="7284"/>
              <a:ext cx="4680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RunAct.cc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(RunAct.hh)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" name="Прямая со стрелкой 44"/>
            <p:cNvCxnSpPr>
              <a:cxnSpLocks noChangeShapeType="1"/>
            </p:cNvCxnSpPr>
            <p:nvPr/>
          </p:nvCxnSpPr>
          <p:spPr bwMode="auto">
            <a:xfrm>
              <a:off x="8496" y="5088"/>
              <a:ext cx="1296" cy="352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Прямая со стрелкой 45"/>
            <p:cNvCxnSpPr>
              <a:cxnSpLocks noChangeShapeType="1"/>
            </p:cNvCxnSpPr>
            <p:nvPr/>
          </p:nvCxnSpPr>
          <p:spPr bwMode="auto">
            <a:xfrm flipV="1">
              <a:off x="8496" y="3952"/>
              <a:ext cx="1300" cy="80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218455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56979" y="6469231"/>
            <a:ext cx="535021" cy="388769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21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792453" y="-66986"/>
            <a:ext cx="7344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детектирующих объёмов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4852" y="585531"/>
            <a:ext cx="755514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G4SDManager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sdman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G4SDManager::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GetSDMpointer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SD_Si_det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sensitive_Si_det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SD_Si_det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("/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mySi_det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sdman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AddNewDetector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sensitive_Si_det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Si_det_log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SetSensitiveDetector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sensitive_Si_det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98834" y="213495"/>
            <a:ext cx="1484061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Geometry.cc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124743" y="461848"/>
            <a:ext cx="30588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Инициализируется объект класса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G4SDManager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694142" y="1866772"/>
            <a:ext cx="54978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000" dirty="0">
                <a:solidFill>
                  <a:srgbClr val="E7E7E7"/>
                </a:solidFill>
                <a:latin typeface="OpenSymbol"/>
              </a:rPr>
              <a:t>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Объект, описывающий детектирующий объем,</a:t>
            </a:r>
          </a:p>
          <a:p>
            <a:pPr algn="ctr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регистрируется в менеджере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7081736" y="1111471"/>
            <a:ext cx="49902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экземпляра класса для детектирующего объёма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нужно задать имя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977502" y="2042517"/>
            <a:ext cx="43255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Детектирующий объем ассоциируется с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логическим объемом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Прямая со стрелкой 17"/>
          <p:cNvCxnSpPr/>
          <p:nvPr/>
        </p:nvCxnSpPr>
        <p:spPr>
          <a:xfrm flipH="1">
            <a:off x="6309744" y="712892"/>
            <a:ext cx="1814999" cy="1016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 flipV="1">
            <a:off x="6438974" y="1164957"/>
            <a:ext cx="1304243" cy="1288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 flipV="1">
            <a:off x="3694025" y="1891233"/>
            <a:ext cx="940339" cy="2468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 flipV="1">
            <a:off x="4717916" y="1398221"/>
            <a:ext cx="2363820" cy="5222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0" y="2872474"/>
            <a:ext cx="730306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SD_Si_det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G4VSensitiveDetector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SD_Si_det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(G4String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SDname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~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SD_Si_det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G4bool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ProcessHits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(G4Step*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astep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G4TouchableHistory*);</a:t>
            </a:r>
          </a:p>
          <a:p>
            <a:r>
              <a:rPr lang="ru-RU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EndOfEvent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(G4HCofThisEvent* HCE</a:t>
            </a:r>
            <a:r>
              <a:rPr lang="ru-RU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G4double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GetSumE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(G4int i)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];}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AddSumE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e, G4int i) {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[i]+=e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hit_SD_Si_det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G4double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389173" y="2412267"/>
            <a:ext cx="1558440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Sd_Si_det.hh</a:t>
            </a:r>
            <a:endParaRPr lang="ru-RU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5707286" y="4805576"/>
            <a:ext cx="4375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коллекция откликов или срабатываний для данного события</a:t>
            </a:r>
          </a:p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используем)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Прямая со стрелкой 41"/>
          <p:cNvCxnSpPr/>
          <p:nvPr/>
        </p:nvCxnSpPr>
        <p:spPr>
          <a:xfrm flipH="1" flipV="1">
            <a:off x="4976648" y="4919188"/>
            <a:ext cx="1462326" cy="1586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81473" y="3631996"/>
            <a:ext cx="5486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нформация о размещении физических объёмов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Прямая со стрелкой 48"/>
          <p:cNvCxnSpPr/>
          <p:nvPr/>
        </p:nvCxnSpPr>
        <p:spPr>
          <a:xfrm flipH="1">
            <a:off x="5587614" y="3996601"/>
            <a:ext cx="959101" cy="4798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515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23451" y="6492875"/>
            <a:ext cx="468549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22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998682"/>
            <a:ext cx="1156456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G4bool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SD_Si_det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:: </a:t>
            </a:r>
            <a:r>
              <a:rPr lang="ru-RU" sz="2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ProcessHits</a:t>
            </a:r>
            <a:r>
              <a:rPr lang="ru-RU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(G4Step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G4TouchableHistory</a:t>
            </a:r>
            <a:r>
              <a:rPr lang="ru-RU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endParaRPr lang="en-US" sz="20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GetPostStepPoint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GetMaterial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()==G4NistManager::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FindOrBuildMaterial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("G4_Si"))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G4TouchableHandle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touchable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GetPreStepPoint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GetTouchableHandle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G4int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copyNo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touchable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GetVolume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GetCopyNo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G4double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0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edep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GetTotalEnergyDeposit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AddSumE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edep,copyNo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0819" y="29973"/>
            <a:ext cx="7344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детектирующих объёмов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93906" y="476249"/>
            <a:ext cx="1529586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Sd_Si_det.cc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64832" y="4736445"/>
            <a:ext cx="68158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SD_Si_det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::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EndOfEvent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(G4HCofThisEvent</a:t>
            </a:r>
            <a:r>
              <a:rPr lang="ru-RU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endParaRPr lang="en-US" sz="20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(G4int i=0; i&lt;10; i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hit_SD_Si_det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(10)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[i] &lt;&lt; G4endl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(G4int i=0; i&lt;10; i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[i]=0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.;}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296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23451" y="6492875"/>
            <a:ext cx="468549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23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104" y="563487"/>
            <a:ext cx="3000794" cy="30007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08879" y="-65642"/>
            <a:ext cx="7344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детектирующих объёмов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248" y="563487"/>
            <a:ext cx="2983646" cy="300079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4194" y="606356"/>
            <a:ext cx="2996507" cy="29579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39" y="3615614"/>
            <a:ext cx="3000794" cy="299222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3817" y="3615614"/>
            <a:ext cx="3017941" cy="297507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9113" y="3604898"/>
            <a:ext cx="3005081" cy="299650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51549" y="3604898"/>
            <a:ext cx="3009367" cy="298364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66" y="563487"/>
            <a:ext cx="3035088" cy="301365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11306" y="57468"/>
            <a:ext cx="3125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 мюона в калориметре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676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11000" y="6492875"/>
            <a:ext cx="381000" cy="365125"/>
          </a:xfrm>
        </p:spPr>
        <p:txBody>
          <a:bodyPr/>
          <a:lstStyle/>
          <a:p>
            <a:r>
              <a:rPr lang="ru-RU" sz="1600" dirty="0" smtClean="0"/>
              <a:t>2</a:t>
            </a:r>
            <a:endParaRPr lang="ru-RU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525486" y="-10887"/>
            <a:ext cx="5686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C++: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операторов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69669" y="504220"/>
            <a:ext cx="12261669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языке С++ определены множества операций над переменными стандартных типов, такие как +, -, *, / и т.д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Каждую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операцию можно применить к операндам определенного типа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ишь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ограниченное число типов непосредственно поддерживается любым языком программирования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и С++ не позволяют выполнять операции с комплексными числами, матрицами, строками, множествами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операторов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overloading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позволяет определить для объектов классов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встроенные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операторы, такие как +, -, * и т.д.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Пусть заданы множества А и В: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= { а1, а2, а3 };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= { a3, a4, a5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нужно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операции объединения (+) и пересечения (*) множеств.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+ В = { a1, a2, a3, a4, a5 }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* В = { a3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класс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"множество" и определить операции над объектами этого класса, выразив их с помощью знаков операций, которые уже есть в языке С++, например, + и 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результате операции + и * можно будет использовать как и раньше, а также снабдить их дополнительными функциями (объединения и пересечения).</a:t>
            </a:r>
          </a:p>
        </p:txBody>
      </p:sp>
    </p:spTree>
    <p:extLst>
      <p:ext uri="{BB962C8B-B14F-4D97-AF65-F5344CB8AC3E}">
        <p14:creationId xmlns:p14="http://schemas.microsoft.com/office/powerpoint/2010/main" val="2856194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547567" y="6492875"/>
            <a:ext cx="64443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25</a:t>
            </a:fld>
            <a:endParaRPr lang="ru-RU" sz="1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044151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определить, какую функцию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должен выполнить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оператор: старую или новую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типу операндов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быть с приоритетом операций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Сохраняется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определенный ранее приоритет операций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распространения действия операции на новые типы данных надо определить специальную функцию,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которой содержит слово 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 символ перегружаемого оператора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оператора может быть определена как член класса, либо вне класса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Перегрузить можно только те операторы, которые уже определены в C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новые операторы нельзя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ельзя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изменить количество операндов, их ассоциативность, приоритет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5486" y="-10887"/>
            <a:ext cx="5686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C++: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операций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892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56571" y="6492875"/>
            <a:ext cx="435429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26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525486" y="-10887"/>
            <a:ext cx="5686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C++: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операций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573888"/>
            <a:ext cx="12192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функция оператора определена как отдельная функция и не является членом класса, то количество параметров такой функции совпадает с количеством операндов оператора.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функции, которая представляет унарный оператор (унарный минус), будет один параметр, а у функции, которая представляет бинарный оператор, - два параметра.</a:t>
            </a:r>
          </a:p>
          <a:p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принимает два операнда, то первый операнд передается первому параметру функции, а второй операнд - второму параметру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этом как минимум один из параметров должен представлять тип класса.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4082540"/>
            <a:ext cx="68884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операторов в виде функций-членов класса: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887" y="3743987"/>
            <a:ext cx="4505954" cy="102884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5044221"/>
            <a:ext cx="1219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ClassType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класс, для которого определяется оператор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 другого операнда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ReturnType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 возвращаемого результата, который может совпадать с типом операнда, а может и отличаться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 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648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45569" y="6492875"/>
            <a:ext cx="446431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27</a:t>
            </a:fld>
            <a:endParaRPr lang="ru-RU" sz="1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573888"/>
            <a:ext cx="103544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операторов в виде </a:t>
            </a:r>
            <a:r>
              <a:rPr lang="ru-RU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функций, которые не являются членами 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класса: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25486" y="-10887"/>
            <a:ext cx="5686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C++: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операций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18" y="973998"/>
            <a:ext cx="10040751" cy="1571844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78376" y="2545842"/>
            <a:ext cx="82290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ru-RU" sz="2000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члена класса </a:t>
            </a:r>
            <a:r>
              <a:rPr lang="ru-RU" sz="2000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ru-RU" sz="20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хранит некоторое число: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58" y="3216000"/>
            <a:ext cx="4122519" cy="337232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2948" y="2669321"/>
            <a:ext cx="2550675" cy="1350357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5047317" y="5146060"/>
            <a:ext cx="7144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сложения, цель которого сложить два объекта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Двойная стрелка влево/вправо 11"/>
          <p:cNvSpPr/>
          <p:nvPr/>
        </p:nvSpPr>
        <p:spPr>
          <a:xfrm>
            <a:off x="4716336" y="5221081"/>
            <a:ext cx="407222" cy="26674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4863769" y="6327198"/>
            <a:ext cx="70298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будет представлять левый операнд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 flipH="1" flipV="1">
            <a:off x="2791842" y="5801397"/>
            <a:ext cx="2128105" cy="7577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4792577" y="5582741"/>
            <a:ext cx="73994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передается в функцию через параметр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будет представлять правый операнд операции.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 flipV="1">
            <a:off x="3515001" y="5809260"/>
            <a:ext cx="1404946" cy="1274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 flipV="1">
            <a:off x="3739645" y="5449522"/>
            <a:ext cx="1180302" cy="4871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4792577" y="3142616"/>
            <a:ext cx="43514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Результатом оператора сложения является новый объект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котором значение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равно сумме значений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обоих операндов.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1517515" y="3401128"/>
            <a:ext cx="3346255" cy="18802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8784077" y="4114592"/>
            <a:ext cx="34079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оператора можно складывать два объекта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Прямая со стрелкой 36"/>
          <p:cNvCxnSpPr/>
          <p:nvPr/>
        </p:nvCxnSpPr>
        <p:spPr>
          <a:xfrm flipH="1" flipV="1">
            <a:off x="10618285" y="3599234"/>
            <a:ext cx="539342" cy="6218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347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62362" y="6492875"/>
            <a:ext cx="429638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28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439886" y="0"/>
            <a:ext cx="5686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C++: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операций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8376" y="584775"/>
            <a:ext cx="3361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ru-RU" sz="2000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вне класса: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5465"/>
            <a:ext cx="6394549" cy="489415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375210" y="3815955"/>
            <a:ext cx="579745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бинарный оператор определяется в виде внешней функции,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передаётся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два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параметра</a:t>
            </a:r>
          </a:p>
          <a:p>
            <a:pPr algn="just"/>
            <a:endParaRPr lang="en-US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ервый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 будет представлять левый операнд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</a:t>
            </a: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второй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 - правый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операнд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 flipV="1">
            <a:off x="2928026" y="4056434"/>
            <a:ext cx="3466524" cy="2937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 flipV="1">
            <a:off x="4241261" y="3983230"/>
            <a:ext cx="2153288" cy="3669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 flipV="1">
            <a:off x="2127116" y="4423374"/>
            <a:ext cx="4361233" cy="6074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 flipV="1">
            <a:off x="2714017" y="4420955"/>
            <a:ext cx="3774332" cy="14448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6338162" y="1572082"/>
            <a:ext cx="58908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внешняя функция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может обращаться к приватным полям класса,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переменная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сделана публичной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1391055" y="1906621"/>
            <a:ext cx="5097294" cy="14691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291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43361" y="6492875"/>
            <a:ext cx="548640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29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503925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оператора необязательно должна возвращать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класса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может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быть любой объект.</a:t>
            </a:r>
          </a:p>
          <a:p>
            <a:endParaRPr lang="ru-RU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акже можно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определять дополнительные перегруженные функции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операторов.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39886" y="0"/>
            <a:ext cx="5686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C++: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операций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22" y="2409248"/>
            <a:ext cx="4115375" cy="41296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620" y="2368380"/>
            <a:ext cx="3558084" cy="1164594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511201" y="5083340"/>
            <a:ext cx="75000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определена вторая версия оператора сложения, которая складывает объект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 числом и возвращает также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число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20101" y="2200326"/>
            <a:ext cx="37718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левый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операнд операции должен представлять тип </a:t>
            </a:r>
            <a:r>
              <a:rPr lang="ru-RU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Двойная стрелка влево/вправо 9"/>
          <p:cNvSpPr/>
          <p:nvPr/>
        </p:nvSpPr>
        <p:spPr>
          <a:xfrm>
            <a:off x="3171217" y="5193613"/>
            <a:ext cx="1402403" cy="243670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8420101" y="2822595"/>
            <a:ext cx="29498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правый операнд - тип </a:t>
            </a:r>
            <a:r>
              <a:rPr lang="ru-RU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ru-RU" sz="2000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6553202" y="2486242"/>
            <a:ext cx="1884725" cy="5209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1" idx="1"/>
          </p:cNvCxnSpPr>
          <p:nvPr/>
        </p:nvCxnSpPr>
        <p:spPr>
          <a:xfrm flipH="1">
            <a:off x="7013643" y="3022650"/>
            <a:ext cx="1406458" cy="238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122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922033" y="6511199"/>
            <a:ext cx="269967" cy="346801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290934" y="0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4753" y="586076"/>
            <a:ext cx="68791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Шаг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это минимальный элемент цикла обработки событий.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268" y="1432086"/>
            <a:ext cx="8040222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51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95611" y="6492875"/>
            <a:ext cx="496389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30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439886" y="0"/>
            <a:ext cx="5686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C++: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операций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092562"/>
            <a:ext cx="12191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Какие операторы где определять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Операторы присвоения, индексирования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[],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вызова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()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доступа к указателю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инкремент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декремент -- определяются в виде функций-членов класса.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Операторы выделения и удаления памяти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new, delete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определяются в виде функций, которые не являются членами класса.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Остальные операторы можно определять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виде функций, которые не являются членами класса.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344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86903" y="6492875"/>
            <a:ext cx="505097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31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439886" y="0"/>
            <a:ext cx="5686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C++: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операций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-77821" y="430409"/>
            <a:ext cx="87668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Операторы сравнения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Результатом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операторов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сравнения,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правило, является значение типа </a:t>
            </a:r>
            <a:r>
              <a:rPr lang="ru-RU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8295"/>
            <a:ext cx="4101085" cy="568007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107" y="4903577"/>
            <a:ext cx="6365970" cy="1914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01085" y="1138295"/>
            <a:ext cx="809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используется простое сравнение полей класса, то для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опреторов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можно использовать специальный оператор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7306" y="1820977"/>
            <a:ext cx="4544060" cy="3007939"/>
          </a:xfrm>
          <a:prstGeom prst="rect">
            <a:avLst/>
          </a:prstGeom>
        </p:spPr>
      </p:pic>
      <p:cxnSp>
        <p:nvCxnSpPr>
          <p:cNvPr id="12" name="Прямая со стрелкой 11"/>
          <p:cNvCxnSpPr/>
          <p:nvPr/>
        </p:nvCxnSpPr>
        <p:spPr>
          <a:xfrm>
            <a:off x="10817158" y="1760706"/>
            <a:ext cx="943582" cy="21303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4101084" y="2224482"/>
            <a:ext cx="34455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умолчанию будут сравниваться все поля класса, для которых определен оператор ==.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 flipH="1">
            <a:off x="5953328" y="3433864"/>
            <a:ext cx="233463" cy="23054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018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95611" y="6492875"/>
            <a:ext cx="496389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32</a:t>
            </a:fld>
            <a:endParaRPr lang="ru-RU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439886" y="0"/>
            <a:ext cx="5686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C++: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операций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32889" y="464056"/>
            <a:ext cx="69455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присвоения +=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присвоения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 ссылку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левый операнд</a:t>
            </a:r>
            <a:endParaRPr lang="ru-RU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6333"/>
            <a:ext cx="4744112" cy="5322836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 flipH="1">
            <a:off x="1206230" y="1054094"/>
            <a:ext cx="4548191" cy="30636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>
            <a:off x="1721796" y="1054094"/>
            <a:ext cx="4032625" cy="32941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5950342" y="1027225"/>
            <a:ext cx="63090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Унарные операции</a:t>
            </a:r>
            <a:r>
              <a:rPr lang="en-US" sz="20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endParaRPr lang="ru-RU" sz="20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Унарные операции обычно возвращают новый объект, созданный на основе имеющегося. </a:t>
            </a:r>
            <a:endParaRPr lang="ru-RU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067" y="1978138"/>
            <a:ext cx="4601217" cy="4879862"/>
          </a:xfrm>
          <a:prstGeom prst="rect">
            <a:avLst/>
          </a:prstGeom>
        </p:spPr>
      </p:pic>
      <p:sp>
        <p:nvSpPr>
          <p:cNvPr id="25" name="Прямоугольник 24"/>
          <p:cNvSpPr/>
          <p:nvPr/>
        </p:nvSpPr>
        <p:spPr>
          <a:xfrm>
            <a:off x="9854153" y="3647594"/>
            <a:ext cx="23477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унарного минуса возвращает новый объект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значение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котором равно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значению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текущего объекта, умноженного на -1.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Прямая со стрелкой 26"/>
          <p:cNvCxnSpPr/>
          <p:nvPr/>
        </p:nvCxnSpPr>
        <p:spPr>
          <a:xfrm flipH="1" flipV="1">
            <a:off x="7354112" y="4747099"/>
            <a:ext cx="2752926" cy="4085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>
            <a:off x="6575898" y="5155660"/>
            <a:ext cx="3531140" cy="11867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16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91545" y="6492875"/>
            <a:ext cx="400455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33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439886" y="0"/>
            <a:ext cx="5686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C++: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операций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584775"/>
            <a:ext cx="88424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 инкремента 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 </a:t>
            </a:r>
            <a:r>
              <a:rPr lang="ru-RU" sz="20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декремента</a:t>
            </a:r>
            <a:r>
              <a:rPr lang="en-US" sz="20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endParaRPr lang="ru-RU" sz="20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Нужно определить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префиксную, и постфиксную форму для этих операторов.</a:t>
            </a:r>
            <a:endParaRPr lang="ru-RU" sz="20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1" y="1413703"/>
            <a:ext cx="4115375" cy="544429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6584" y="1376543"/>
            <a:ext cx="2972215" cy="357951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189576" y="4993221"/>
            <a:ext cx="8002424" cy="70788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Префиксные операторы должны возвращать ссылку на текущий объект, который можно получить с помощью указателя </a:t>
            </a:r>
            <a:r>
              <a:rPr lang="ru-RU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37333" y="1593189"/>
            <a:ext cx="4789251" cy="1938992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Постфиксные операторы должны возвращать значение объекта до инкремента, то есть предыдущее состояние объекта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постфиксная форма возвращает копию объекта до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инкремента.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H="1" flipV="1">
            <a:off x="1906621" y="4387174"/>
            <a:ext cx="2354094" cy="8560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1906621" y="5243209"/>
            <a:ext cx="235409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1794902" y="3532181"/>
            <a:ext cx="3555311" cy="29606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V="1">
            <a:off x="9126584" y="2266545"/>
            <a:ext cx="1486107" cy="71011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4189577" y="5772669"/>
            <a:ext cx="8002423" cy="1015663"/>
          </a:xfrm>
          <a:prstGeom prst="rect">
            <a:avLst/>
          </a:prstGeom>
          <a:ln w="3810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постфиксная форма отличалась от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префиксной,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постфиксные версии получают дополнительный параметр типа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не используется.</a:t>
            </a:r>
          </a:p>
        </p:txBody>
      </p:sp>
      <p:cxnSp>
        <p:nvCxnSpPr>
          <p:cNvPr id="44" name="Прямая со стрелкой 43"/>
          <p:cNvCxnSpPr/>
          <p:nvPr/>
        </p:nvCxnSpPr>
        <p:spPr>
          <a:xfrm flipH="1" flipV="1">
            <a:off x="2247090" y="5868559"/>
            <a:ext cx="1942486" cy="41194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V="1">
            <a:off x="11284085" y="1521627"/>
            <a:ext cx="0" cy="425104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777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62362" y="6492875"/>
            <a:ext cx="429638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34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439886" y="0"/>
            <a:ext cx="5686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C++: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операций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510861"/>
            <a:ext cx="3789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Переопределение оператора &lt;&lt;</a:t>
            </a:r>
            <a:endParaRPr lang="ru-RU" sz="20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005139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принимает два аргумента: ссылку на объект потока (левый операнд) и фактическое значение для вывода (правый операнд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Затем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 возвращает новую ссылку на поток, которую можно передать при следующем вызове оператора 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в цепочке.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063" y="1963651"/>
            <a:ext cx="5194232" cy="4894152"/>
          </a:xfrm>
          <a:prstGeom prst="rect">
            <a:avLst/>
          </a:prstGeom>
        </p:spPr>
      </p:pic>
      <p:cxnSp>
        <p:nvCxnSpPr>
          <p:cNvPr id="12" name="Прямая со стрелкой 11"/>
          <p:cNvCxnSpPr/>
          <p:nvPr/>
        </p:nvCxnSpPr>
        <p:spPr>
          <a:xfrm>
            <a:off x="787940" y="2328578"/>
            <a:ext cx="1595337" cy="27200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88972" y="2215134"/>
            <a:ext cx="55940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Стандартный выходной поток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тип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ostream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</a:t>
            </a:r>
            <a:r>
              <a:rPr lang="ru-RU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параметр (левый операнд) представляет объект </a:t>
            </a:r>
            <a:r>
              <a:rPr lang="ru-RU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ostream</a:t>
            </a:r>
            <a:r>
              <a:rPr lang="ru-RU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второй (правый операнд) - выводимый объект Counter. </a:t>
            </a:r>
            <a:endParaRPr 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4056435" y="3160110"/>
            <a:ext cx="2535214" cy="11103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5700411" y="3688616"/>
            <a:ext cx="891238" cy="5818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6340003" y="4944471"/>
            <a:ext cx="57430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Поскольку мы не можем изменить стандартное определение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ostream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определяем функцию оператора, которая не является членом класса.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Прямая со стрелкой 28"/>
          <p:cNvCxnSpPr/>
          <p:nvPr/>
        </p:nvCxnSpPr>
        <p:spPr>
          <a:xfrm flipH="1" flipV="1">
            <a:off x="3035030" y="4410727"/>
            <a:ext cx="3351265" cy="8811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5444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42906" y="6492875"/>
            <a:ext cx="44909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35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584775"/>
            <a:ext cx="51634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Выражение одних операторов через </a:t>
            </a:r>
            <a:r>
              <a:rPr lang="ru-RU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другие</a:t>
            </a:r>
            <a:endParaRPr lang="en-US" sz="20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39886" y="0"/>
            <a:ext cx="5686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C++: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операций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49" y="984885"/>
            <a:ext cx="5158508" cy="449404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985" y="3414847"/>
            <a:ext cx="3429479" cy="189335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221067" y="2515641"/>
            <a:ext cx="43051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сложения с присвоением +=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1916349" y="2731770"/>
            <a:ext cx="3350508" cy="3679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275617" y="5744857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функции оператора сложения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создаётся копия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текущего объекта и к этой копии и аргументу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применяется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+=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 flipH="1" flipV="1">
            <a:off x="1819072" y="4737370"/>
            <a:ext cx="311285" cy="11416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21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01272" y="6492875"/>
            <a:ext cx="390728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4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474837" y="0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505728"/>
            <a:ext cx="1207202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напрямую не управляет ни одной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условных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единиц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однако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ему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предоставлены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классы действий, связанные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 своей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соответствующей единицей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рамках данных классов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может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анализировать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аккумулировать информацию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моделирования, вносить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некоторые корректировки в процесс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моделирования.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-2632" y="2217031"/>
            <a:ext cx="804477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G4VUserActionInitialization: c</a:t>
            </a:r>
            <a:r>
              <a:rPr lang="ru-RU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оздание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объектов классов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действий.</a:t>
            </a:r>
          </a:p>
          <a:p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G4VUserPrimaryGeneratorAction</a:t>
            </a:r>
          </a:p>
          <a:p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G4UserRunAction</a:t>
            </a:r>
          </a:p>
          <a:p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G4UserEventAction</a:t>
            </a:r>
          </a:p>
          <a:p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G4UserStackingAction</a:t>
            </a:r>
          </a:p>
          <a:p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G4UserTrackingAction</a:t>
            </a:r>
          </a:p>
          <a:p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G4UserSteppingAction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690" y="3384602"/>
            <a:ext cx="4029638" cy="34151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19755" y="4063711"/>
            <a:ext cx="3149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Чисто виртуальный метод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6974732" y="4291526"/>
            <a:ext cx="1721796" cy="80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авая фигурная скобка 11"/>
          <p:cNvSpPr/>
          <p:nvPr/>
        </p:nvSpPr>
        <p:spPr>
          <a:xfrm>
            <a:off x="3609937" y="2829693"/>
            <a:ext cx="750812" cy="1872893"/>
          </a:xfrm>
          <a:prstGeom prst="rightBrace">
            <a:avLst>
              <a:gd name="adj1" fmla="val 8333"/>
              <a:gd name="adj2" fmla="val 5084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Двойная стрелка влево/вправо 12"/>
          <p:cNvSpPr/>
          <p:nvPr/>
        </p:nvSpPr>
        <p:spPr>
          <a:xfrm>
            <a:off x="3755573" y="2953725"/>
            <a:ext cx="796972" cy="223363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4474837" y="2803797"/>
            <a:ext cx="7717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Обязательная реализация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(генерация первичной вершины)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01331" y="552353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чисто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классом для определения порядка обработки треков</a:t>
            </a:r>
          </a:p>
        </p:txBody>
      </p:sp>
      <p:cxnSp>
        <p:nvCxnSpPr>
          <p:cNvPr id="11" name="Прямая со стрелкой 10"/>
          <p:cNvCxnSpPr/>
          <p:nvPr/>
        </p:nvCxnSpPr>
        <p:spPr>
          <a:xfrm flipH="1" flipV="1">
            <a:off x="2573969" y="4032694"/>
            <a:ext cx="1228891" cy="16190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878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88821" y="6492875"/>
            <a:ext cx="303179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5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474837" y="0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3842" y="-46773"/>
            <a:ext cx="3379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TrackStack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13"/>
          <p:cNvGrpSpPr>
            <a:grpSpLocks noChangeAspect="1"/>
          </p:cNvGrpSpPr>
          <p:nvPr/>
        </p:nvGrpSpPr>
        <p:grpSpPr bwMode="auto">
          <a:xfrm>
            <a:off x="57232" y="476447"/>
            <a:ext cx="5897880" cy="6362700"/>
            <a:chOff x="1932" y="1212"/>
            <a:chExt cx="9288" cy="10020"/>
          </a:xfrm>
        </p:grpSpPr>
        <p:sp>
          <p:nvSpPr>
            <p:cNvPr id="22" name="Надпись 2"/>
            <p:cNvSpPr txBox="1">
              <a:spLocks noChangeArrowheads="1"/>
            </p:cNvSpPr>
            <p:nvPr/>
          </p:nvSpPr>
          <p:spPr bwMode="auto">
            <a:xfrm>
              <a:off x="1932" y="1212"/>
              <a:ext cx="5784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TrackStack.cc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</a:t>
              </a:r>
              <a:r>
                <a: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основной файл)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Надпись 3"/>
            <p:cNvSpPr txBox="1">
              <a:spLocks noChangeArrowheads="1"/>
            </p:cNvSpPr>
            <p:nvPr/>
          </p:nvSpPr>
          <p:spPr bwMode="auto">
            <a:xfrm>
              <a:off x="2952" y="3012"/>
              <a:ext cx="5544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Loader.cc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Loader.hh)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Надпись 4"/>
            <p:cNvSpPr txBox="1">
              <a:spLocks noChangeArrowheads="1"/>
            </p:cNvSpPr>
            <p:nvPr/>
          </p:nvSpPr>
          <p:spPr bwMode="auto">
            <a:xfrm>
              <a:off x="4584" y="4872"/>
              <a:ext cx="4188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Action.cc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4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Action.hh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Надпись 5"/>
            <p:cNvSpPr txBox="1">
              <a:spLocks noChangeArrowheads="1"/>
            </p:cNvSpPr>
            <p:nvPr/>
          </p:nvSpPr>
          <p:spPr bwMode="auto">
            <a:xfrm>
              <a:off x="5544" y="5796"/>
              <a:ext cx="5676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PrimaryPart.cc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PrimaryPart.hh)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Надпись 6"/>
            <p:cNvSpPr txBox="1">
              <a:spLocks noChangeArrowheads="1"/>
            </p:cNvSpPr>
            <p:nvPr/>
          </p:nvSpPr>
          <p:spPr bwMode="auto">
            <a:xfrm>
              <a:off x="5544" y="6720"/>
              <a:ext cx="4680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RunAct.cc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(RunAct.hh)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Надпись 7"/>
            <p:cNvSpPr txBox="1">
              <a:spLocks noChangeArrowheads="1"/>
            </p:cNvSpPr>
            <p:nvPr/>
          </p:nvSpPr>
          <p:spPr bwMode="auto">
            <a:xfrm>
              <a:off x="5544" y="7692"/>
              <a:ext cx="5568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EventAct.cc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(EventAct.hh)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Надпись 8"/>
            <p:cNvSpPr txBox="1">
              <a:spLocks noChangeArrowheads="1"/>
            </p:cNvSpPr>
            <p:nvPr/>
          </p:nvSpPr>
          <p:spPr bwMode="auto">
            <a:xfrm>
              <a:off x="5604" y="8616"/>
              <a:ext cx="5208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TrackAct.cc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(TrackAct.hh)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Надпись 9"/>
            <p:cNvSpPr txBox="1">
              <a:spLocks noChangeArrowheads="1"/>
            </p:cNvSpPr>
            <p:nvPr/>
          </p:nvSpPr>
          <p:spPr bwMode="auto">
            <a:xfrm>
              <a:off x="5640" y="10476"/>
              <a:ext cx="4380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StepAct.cc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(StepAct.hh)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Надпись 10"/>
            <p:cNvSpPr txBox="1">
              <a:spLocks noChangeArrowheads="1"/>
            </p:cNvSpPr>
            <p:nvPr/>
          </p:nvSpPr>
          <p:spPr bwMode="auto">
            <a:xfrm>
              <a:off x="4584" y="3936"/>
              <a:ext cx="5052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Geometry.cc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Geometry.hh)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Надпись 11"/>
            <p:cNvSpPr txBox="1">
              <a:spLocks noChangeArrowheads="1"/>
            </p:cNvSpPr>
            <p:nvPr/>
          </p:nvSpPr>
          <p:spPr bwMode="auto">
            <a:xfrm>
              <a:off x="2952" y="2076"/>
              <a:ext cx="5328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DataWriter.cc</a:t>
              </a: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DataWriter.hh)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Надпись 1"/>
            <p:cNvSpPr txBox="1">
              <a:spLocks noChangeArrowheads="1"/>
            </p:cNvSpPr>
            <p:nvPr/>
          </p:nvSpPr>
          <p:spPr bwMode="auto">
            <a:xfrm>
              <a:off x="5604" y="9552"/>
              <a:ext cx="4752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StackAct.cc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(StackAct.hh)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Правая фигурная скобка 33"/>
          <p:cNvSpPr/>
          <p:nvPr/>
        </p:nvSpPr>
        <p:spPr>
          <a:xfrm>
            <a:off x="6197495" y="3387287"/>
            <a:ext cx="750812" cy="3451860"/>
          </a:xfrm>
          <a:prstGeom prst="rightBrace">
            <a:avLst>
              <a:gd name="adj1" fmla="val 8333"/>
              <a:gd name="adj2" fmla="val 5084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/>
          <p:cNvSpPr txBox="1"/>
          <p:nvPr/>
        </p:nvSpPr>
        <p:spPr>
          <a:xfrm>
            <a:off x="9714362" y="3371863"/>
            <a:ext cx="1274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Action.cc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6959495" y="3867347"/>
            <a:ext cx="51897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SetUserAction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PrimaryPart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SetUserAction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SetUserAction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SetUserAction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TrackAct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SetUserAction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SetUserAction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714362" y="509415"/>
            <a:ext cx="1274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Action.hh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6769806" y="986687"/>
            <a:ext cx="53793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G4VUserActionInitialization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public:Action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14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20728" y="6492875"/>
            <a:ext cx="371272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6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49" y="2470062"/>
            <a:ext cx="10517068" cy="22291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74837" y="0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61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63251" y="6492875"/>
            <a:ext cx="328749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7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474837" y="0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1003390" y="1354772"/>
            <a:ext cx="9871710" cy="5320665"/>
            <a:chOff x="972" y="1608"/>
            <a:chExt cx="15546" cy="8379"/>
          </a:xfrm>
        </p:grpSpPr>
        <p:sp>
          <p:nvSpPr>
            <p:cNvPr id="5" name="Надпись 6"/>
            <p:cNvSpPr txBox="1">
              <a:spLocks/>
            </p:cNvSpPr>
            <p:nvPr/>
          </p:nvSpPr>
          <p:spPr bwMode="auto">
            <a:xfrm>
              <a:off x="4572" y="7208"/>
              <a:ext cx="4680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RunAct.cc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(RunAct.hh)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AutoShape 30"/>
            <p:cNvCxnSpPr>
              <a:cxnSpLocks noChangeShapeType="1"/>
            </p:cNvCxnSpPr>
            <p:nvPr/>
          </p:nvCxnSpPr>
          <p:spPr bwMode="auto">
            <a:xfrm flipH="1" flipV="1">
              <a:off x="10248" y="6721"/>
              <a:ext cx="3228" cy="1736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Надпись 7"/>
            <p:cNvSpPr txBox="1">
              <a:spLocks/>
            </p:cNvSpPr>
            <p:nvPr/>
          </p:nvSpPr>
          <p:spPr bwMode="auto">
            <a:xfrm>
              <a:off x="4572" y="8184"/>
              <a:ext cx="5568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EventAct.cc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(EventAct.hh)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Надпись 2"/>
            <p:cNvSpPr txBox="1">
              <a:spLocks noChangeArrowheads="1"/>
            </p:cNvSpPr>
            <p:nvPr/>
          </p:nvSpPr>
          <p:spPr bwMode="auto">
            <a:xfrm>
              <a:off x="10728" y="8460"/>
              <a:ext cx="5790" cy="8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20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Генератор первичной вершины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Надпись 2"/>
            <p:cNvSpPr txBox="1">
              <a:spLocks/>
            </p:cNvSpPr>
            <p:nvPr/>
          </p:nvSpPr>
          <p:spPr bwMode="auto">
            <a:xfrm>
              <a:off x="972" y="1608"/>
              <a:ext cx="5784" cy="85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Detector_Replica.cc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основной файл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Надпись 2"/>
            <p:cNvSpPr txBox="1">
              <a:spLocks noChangeArrowheads="1"/>
            </p:cNvSpPr>
            <p:nvPr/>
          </p:nvSpPr>
          <p:spPr bwMode="auto">
            <a:xfrm>
              <a:off x="972" y="7032"/>
              <a:ext cx="1704" cy="8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20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Запуск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Надпись 11"/>
            <p:cNvSpPr txBox="1">
              <a:spLocks/>
            </p:cNvSpPr>
            <p:nvPr/>
          </p:nvSpPr>
          <p:spPr bwMode="auto">
            <a:xfrm>
              <a:off x="1996" y="2568"/>
              <a:ext cx="5328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DataWriter.cc</a:t>
              </a: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DataWriter.hh)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Надпись 3"/>
            <p:cNvSpPr txBox="1">
              <a:spLocks/>
            </p:cNvSpPr>
            <p:nvPr/>
          </p:nvSpPr>
          <p:spPr bwMode="auto">
            <a:xfrm>
              <a:off x="1996" y="3496"/>
              <a:ext cx="5544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Loader.cc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Loader.hh)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AutoShape 30"/>
            <p:cNvCxnSpPr>
              <a:cxnSpLocks noChangeShapeType="1"/>
            </p:cNvCxnSpPr>
            <p:nvPr/>
          </p:nvCxnSpPr>
          <p:spPr bwMode="auto">
            <a:xfrm>
              <a:off x="2688" y="7476"/>
              <a:ext cx="1884" cy="156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Надпись 10"/>
            <p:cNvSpPr txBox="1">
              <a:spLocks/>
            </p:cNvSpPr>
            <p:nvPr/>
          </p:nvSpPr>
          <p:spPr bwMode="auto">
            <a:xfrm>
              <a:off x="3612" y="4424"/>
              <a:ext cx="5052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Geometry.cc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Geometry.hh)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Надпись 2"/>
            <p:cNvSpPr txBox="1">
              <a:spLocks noChangeArrowheads="1"/>
            </p:cNvSpPr>
            <p:nvPr/>
          </p:nvSpPr>
          <p:spPr bwMode="auto">
            <a:xfrm>
              <a:off x="984" y="8100"/>
              <a:ext cx="1932" cy="8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20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Событие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Надпись 4"/>
            <p:cNvSpPr txBox="1">
              <a:spLocks/>
            </p:cNvSpPr>
            <p:nvPr/>
          </p:nvSpPr>
          <p:spPr bwMode="auto">
            <a:xfrm>
              <a:off x="3612" y="5368"/>
              <a:ext cx="4188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Action.cc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Action.hh)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5"/>
            <p:cNvSpPr txBox="1">
              <a:spLocks/>
            </p:cNvSpPr>
            <p:nvPr/>
          </p:nvSpPr>
          <p:spPr bwMode="auto">
            <a:xfrm>
              <a:off x="4572" y="6280"/>
              <a:ext cx="5676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PrimaryPart.cc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4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PrimaryPart.hh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Надпись 18"/>
            <p:cNvSpPr txBox="1">
              <a:spLocks/>
            </p:cNvSpPr>
            <p:nvPr/>
          </p:nvSpPr>
          <p:spPr bwMode="auto">
            <a:xfrm>
              <a:off x="9836" y="4264"/>
              <a:ext cx="6512" cy="118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Si_det_Parameterisation.cc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(Si_det_Parameterisation.hh)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Двойная стрелка влево/вправо 18"/>
            <p:cNvSpPr>
              <a:spLocks noChangeArrowheads="1"/>
            </p:cNvSpPr>
            <p:nvPr/>
          </p:nvSpPr>
          <p:spPr bwMode="auto">
            <a:xfrm>
              <a:off x="8668" y="4552"/>
              <a:ext cx="1168" cy="604"/>
            </a:xfrm>
            <a:prstGeom prst="leftRightArrow">
              <a:avLst>
                <a:gd name="adj1" fmla="val 50000"/>
                <a:gd name="adj2" fmla="val 50001"/>
              </a:avLst>
            </a:prstGeom>
            <a:solidFill>
              <a:srgbClr val="FF0000"/>
            </a:solidFill>
            <a:ln w="127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20" name="Надпись 9"/>
            <p:cNvSpPr txBox="1">
              <a:spLocks/>
            </p:cNvSpPr>
            <p:nvPr/>
          </p:nvSpPr>
          <p:spPr bwMode="auto">
            <a:xfrm>
              <a:off x="4572" y="9224"/>
              <a:ext cx="4380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StepAct.cc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(StepAct.hh)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Надпись 2"/>
            <p:cNvSpPr txBox="1">
              <a:spLocks noChangeArrowheads="1"/>
            </p:cNvSpPr>
            <p:nvPr/>
          </p:nvSpPr>
          <p:spPr bwMode="auto">
            <a:xfrm>
              <a:off x="984" y="9172"/>
              <a:ext cx="1152" cy="8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20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Шаг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AutoShape 30"/>
            <p:cNvCxnSpPr>
              <a:cxnSpLocks noChangeShapeType="1"/>
            </p:cNvCxnSpPr>
            <p:nvPr/>
          </p:nvCxnSpPr>
          <p:spPr bwMode="auto">
            <a:xfrm>
              <a:off x="2916" y="8532"/>
              <a:ext cx="1620" cy="72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Прямая со стрелкой 22"/>
            <p:cNvCxnSpPr>
              <a:cxnSpLocks noChangeShapeType="1"/>
            </p:cNvCxnSpPr>
            <p:nvPr/>
          </p:nvCxnSpPr>
          <p:spPr bwMode="auto">
            <a:xfrm>
              <a:off x="2136" y="9516"/>
              <a:ext cx="2412" cy="72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TextBox 23"/>
          <p:cNvSpPr txBox="1"/>
          <p:nvPr/>
        </p:nvSpPr>
        <p:spPr>
          <a:xfrm>
            <a:off x="151591" y="520412"/>
            <a:ext cx="3379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Detectors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949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30455" y="6492875"/>
            <a:ext cx="361545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8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647986" y="0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524798" y="2386069"/>
            <a:ext cx="56672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G4UserRunAction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опциональным пользовательским классом «действий», связанным с запусками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394692"/>
            <a:ext cx="12192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RunAct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RunAct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f_act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=&amp;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(*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f_act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&lt;&lt;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(12) &lt;&lt; "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RunAct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!" &lt;&lt;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RunAct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::~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RunAct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(*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f_act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&lt;&lt;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(12) &lt;&lt; "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RunAct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 &lt;&lt;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time_t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RunNum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RunAct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BeginOfRunAction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G4Run*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aRun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G4cout &lt;&lt; "\n---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"&lt;&lt;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RunNum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 --------\n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"&lt;&lt;"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="&lt;&lt;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aRun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GetRunID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()&lt;&lt; G4endl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RunAct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EndOfRunAction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G4Run*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aRun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G4cout &lt;&lt; "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 &lt;&lt;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difftime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)&lt;&lt;"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seconds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"&lt;&lt; G4endl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G4cout &lt;&lt; "\n---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"&lt;&lt;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RunNum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 --------\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="&lt;&lt;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aRun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GetRunID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()&lt;&lt; G4endl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RunNum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524798" y="561017"/>
            <a:ext cx="56980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Самой крупной единицей моделирования является запуск.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580342" y="1297245"/>
            <a:ext cx="55869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началом запуска начинается цикл моделирования, а конец запуска совпадает с завершением цикла.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-5418"/>
            <a:ext cx="1303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RunAct.cc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460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01272" y="6492875"/>
            <a:ext cx="390728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9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647986" y="0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584775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G4UserEventAction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опциональным базовым классом, для класса пользовательских «действий» на каждом событии.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292661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осуществляет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событий (</a:t>
            </a:r>
            <a:r>
              <a:rPr lang="ru-RU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его осуществляет экземпляр класса 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G4Event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а лишь позволяет менять параметры событий, или сохранять информацию о моделировании во время событий.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73374" y="2382105"/>
            <a:ext cx="7228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Два виртуальных метода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irtual void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BeginOfEventAction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G4Event*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anEvent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void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EndOfEventAction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G4Event*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anEvent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-18323" y="3797877"/>
            <a:ext cx="122103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Вызываются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начале (после создания первичной вершины) 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конце каждого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события,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можно использовать для сохранения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данных.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698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6887</TotalTime>
  <Words>3133</Words>
  <Application>Microsoft Office PowerPoint</Application>
  <PresentationFormat>Широкоэкранный</PresentationFormat>
  <Paragraphs>546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OpenSymbol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Leon</dc:creator>
  <cp:lastModifiedBy>Leon</cp:lastModifiedBy>
  <cp:revision>839</cp:revision>
  <dcterms:created xsi:type="dcterms:W3CDTF">2024-02-03T20:00:01Z</dcterms:created>
  <dcterms:modified xsi:type="dcterms:W3CDTF">2024-03-20T12:30:01Z</dcterms:modified>
</cp:coreProperties>
</file>