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65" r:id="rId3"/>
    <p:sldId id="270" r:id="rId4"/>
    <p:sldId id="271" r:id="rId5"/>
    <p:sldId id="272" r:id="rId6"/>
    <p:sldId id="273" r:id="rId7"/>
    <p:sldId id="281" r:id="rId8"/>
    <p:sldId id="274" r:id="rId9"/>
    <p:sldId id="266" r:id="rId10"/>
    <p:sldId id="275" r:id="rId11"/>
    <p:sldId id="267" r:id="rId12"/>
    <p:sldId id="269" r:id="rId13"/>
    <p:sldId id="257" r:id="rId14"/>
    <p:sldId id="258" r:id="rId15"/>
    <p:sldId id="259" r:id="rId16"/>
    <p:sldId id="268" r:id="rId17"/>
    <p:sldId id="263" r:id="rId18"/>
    <p:sldId id="276" r:id="rId19"/>
    <p:sldId id="261" r:id="rId20"/>
    <p:sldId id="280" r:id="rId21"/>
    <p:sldId id="262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1" d="100"/>
          <a:sy n="81" d="100"/>
        </p:scale>
        <p:origin x="82" y="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CDCAB7-419D-4F5D-9F0C-1DC246588705}" type="datetimeFigureOut">
              <a:rPr lang="ru-RU" smtClean="0"/>
              <a:t>11.02.2025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70090D-BAB6-4D03-B65E-C17C27EF8E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87037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B2CCE-5B1D-4245-BA47-39FB0ACC8F2E}" type="datetime1">
              <a:rPr lang="ru-RU" smtClean="0"/>
              <a:t>11.02.2025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DD55-C30F-40BF-960A-F9D0FC7FD1C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67163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BDA28-2B69-4DEB-A3AE-670748B4EF15}" type="datetime1">
              <a:rPr lang="ru-RU" smtClean="0"/>
              <a:t>11.02.2025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DD55-C30F-40BF-960A-F9D0FC7FD1C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4361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3E777-B83F-4383-9BBF-74D40221C9E9}" type="datetime1">
              <a:rPr lang="ru-RU" smtClean="0"/>
              <a:t>11.02.2025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DD55-C30F-40BF-960A-F9D0FC7FD1C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9568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ADFBB-05F0-46FF-A2A9-1E5A3072F14B}" type="datetime1">
              <a:rPr lang="ru-RU" smtClean="0"/>
              <a:t>11.02.2025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DD55-C30F-40BF-960A-F9D0FC7FD1C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31781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09C40-D8BE-48F7-9AED-22755AC5BA56}" type="datetime1">
              <a:rPr lang="ru-RU" smtClean="0"/>
              <a:t>11.02.2025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DD55-C30F-40BF-960A-F9D0FC7FD1C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68700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B9B14-8F0B-4B28-935B-AC6391DC37F3}" type="datetime1">
              <a:rPr lang="ru-RU" smtClean="0"/>
              <a:t>11.02.2025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DD55-C30F-40BF-960A-F9D0FC7FD1C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82235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D0C0B-5E6F-44B0-8CED-3E9DFC90DAC1}" type="datetime1">
              <a:rPr lang="ru-RU" smtClean="0"/>
              <a:t>11.02.2025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DD55-C30F-40BF-960A-F9D0FC7FD1C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90835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0B55D-7C55-4F8F-B9A9-E0F0294CC93A}" type="datetime1">
              <a:rPr lang="ru-RU" smtClean="0"/>
              <a:t>11.02.2025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DD55-C30F-40BF-960A-F9D0FC7FD1C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56276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BF3A0-63ED-4BCD-ACB4-AD913D6DAD06}" type="datetime1">
              <a:rPr lang="ru-RU" smtClean="0"/>
              <a:t>11.02.2025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DD55-C30F-40BF-960A-F9D0FC7FD1C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48583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C0343-BC11-4C57-9952-AE09DD33E48D}" type="datetime1">
              <a:rPr lang="ru-RU" smtClean="0"/>
              <a:t>11.02.2025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DD55-C30F-40BF-960A-F9D0FC7FD1C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0166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530EC-06AC-435C-9450-6E6E2A3DA804}" type="datetime1">
              <a:rPr lang="ru-RU" smtClean="0"/>
              <a:t>11.02.2025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DD55-C30F-40BF-960A-F9D0FC7FD1C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92231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A43E4B-178C-4507-902A-87C6A1C08166}" type="datetime1">
              <a:rPr lang="ru-RU" smtClean="0"/>
              <a:t>11.02.2025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AADD55-C30F-40BF-960A-F9D0FC7FD1C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8479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oogle.ru/url?sa=t&amp;rct=j&amp;q=&amp;esrc=s&amp;source=web&amp;cd=1&amp;ved=2ahUKEwi12-OUr4_nAhUM6aYKHYgaCcoQFjAAegQIBBAB&amp;url=https://home.cern/science/accelerators/large-electron-positron-collider&amp;usg=AOvVaw1F6EuMjKM11QmZykyPsXTz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76209"/>
            <a:ext cx="1210401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Основы 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моделирования детекторных систем и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их 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применение в ядерно- и</a:t>
            </a:r>
          </a:p>
          <a:p>
            <a:pPr algn="ctr"/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космофизических экспериментах с использованием пакета программ GEANT4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826523" y="1024482"/>
            <a:ext cx="21210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</a:t>
            </a:r>
            <a:endParaRPr lang="ru-RU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31975" y="1581843"/>
            <a:ext cx="11840066" cy="3416320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algn="just"/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 подготовке современных экспериментов в области ядерной физики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 космофизики требуется выполнить огромный объём работы </a:t>
            </a: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процессе разработки комплекса программных средств и приложений. Особо важным является постоянно растущая необходимость в масштабном, точном и исчерпывающем моделировании регистрации частиц. </a:t>
            </a:r>
            <a:endParaRPr lang="ru-RU" sz="24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Современные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реалии ведут к увеличению размера, сложности и чувствительности детекторов, что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вызывает необходимость использовать мощные компьютерные системы, позволяющие проводить объёмное и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сложное моделирование. 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63950" y="5305309"/>
            <a:ext cx="1184006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	</a:t>
            </a:r>
            <a:r>
              <a:rPr lang="ru-RU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реализации  задач, возникающих при разработке сложных детекторных систем, в настоящее время широко используется объектно-ориентированный </a:t>
            </a: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инструмент моделирования Geant4. 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821212" y="6486509"/>
            <a:ext cx="370788" cy="365125"/>
          </a:xfrm>
        </p:spPr>
        <p:txBody>
          <a:bodyPr/>
          <a:lstStyle/>
          <a:p>
            <a:fld id="{59AADD55-C30F-40BF-960A-F9D0FC7FD1C4}" type="slidenum">
              <a:rPr lang="ru-RU" sz="1600" smtClean="0"/>
              <a:t>1</a:t>
            </a:fld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822099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858920" y="6492875"/>
            <a:ext cx="333080" cy="365125"/>
          </a:xfrm>
        </p:spPr>
        <p:txBody>
          <a:bodyPr/>
          <a:lstStyle/>
          <a:p>
            <a:fld id="{59AADD55-C30F-40BF-960A-F9D0FC7FD1C4}" type="slidenum">
              <a:rPr lang="ru-RU" sz="1600" smtClean="0"/>
              <a:t>10</a:t>
            </a:fld>
            <a:endParaRPr lang="ru-RU" sz="16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0" y="707805"/>
            <a:ext cx="12192000" cy="5878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Многие явления в природе являются случайными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ru-RU" dirty="0"/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Случайность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означает многовариантность и непредсказуемость результата при повторных испытаниях в одних и тех же условиях. </a:t>
            </a:r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различных случайных явлений показал, что среди них есть такие, для которых наблюдается статистическая устойчивость, т.е. через хаос случайностей просвечивается нечто повторяющееся, закономерное, существует статистически устойчивая часть явления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Определение статистически устойчивой части случайной последовательности результатов является целью исследований случайных явлений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Последовательности случайных чисел, статистически эквивалентные тем, что получаются экспериментально, можно генерировать на компьютере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Соединяя генерацию случайных чисел и известные статистически устойчивые части случайного явления (распределения плотности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вероятности),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производят статистическое моделирование явления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Такой способ моделирования явлений получил название метода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Монте-Карло.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008385" y="0"/>
            <a:ext cx="52959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Сущность метода Монте-Карло</a:t>
            </a:r>
          </a:p>
        </p:txBody>
      </p:sp>
    </p:spTree>
    <p:extLst>
      <p:ext uri="{BB962C8B-B14F-4D97-AF65-F5344CB8AC3E}">
        <p14:creationId xmlns:p14="http://schemas.microsoft.com/office/powerpoint/2010/main" val="32139120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783505" y="6492875"/>
            <a:ext cx="408495" cy="365125"/>
          </a:xfrm>
        </p:spPr>
        <p:txBody>
          <a:bodyPr/>
          <a:lstStyle/>
          <a:p>
            <a:fld id="{59AADD55-C30F-40BF-960A-F9D0FC7FD1C4}" type="slidenum">
              <a:rPr lang="ru-RU" sz="1600" smtClean="0"/>
              <a:t>11</a:t>
            </a:fld>
            <a:endParaRPr lang="ru-RU" sz="1600" dirty="0"/>
          </a:p>
        </p:txBody>
      </p:sp>
      <p:sp>
        <p:nvSpPr>
          <p:cNvPr id="3" name="Прямоугольник 3"/>
          <p:cNvSpPr>
            <a:spLocks noChangeArrowheads="1"/>
          </p:cNvSpPr>
          <p:nvPr/>
        </p:nvSpPr>
        <p:spPr bwMode="auto">
          <a:xfrm>
            <a:off x="1922806" y="0"/>
            <a:ext cx="8483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ru-RU" altLang="ru-RU" sz="2800" b="1" i="1" dirty="0">
                <a:solidFill>
                  <a:srgbClr val="00008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Применение метода Монте-Карло в физике частиц</a:t>
            </a:r>
            <a:endParaRPr lang="ru-RU" alt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6"/>
          <p:cNvSpPr txBox="1">
            <a:spLocks noChangeArrowheads="1"/>
          </p:cNvSpPr>
          <p:nvPr/>
        </p:nvSpPr>
        <p:spPr bwMode="auto">
          <a:xfrm>
            <a:off x="190500" y="654050"/>
            <a:ext cx="117094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Эксперимент в физике частиц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измерение отклика (сигналов) детектора, возникающих при взаимодействии частиц с веществом детектора.</a:t>
            </a:r>
          </a:p>
          <a:p>
            <a:pPr eaLnBrk="1" hangingPunct="1"/>
            <a:endParaRPr lang="ru-RU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Взаимодействие частиц с материалом детектора – совокупность случайных процессов (ионизационные потери, радиационные потери, многократное Кулоновское рассеяние, ядерное рассеяние, ядерные реакции, фотоэффект,…) .</a:t>
            </a:r>
          </a:p>
          <a:p>
            <a:pPr eaLnBrk="1" hangingPunct="1"/>
            <a:endParaRPr lang="ru-RU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/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Моделирование случайных процессов сводится к моделированию дискретных случайных величин, которые определяют вероятность реализации этих случайных процессов.</a:t>
            </a:r>
          </a:p>
        </p:txBody>
      </p:sp>
      <p:pic>
        <p:nvPicPr>
          <p:cNvPr id="5" name="Рисунок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59" t="51982" r="10860" b="12846"/>
          <a:stretch>
            <a:fillRect/>
          </a:stretch>
        </p:blipFill>
        <p:spPr bwMode="auto">
          <a:xfrm>
            <a:off x="190500" y="2984500"/>
            <a:ext cx="4311650" cy="270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8"/>
          <p:cNvSpPr txBox="1">
            <a:spLocks noChangeArrowheads="1"/>
          </p:cNvSpPr>
          <p:nvPr/>
        </p:nvSpPr>
        <p:spPr bwMode="auto">
          <a:xfrm>
            <a:off x="190500" y="5707063"/>
            <a:ext cx="47371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/>
            <a:r>
              <a:rPr lang="ru-RU" altLang="ru-RU" i="1">
                <a:latin typeface="Times New Roman" panose="02020603050405020304" pitchFamily="18" charset="0"/>
                <a:cs typeface="Times New Roman" panose="02020603050405020304" pitchFamily="18" charset="0"/>
              </a:rPr>
              <a:t>Прохождение мюона с энергией 10 ГэВ через подземный сцинтилляционный телескоп Баксанской нейтринной обсерватории.</a:t>
            </a:r>
          </a:p>
        </p:txBody>
      </p:sp>
      <p:sp>
        <p:nvSpPr>
          <p:cNvPr id="8" name="Прямоугольник 7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105400" y="3049072"/>
            <a:ext cx="6972300" cy="3808928"/>
          </a:xfrm>
          <a:prstGeom prst="rect">
            <a:avLst/>
          </a:prstGeom>
          <a:blipFill>
            <a:blip r:embed="rId3"/>
            <a:stretch>
              <a:fillRect l="-787" t="-800" r="-787"/>
            </a:stretch>
          </a:blipFill>
        </p:spPr>
        <p:txBody>
          <a:bodyPr/>
          <a:lstStyle/>
          <a:p>
            <a:r>
              <a:rPr lang="ru-RU">
                <a:noFill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3319770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717518" y="6492875"/>
            <a:ext cx="474482" cy="365125"/>
          </a:xfrm>
        </p:spPr>
        <p:txBody>
          <a:bodyPr/>
          <a:lstStyle/>
          <a:p>
            <a:fld id="{59AADD55-C30F-40BF-960A-F9D0FC7FD1C4}" type="slidenum">
              <a:rPr lang="ru-RU" sz="1600" smtClean="0"/>
              <a:t>12</a:t>
            </a:fld>
            <a:endParaRPr lang="ru-RU" sz="16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" y="131975"/>
            <a:ext cx="12191999" cy="66479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Общее описание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GEANT4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28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EANT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 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представляет собой набор программ 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моделирования 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прохождения частиц через 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вещество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основе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методов Монте-Карло.</a:t>
            </a:r>
          </a:p>
          <a:p>
            <a:pPr algn="just"/>
            <a:endParaRPr lang="ru-RU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/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Основу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EANT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составляют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«гибкое» описание геометрии, визуализация, интерфейс пользователя и набор физических моделей,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содержащий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информацию о взаимодействии частиц с материалами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широком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диапазоне энергий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ru-RU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Данные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физических моделей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получены из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огромного количества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источников по всему миру, и в этом отношении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EANT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 представляет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собой беспрецедентное хранилище информации, включающее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себя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значительную часть всего, что известно о взаимодействиях частиц.</a:t>
            </a:r>
          </a:p>
          <a:p>
            <a:endParaRPr lang="en-US" sz="20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используемые модели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ru-RU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ru-RU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Электромагнитные процессы</a:t>
            </a:r>
          </a:p>
          <a:p>
            <a:r>
              <a:rPr lang="ru-RU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ru-RU" sz="20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Адронные</a:t>
            </a:r>
            <a:r>
              <a:rPr lang="ru-RU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процессы</a:t>
            </a:r>
          </a:p>
          <a:p>
            <a:r>
              <a:rPr lang="ru-RU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ru-RU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Фотон-</a:t>
            </a:r>
            <a:r>
              <a:rPr lang="ru-RU" sz="20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адронные</a:t>
            </a:r>
            <a:r>
              <a:rPr lang="ru-RU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и лептон-</a:t>
            </a:r>
            <a:r>
              <a:rPr lang="ru-RU" sz="20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адронные</a:t>
            </a:r>
            <a:r>
              <a:rPr lang="ru-RU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процессы</a:t>
            </a:r>
          </a:p>
          <a:p>
            <a:r>
              <a:rPr lang="ru-RU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ru-RU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Процессы с участием оптических фотонов</a:t>
            </a:r>
          </a:p>
          <a:p>
            <a:r>
              <a:rPr lang="ru-RU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ru-RU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Моделирование распадов</a:t>
            </a:r>
          </a:p>
          <a:p>
            <a:r>
              <a:rPr lang="ru-RU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ru-RU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Параметризация ливней</a:t>
            </a:r>
          </a:p>
          <a:p>
            <a:r>
              <a:rPr lang="ru-RU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ru-RU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Методики использования статистических </a:t>
            </a:r>
            <a:r>
              <a:rPr lang="ru-RU" sz="20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весов</a:t>
            </a:r>
          </a:p>
          <a:p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Используемые 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EANT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физические модели продолжают дорабатываться и развиваться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43827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20099" y="0"/>
            <a:ext cx="43194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Установка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Geant4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8045" y="646331"/>
            <a:ext cx="12043955" cy="30162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Установка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Geant4 Release 11.1.2 (19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Jun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2023)</a:t>
            </a:r>
            <a:r>
              <a:rPr lang="en-US" dirty="0" smtClean="0"/>
              <a:t> 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под ОС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Linux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Ubuntu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22.04.3 LTS (Jammy Jellyfish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ru-RU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Установка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Ubuntu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фициальный сайт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https://releases.ubuntu.com/22.04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2900" indent="-342900" algn="ctr">
              <a:buAutoNum type="arabicPeriod"/>
            </a:pPr>
            <a:endParaRPr lang="ru-RU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Шаг 1. Загрузка образа</a:t>
            </a:r>
          </a:p>
          <a:p>
            <a:pPr algn="just"/>
            <a:endParaRPr lang="ru-RU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Шаг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Запись образа на 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флешку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https://losst.pro/zapis-obraza-linux-na-fleshku#2_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Запись_образа_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cher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/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Шаг 3. 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Загрузка.</a:t>
            </a: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После завершения записи на флешку следует перезагрузить компьютер, открыть настройки BIOS и выбрать в качестве основного загрузочного устройства вашу флешку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 smtClean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99" t="23045" r="26982" b="22413"/>
          <a:stretch/>
        </p:blipFill>
        <p:spPr>
          <a:xfrm>
            <a:off x="621920" y="4115166"/>
            <a:ext cx="4778358" cy="2650495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82057" y="3468835"/>
            <a:ext cx="60170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После загрузки с флешки отобразится меню Grub, в котором нужно выбрать первый пункт </a:t>
            </a:r>
            <a:r>
              <a:rPr lang="ru-RU" b="1" dirty="0" smtClean="0"/>
              <a:t>Try or install Ubuntu</a:t>
            </a:r>
            <a:r>
              <a:rPr lang="ru-RU" dirty="0" smtClean="0"/>
              <a:t>: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7305461" y="3422668"/>
            <a:ext cx="44853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</a:t>
            </a:r>
            <a:r>
              <a:rPr lang="ru-RU" b="0" i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ождитесь завершения загрузки системы: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 rotWithShape="1">
          <a:blip r:embed="rId3"/>
          <a:srcRect l="1903" t="1027" r="1054" b="1037"/>
          <a:stretch/>
        </p:blipFill>
        <p:spPr>
          <a:xfrm>
            <a:off x="7441154" y="3731069"/>
            <a:ext cx="4051418" cy="3034592"/>
          </a:xfrm>
          <a:prstGeom prst="rect">
            <a:avLst/>
          </a:prstGeo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11720941" y="6492875"/>
            <a:ext cx="471059" cy="365125"/>
          </a:xfrm>
        </p:spPr>
        <p:txBody>
          <a:bodyPr/>
          <a:lstStyle/>
          <a:p>
            <a:fld id="{59AADD55-C30F-40BF-960A-F9D0FC7FD1C4}" type="slidenum">
              <a:rPr lang="ru-RU" sz="1600" smtClean="0"/>
              <a:t>13</a:t>
            </a:fld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2037999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131466"/>
            <a:ext cx="673073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i="0" dirty="0" smtClean="0">
                <a:solidFill>
                  <a:srgbClr val="4343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Шаг 4. Запуск установки</a:t>
            </a:r>
            <a:endParaRPr lang="en-US" b="1" i="0" dirty="0" smtClean="0">
              <a:solidFill>
                <a:srgbClr val="43434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Когда система загрузится, в открывшемся окне необходимо выбрать язык системы, а затем нажать 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 Ubuntu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или 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Установить Ubuntu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если вы выбрали русский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язык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0" y="1393649"/>
            <a:ext cx="360104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Шаг 7. Способ разметки диска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Шаг 8. Таблица разделов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Шаг 8.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Разделы для загрузчика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Шаг 9. Корневой раздел</a:t>
            </a:r>
          </a:p>
          <a:p>
            <a:pPr algn="ctr"/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Шаг 10. Домашний раздел</a:t>
            </a:r>
          </a:p>
          <a:p>
            <a:pPr algn="ctr"/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Шаг 11. Завершение разметки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b="1" dirty="0" smtClean="0">
                <a:solidFill>
                  <a:srgbClr val="4343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………………………………….</a:t>
            </a:r>
            <a:endParaRPr lang="ru-RU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Шаг 13. Создание пользователя</a:t>
            </a:r>
          </a:p>
          <a:p>
            <a:pPr algn="ctr"/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Шаг 14. Завершение установки</a:t>
            </a:r>
          </a:p>
          <a:p>
            <a:pPr algn="ctr"/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Шаг 15. Перезагрузка</a:t>
            </a:r>
          </a:p>
          <a:p>
            <a:pPr algn="ctr"/>
            <a:r>
              <a:rPr lang="en-US" b="1" dirty="0" smtClean="0">
                <a:solidFill>
                  <a:srgbClr val="4343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………………………………….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0738" y="131466"/>
            <a:ext cx="5417908" cy="2940344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4581427" y="3146315"/>
            <a:ext cx="761057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ru-RU" kern="150" dirty="0" smtClean="0">
                <a:latin typeface="Times New Roman" panose="02020603050405020304" pitchFamily="18" charset="0"/>
                <a:ea typeface="Noto Serif CJK SC"/>
                <a:cs typeface="Times New Roman" panose="02020603050405020304" pitchFamily="18" charset="0"/>
              </a:rPr>
              <a:t>После установки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Ubuntu 22.04.3</a:t>
            </a:r>
            <a:r>
              <a:rPr lang="ru-RU" kern="150" dirty="0" smtClean="0">
                <a:latin typeface="Times New Roman" panose="02020603050405020304" pitchFamily="18" charset="0"/>
                <a:ea typeface="Noto Serif CJK SC"/>
                <a:cs typeface="Times New Roman" panose="02020603050405020304" pitchFamily="18" charset="0"/>
              </a:rPr>
              <a:t> </a:t>
            </a:r>
            <a:endParaRPr lang="en-US" kern="150" dirty="0" smtClean="0">
              <a:latin typeface="Times New Roman" panose="02020603050405020304" pitchFamily="18" charset="0"/>
              <a:ea typeface="Noto Serif CJK SC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kern="150" dirty="0" smtClean="0">
                <a:latin typeface="Times New Roman" panose="02020603050405020304" pitchFamily="18" charset="0"/>
                <a:ea typeface="Noto Serif CJK SC"/>
                <a:cs typeface="Times New Roman" panose="02020603050405020304" pitchFamily="18" charset="0"/>
              </a:rPr>
              <a:t>1) </a:t>
            </a:r>
            <a:r>
              <a:rPr lang="en-US" b="1" kern="150" dirty="0" smtClean="0">
                <a:latin typeface="Times New Roman" panose="02020603050405020304" pitchFamily="18" charset="0"/>
                <a:ea typeface="Noto Serif CJK SC"/>
                <a:cs typeface="Times New Roman" panose="02020603050405020304" pitchFamily="18" charset="0"/>
              </a:rPr>
              <a:t>sudo </a:t>
            </a:r>
            <a:r>
              <a:rPr lang="en-US" b="1" kern="150" dirty="0">
                <a:latin typeface="Times New Roman" panose="02020603050405020304" pitchFamily="18" charset="0"/>
                <a:ea typeface="Noto Serif CJK SC"/>
                <a:cs typeface="Times New Roman" panose="02020603050405020304" pitchFamily="18" charset="0"/>
              </a:rPr>
              <a:t>apt-get </a:t>
            </a:r>
            <a:r>
              <a:rPr lang="en-US" b="1" kern="150" dirty="0" smtClean="0">
                <a:latin typeface="Times New Roman" panose="02020603050405020304" pitchFamily="18" charset="0"/>
                <a:ea typeface="Noto Serif CJK SC"/>
                <a:cs typeface="Times New Roman" panose="02020603050405020304" pitchFamily="18" charset="0"/>
              </a:rPr>
              <a:t>update</a:t>
            </a:r>
            <a:r>
              <a:rPr lang="ru-RU" kern="150" dirty="0" smtClean="0">
                <a:latin typeface="Times New Roman" panose="02020603050405020304" pitchFamily="18" charset="0"/>
                <a:ea typeface="Noto Serif CJK SC"/>
                <a:cs typeface="Times New Roman" panose="02020603050405020304" pitchFamily="18" charset="0"/>
              </a:rPr>
              <a:t> (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обновляет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список доступных пакетов программного обеспечения из официальных репозиториев</a:t>
            </a:r>
            <a:r>
              <a:rPr lang="ru-RU" kern="150" dirty="0" smtClean="0">
                <a:latin typeface="Times New Roman" panose="02020603050405020304" pitchFamily="18" charset="0"/>
                <a:ea typeface="Noto Serif CJK SC"/>
                <a:cs typeface="Times New Roman" panose="02020603050405020304" pitchFamily="18" charset="0"/>
              </a:rPr>
              <a:t>)</a:t>
            </a:r>
            <a:endParaRPr lang="ru-RU" kern="150" dirty="0">
              <a:latin typeface="Times New Roman" panose="02020603050405020304" pitchFamily="18" charset="0"/>
              <a:ea typeface="Noto Serif CJK SC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kern="150" dirty="0" smtClean="0">
                <a:latin typeface="Times New Roman" panose="02020603050405020304" pitchFamily="18" charset="0"/>
                <a:ea typeface="Noto Sans Mono CJK SC"/>
                <a:cs typeface="Times New Roman" panose="02020603050405020304" pitchFamily="18" charset="0"/>
              </a:rPr>
              <a:t>2) </a:t>
            </a:r>
            <a:r>
              <a:rPr lang="en-US" b="1" kern="150" dirty="0" smtClean="0">
                <a:latin typeface="Times New Roman" panose="02020603050405020304" pitchFamily="18" charset="0"/>
                <a:ea typeface="Noto Sans Mono CJK SC"/>
                <a:cs typeface="Times New Roman" panose="02020603050405020304" pitchFamily="18" charset="0"/>
              </a:rPr>
              <a:t>sudo </a:t>
            </a:r>
            <a:r>
              <a:rPr lang="en-US" b="1" kern="150" dirty="0">
                <a:latin typeface="Times New Roman" panose="02020603050405020304" pitchFamily="18" charset="0"/>
                <a:ea typeface="Noto Sans Mono CJK SC"/>
                <a:cs typeface="Times New Roman" panose="02020603050405020304" pitchFamily="18" charset="0"/>
              </a:rPr>
              <a:t>apt-get install </a:t>
            </a:r>
            <a:r>
              <a:rPr lang="en-US" b="1" kern="150" dirty="0" smtClean="0">
                <a:latin typeface="Times New Roman" panose="02020603050405020304" pitchFamily="18" charset="0"/>
                <a:ea typeface="Noto Sans Mono CJK SC"/>
                <a:cs typeface="Times New Roman" panose="02020603050405020304" pitchFamily="18" charset="0"/>
              </a:rPr>
              <a:t>build-essential</a:t>
            </a:r>
            <a:r>
              <a:rPr lang="ru-RU" kern="150" dirty="0" smtClean="0">
                <a:latin typeface="Times New Roman" panose="02020603050405020304" pitchFamily="18" charset="0"/>
                <a:ea typeface="Noto Sans Mono CJK SC"/>
                <a:cs typeface="Times New Roman" panose="02020603050405020304" pitchFamily="18" charset="0"/>
              </a:rPr>
              <a:t> (установка пакетов для компиляции программного обеспечения)</a:t>
            </a:r>
            <a:endParaRPr lang="ru-RU" kern="150" dirty="0" smtClean="0">
              <a:effectLst/>
              <a:latin typeface="Times New Roman" panose="02020603050405020304" pitchFamily="18" charset="0"/>
              <a:ea typeface="Noto Sans Mono CJK SC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4623643"/>
            <a:ext cx="1214864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</a:pPr>
            <a:r>
              <a:rPr lang="ru-RU" kern="150" dirty="0" smtClean="0">
                <a:latin typeface="Times New Roman" panose="02020603050405020304" pitchFamily="18" charset="0"/>
                <a:ea typeface="Noto Sans Mono CJK SC"/>
                <a:cs typeface="Times New Roman" panose="02020603050405020304" pitchFamily="18" charset="0"/>
              </a:rPr>
              <a:t>3) </a:t>
            </a:r>
            <a:r>
              <a:rPr lang="en-US" b="1" kern="150" dirty="0" smtClean="0">
                <a:latin typeface="Times New Roman" panose="02020603050405020304" pitchFamily="18" charset="0"/>
                <a:ea typeface="Noto Sans Mono CJK SC"/>
                <a:cs typeface="Times New Roman" panose="02020603050405020304" pitchFamily="18" charset="0"/>
              </a:rPr>
              <a:t>sudo apt-get install expat</a:t>
            </a:r>
            <a:r>
              <a:rPr lang="ru-RU" kern="150" dirty="0" smtClean="0">
                <a:latin typeface="Times New Roman" panose="02020603050405020304" pitchFamily="18" charset="0"/>
                <a:ea typeface="Noto Sans Mono CJK SC"/>
                <a:cs typeface="Times New Roman" panose="02020603050405020304" pitchFamily="18" charset="0"/>
              </a:rPr>
              <a:t> (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установка потокоориентированной библиотеки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парсинга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</a:t>
            </a:r>
            <a:r>
              <a:rPr lang="ru-RU" kern="150" dirty="0" smtClean="0">
                <a:latin typeface="Times New Roman" panose="02020603050405020304" pitchFamily="18" charset="0"/>
                <a:ea typeface="Noto Sans Mono CJK SC"/>
                <a:cs typeface="Times New Roman" panose="02020603050405020304" pitchFamily="18" charset="0"/>
              </a:rPr>
              <a:t>)</a:t>
            </a:r>
            <a:endParaRPr lang="ru-RU" kern="150" dirty="0" smtClean="0">
              <a:effectLst/>
              <a:latin typeface="Times New Roman" panose="02020603050405020304" pitchFamily="18" charset="0"/>
              <a:ea typeface="Noto Sans Mono CJK SC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kern="150" dirty="0" smtClean="0">
                <a:latin typeface="Times New Roman" panose="02020603050405020304" pitchFamily="18" charset="0"/>
                <a:ea typeface="Noto Sans Mono CJK SC"/>
                <a:cs typeface="Times New Roman" panose="02020603050405020304" pitchFamily="18" charset="0"/>
              </a:rPr>
              <a:t>4) </a:t>
            </a:r>
            <a:r>
              <a:rPr lang="en-US" b="1" kern="150" dirty="0" smtClean="0">
                <a:latin typeface="Times New Roman" panose="02020603050405020304" pitchFamily="18" charset="0"/>
                <a:ea typeface="Noto Sans Mono CJK SC"/>
                <a:cs typeface="Times New Roman" panose="02020603050405020304" pitchFamily="18" charset="0"/>
              </a:rPr>
              <a:t>sudo apt install libhdf5-openmpi-dev</a:t>
            </a:r>
            <a:r>
              <a:rPr lang="ru-RU" kern="150" dirty="0" smtClean="0">
                <a:latin typeface="Times New Roman" panose="02020603050405020304" pitchFamily="18" charset="0"/>
                <a:ea typeface="Noto Sans Mono CJK SC"/>
                <a:cs typeface="Times New Roman" panose="02020603050405020304" pitchFamily="18" charset="0"/>
              </a:rPr>
              <a:t> (установка пакета с файлами, обеспечивающими поддержку </a:t>
            </a:r>
            <a:r>
              <a:rPr lang="en-US" kern="150" dirty="0" err="1" smtClean="0">
                <a:latin typeface="Times New Roman" panose="02020603050405020304" pitchFamily="18" charset="0"/>
                <a:ea typeface="Noto Sans Mono CJK SC"/>
                <a:cs typeface="Times New Roman" panose="02020603050405020304" pitchFamily="18" charset="0"/>
              </a:rPr>
              <a:t>OpenMPI</a:t>
            </a:r>
            <a:r>
              <a:rPr lang="ru-RU" kern="150" dirty="0" smtClean="0">
                <a:latin typeface="Times New Roman" panose="02020603050405020304" pitchFamily="18" charset="0"/>
                <a:ea typeface="Noto Sans Mono CJK SC"/>
                <a:cs typeface="Times New Roman" panose="02020603050405020304" pitchFamily="18" charset="0"/>
              </a:rPr>
              <a:t>)</a:t>
            </a:r>
            <a:endParaRPr lang="ru-RU" kern="150" dirty="0" smtClean="0">
              <a:effectLst/>
              <a:latin typeface="Times New Roman" panose="02020603050405020304" pitchFamily="18" charset="0"/>
              <a:ea typeface="Noto Sans Mono CJK SC"/>
              <a:cs typeface="Times New Roman" panose="02020603050405020304" pitchFamily="18" charset="0"/>
            </a:endParaRPr>
          </a:p>
          <a:p>
            <a:pPr algn="just"/>
            <a:r>
              <a:rPr lang="ru-RU" kern="150" dirty="0" smtClean="0">
                <a:latin typeface="Times New Roman" panose="02020603050405020304" pitchFamily="18" charset="0"/>
                <a:ea typeface="Noto Sans Mono CJK SC"/>
                <a:cs typeface="Times New Roman" panose="02020603050405020304" pitchFamily="18" charset="0"/>
              </a:rPr>
              <a:t>5) </a:t>
            </a:r>
            <a:r>
              <a:rPr lang="en-US" b="1" kern="150" dirty="0" smtClean="0">
                <a:latin typeface="Times New Roman" panose="02020603050405020304" pitchFamily="18" charset="0"/>
                <a:ea typeface="Noto Sans Mono CJK SC"/>
                <a:cs typeface="Times New Roman" panose="02020603050405020304" pitchFamily="18" charset="0"/>
              </a:rPr>
              <a:t>sudo apt-get install qt5-qmake</a:t>
            </a:r>
            <a:r>
              <a:rPr lang="ru-RU" kern="150" dirty="0" smtClean="0">
                <a:latin typeface="Times New Roman" panose="02020603050405020304" pitchFamily="18" charset="0"/>
                <a:ea typeface="Noto Sans Mono CJK SC"/>
                <a:cs typeface="Times New Roman" panose="02020603050405020304" pitchFamily="18" charset="0"/>
              </a:rPr>
              <a:t> (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утилита для генерации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make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-файлов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Qt5, кросс-платформенной инфраструктуры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написания приложений с пользовательским интерфейсом на C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++,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QT5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содержит набор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графических элементов управления стандартного пользовательского интерфейса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kern="150" dirty="0" smtClean="0">
              <a:effectLst/>
              <a:latin typeface="Times New Roman" panose="02020603050405020304" pitchFamily="18" charset="0"/>
              <a:ea typeface="Noto Sans Mono CJK SC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kern="150" dirty="0" smtClean="0">
                <a:latin typeface="Times New Roman" panose="02020603050405020304" pitchFamily="18" charset="0"/>
                <a:ea typeface="Noto Serif CJK SC"/>
                <a:cs typeface="Times New Roman" panose="02020603050405020304" pitchFamily="18" charset="0"/>
              </a:rPr>
              <a:t>6) </a:t>
            </a:r>
            <a:r>
              <a:rPr lang="en-US" b="1" kern="150" dirty="0" smtClean="0">
                <a:latin typeface="Times New Roman" panose="02020603050405020304" pitchFamily="18" charset="0"/>
                <a:ea typeface="Noto Serif CJK SC"/>
                <a:cs typeface="Times New Roman" panose="02020603050405020304" pitchFamily="18" charset="0"/>
              </a:rPr>
              <a:t>sudo apt install qtbase5-dev</a:t>
            </a:r>
            <a:r>
              <a:rPr lang="ru-RU" kern="150" dirty="0" smtClean="0">
                <a:latin typeface="Times New Roman" panose="02020603050405020304" pitchFamily="18" charset="0"/>
                <a:ea typeface="Noto Serif CJK SC"/>
                <a:cs typeface="Times New Roman" panose="02020603050405020304" pitchFamily="18" charset="0"/>
              </a:rPr>
              <a:t> (пакет для построения приложений в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Qt5</a:t>
            </a:r>
            <a:r>
              <a:rPr lang="ru-RU" kern="150" dirty="0" smtClean="0">
                <a:latin typeface="Times New Roman" panose="02020603050405020304" pitchFamily="18" charset="0"/>
                <a:ea typeface="Noto Serif CJK SC"/>
                <a:cs typeface="Times New Roman" panose="02020603050405020304" pitchFamily="18" charset="0"/>
              </a:rPr>
              <a:t>)</a:t>
            </a:r>
          </a:p>
          <a:p>
            <a:pPr>
              <a:spcAft>
                <a:spcPts val="0"/>
              </a:spcAft>
            </a:pPr>
            <a:r>
              <a:rPr lang="ru-RU" kern="150" dirty="0" smtClean="0">
                <a:latin typeface="Times New Roman" panose="02020603050405020304" pitchFamily="18" charset="0"/>
                <a:ea typeface="Noto Sans Mono CJK SC"/>
                <a:cs typeface="Times New Roman" panose="02020603050405020304" pitchFamily="18" charset="0"/>
              </a:rPr>
              <a:t>7) </a:t>
            </a:r>
            <a:r>
              <a:rPr lang="en-US" b="1" kern="150" dirty="0" smtClean="0">
                <a:latin typeface="Times New Roman" panose="02020603050405020304" pitchFamily="18" charset="0"/>
                <a:ea typeface="Noto Sans Mono CJK SC"/>
                <a:cs typeface="Times New Roman" panose="02020603050405020304" pitchFamily="18" charset="0"/>
              </a:rPr>
              <a:t>sudo apt-get install libx11-dev libxmu-dev</a:t>
            </a:r>
            <a:r>
              <a:rPr lang="ru-RU" kern="150" dirty="0" smtClean="0">
                <a:latin typeface="Times New Roman" panose="02020603050405020304" pitchFamily="18" charset="0"/>
                <a:ea typeface="Noto Sans Mono CJK SC"/>
                <a:cs typeface="Times New Roman" panose="02020603050405020304" pitchFamily="18" charset="0"/>
              </a:rPr>
              <a:t> (пакеты, обеспечивающие интерфейс для основных функций оконной системы</a:t>
            </a:r>
            <a:r>
              <a:rPr lang="en-US" kern="150" dirty="0" smtClean="0">
                <a:latin typeface="Times New Roman" panose="02020603050405020304" pitchFamily="18" charset="0"/>
                <a:ea typeface="Noto Sans Mono CJK SC"/>
                <a:cs typeface="Times New Roman" panose="02020603050405020304" pitchFamily="18" charset="0"/>
              </a:rPr>
              <a:t>)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1773293" y="6492875"/>
            <a:ext cx="418707" cy="365125"/>
          </a:xfrm>
        </p:spPr>
        <p:txBody>
          <a:bodyPr/>
          <a:lstStyle/>
          <a:p>
            <a:fld id="{59AADD55-C30F-40BF-960A-F9D0FC7FD1C4}" type="slidenum">
              <a:rPr lang="ru-RU" sz="1600" smtClean="0"/>
              <a:t>14</a:t>
            </a:fld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819397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358537" y="0"/>
            <a:ext cx="8839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Установка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Geant4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официальный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сайт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https://geant4.web.cern.ch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707424" y="523220"/>
            <a:ext cx="61414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 установки </a:t>
            </a:r>
            <a:r>
              <a:rPr lang="ru-RU" dirty="0">
                <a:latin typeface="Times New Roman" panose="02020603050405020304" pitchFamily="18" charset="0"/>
                <a:ea typeface="Noto Serif CJK SC"/>
                <a:cs typeface="Times New Roman" panose="02020603050405020304" pitchFamily="18" charset="0"/>
              </a:rPr>
              <a:t>https://dev.asifmoda.com/geant4/ustanov</a:t>
            </a:r>
            <a:r>
              <a:rPr lang="en-US" dirty="0">
                <a:latin typeface="Times New Roman" panose="02020603050405020304" pitchFamily="18" charset="0"/>
                <a:ea typeface="Noto Serif CJK SC"/>
                <a:cs typeface="Times New Roman" panose="02020603050405020304" pitchFamily="18" charset="0"/>
              </a:rPr>
              <a:t>ka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046440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Создать папку </a:t>
            </a:r>
            <a:r>
              <a:rPr lang="ru-RU" dirty="0" smtClean="0"/>
              <a:t>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домашней 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директории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home/user/geant4/install_path/geant4-v11.1.2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Скачать архив  с дистрибутивом и распаковать его в выбранной директории 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9926" y="2123658"/>
            <a:ext cx="7677150" cy="3305175"/>
          </a:xfrm>
          <a:prstGeom prst="rect">
            <a:avLst/>
          </a:prstGeom>
        </p:spPr>
      </p:pic>
      <p:sp>
        <p:nvSpPr>
          <p:cNvPr id="11" name="Прямоугольник 10"/>
          <p:cNvSpPr/>
          <p:nvPr/>
        </p:nvSpPr>
        <p:spPr>
          <a:xfrm>
            <a:off x="0" y="5641251"/>
            <a:ext cx="567155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Создать директории для установки и компиляции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home/user/geant4/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install_path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/geant4-v11.1.2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build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home/user/geant4/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install_path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/geant4-v11.1.2-install</a:t>
            </a:r>
            <a:endParaRPr lang="ru-RU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11764652" y="6492875"/>
            <a:ext cx="427348" cy="365125"/>
          </a:xfrm>
        </p:spPr>
        <p:txBody>
          <a:bodyPr/>
          <a:lstStyle/>
          <a:p>
            <a:fld id="{59AADD55-C30F-40BF-960A-F9D0FC7FD1C4}" type="slidenum">
              <a:rPr lang="ru-RU" sz="1600" smtClean="0"/>
              <a:t>15</a:t>
            </a:fld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220704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717518" y="6474396"/>
            <a:ext cx="470980" cy="365125"/>
          </a:xfrm>
        </p:spPr>
        <p:txBody>
          <a:bodyPr/>
          <a:lstStyle/>
          <a:p>
            <a:fld id="{59AADD55-C30F-40BF-960A-F9D0FC7FD1C4}" type="slidenum">
              <a:rPr lang="ru-RU" sz="1600" smtClean="0"/>
              <a:t>16</a:t>
            </a:fld>
            <a:endParaRPr lang="ru-RU" sz="16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0" y="0"/>
            <a:ext cx="12192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Настройка установки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Geant4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директории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home/user/geant4/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install_path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/geant4-v11.1.2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build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запустить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cmake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cmake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-DCMAKE_INSTALL_PREFIX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=../geant4-v11.1.2-install ../geant4-v11.1.2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DGEANT4_INSTALL_DATA=ON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-DGEANT4_USE_QT=ON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-DGEANT4_USE_OPENGL_X11=ON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DGEANT4_USE_RAYTRACER_X11=ON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Компиляция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Geant4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Из той же директории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make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Установка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Geant4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 той же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директории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make install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3274424" y="1207210"/>
            <a:ext cx="785513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проекта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Установка переменных окружения для работы с установленной версией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home/user/geant4/install_path/geant4-v11.1.2-install/bin/geant4.sh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или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включить в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bashrc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/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home/user/geant4/install_path/geant4-v11.1.2-install/bin/geant4.sh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Сборка проекта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 использованием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cmake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работы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cmake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необходим файл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CMakeLists.txt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Содержание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CMakeLists.txt: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Расположение исходного кода и заголовочных файлов проекта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file(GLOB sources ${PROJECT_SOURCE_DIR}/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/*.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cpp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file(GLOB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headers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${PROJECT_SOURCE_DIR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}/include/*.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Добавление исполняемого файла и его линковка с библиотеками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Geant4</a:t>
            </a: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add_executable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(example1 example1.cpp ${sources) ${headers})</a:t>
            </a: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target_link_libraries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(example1 ${Geant4_LIBRARIES})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Компиляция 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проекта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make</a:t>
            </a:r>
          </a:p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Очистить кэш 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компиляции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make clean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37670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740905"/>
            <a:ext cx="12192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https://geant4-userdoc.web.cern.ch/UsersGuides/ForApplicationDeveloper/fo/BookForApplicationDevelopers.pdf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55320" y="0"/>
            <a:ext cx="57215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Geant4 User Guide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189545" y="4772011"/>
            <a:ext cx="33913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https://www.google.ru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7166" y="1971516"/>
            <a:ext cx="4384834" cy="4384834"/>
          </a:xfrm>
          <a:prstGeom prst="rect">
            <a:avLst/>
          </a:prstGeom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764652" y="6492875"/>
            <a:ext cx="427348" cy="365125"/>
          </a:xfrm>
        </p:spPr>
        <p:txBody>
          <a:bodyPr/>
          <a:lstStyle/>
          <a:p>
            <a:fld id="{59AADD55-C30F-40BF-960A-F9D0FC7FD1C4}" type="slidenum">
              <a:rPr lang="ru-RU" sz="1600" smtClean="0"/>
              <a:t>17</a:t>
            </a:fld>
            <a:endParaRPr lang="ru-RU" sz="16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0" y="1440723"/>
            <a:ext cx="758092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Дистрибутивы версий 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Geant4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включает в себя примеры, разделенные на три уровня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ru-RU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Basic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базовые примеры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понимания 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возможностей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endParaRPr lang="ru-RU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ru-RU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Extended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примеры специализируются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 специфических 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приложениях.</a:t>
            </a:r>
          </a:p>
          <a:p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ru-RU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Advanced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программы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созданные с помощью Geant4 в 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области исследований физики высоких энергий.</a:t>
            </a:r>
            <a:endParaRPr lang="ru-RU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48415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783505" y="6492875"/>
            <a:ext cx="408494" cy="365125"/>
          </a:xfrm>
        </p:spPr>
        <p:txBody>
          <a:bodyPr/>
          <a:lstStyle/>
          <a:p>
            <a:fld id="{59AADD55-C30F-40BF-960A-F9D0FC7FD1C4}" type="slidenum">
              <a:rPr lang="ru-RU" sz="1600" smtClean="0"/>
              <a:t>18</a:t>
            </a:fld>
            <a:endParaRPr lang="ru-RU" sz="16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-1" y="1912704"/>
            <a:ext cx="121920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Основными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модулями моделирования прохождения частицы через вещество являются: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геометрия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материалы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взаимодействие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частиц с веществом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трекинг 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управление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событиями и треками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визуализация 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пользовательский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 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3732933" y="0"/>
            <a:ext cx="514942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модульного проекта </a:t>
            </a:r>
            <a:endParaRPr lang="ru-RU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-72273" y="4330977"/>
            <a:ext cx="116326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Эти модули 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являются 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основой 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категорий классов с 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последовательным интерфейсом.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-72273" y="4861658"/>
            <a:ext cx="121920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ользователь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разрабатывает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свою программу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самостоятельно, выбирая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необходимые компоненты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из пакета программ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Geant4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простейшем случае от пользователя требуется описание геометрии детектора, списка физических процессов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учитываемых 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моделировании и генерация первичной вершины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-1" y="453024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Geant4 предоставляет необходимые библиотеки 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 сервисы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включая визуализацию и 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возможность интерактивного 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режима 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работы</a:t>
            </a:r>
          </a:p>
          <a:p>
            <a:pPr algn="just"/>
            <a:endParaRPr lang="ru-RU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Задача 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пользователя –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создание 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исполняемой программы 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моделирования установки.</a:t>
            </a:r>
          </a:p>
        </p:txBody>
      </p:sp>
    </p:spTree>
    <p:extLst>
      <p:ext uri="{BB962C8B-B14F-4D97-AF65-F5344CB8AC3E}">
        <p14:creationId xmlns:p14="http://schemas.microsoft.com/office/powerpoint/2010/main" val="25249755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1730" y="0"/>
            <a:ext cx="6604303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26617" y="49211"/>
            <a:ext cx="46765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Простой проект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TrackStack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5414" y="1781790"/>
            <a:ext cx="6589336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github.com/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AlexeyAnatolievichLeonov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/Part1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качать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TrackStack.zip</a:t>
            </a: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Сборка проекта из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~/build: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cmake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..</a:t>
            </a:r>
          </a:p>
          <a:p>
            <a:pPr algn="ctr"/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Компиляция проекта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~/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build: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make</a:t>
            </a:r>
          </a:p>
          <a:p>
            <a:pPr algn="ctr"/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Запуск проекта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~/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build: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./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TrackStack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интерактивный режим с графическим интерфейсом)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./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TrackStack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input.in (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пакетный режим, управляемый сценарием)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651530" y="6492875"/>
            <a:ext cx="540470" cy="365125"/>
          </a:xfrm>
        </p:spPr>
        <p:txBody>
          <a:bodyPr/>
          <a:lstStyle/>
          <a:p>
            <a:fld id="{59AADD55-C30F-40BF-960A-F9D0FC7FD1C4}" type="slidenum">
              <a:rPr lang="ru-RU" sz="1600" smtClean="0"/>
              <a:t>19</a:t>
            </a:fld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99025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773293" y="6492875"/>
            <a:ext cx="418707" cy="365125"/>
          </a:xfrm>
        </p:spPr>
        <p:txBody>
          <a:bodyPr/>
          <a:lstStyle/>
          <a:p>
            <a:fld id="{59AADD55-C30F-40BF-960A-F9D0FC7FD1C4}" type="slidenum">
              <a:rPr lang="ru-RU" sz="1600" smtClean="0"/>
              <a:t>2</a:t>
            </a:fld>
            <a:endParaRPr lang="ru-RU" sz="16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4450" y="75414"/>
            <a:ext cx="12103100" cy="357020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ru-RU" altLang="ru-RU" sz="2800" b="1" i="1" dirty="0">
                <a:solidFill>
                  <a:srgbClr val="00008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История развития специализированных программ </a:t>
            </a:r>
            <a:r>
              <a:rPr lang="ru-RU" altLang="ru-RU" sz="2800" b="1" i="1" dirty="0" smtClean="0">
                <a:solidFill>
                  <a:srgbClr val="00008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моделирования</a:t>
            </a:r>
            <a:endParaRPr lang="en-US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  <a:defRPr/>
            </a:pP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1950е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середина 60х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первые программы расчета взаимодействия частиц в веществе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  <a:defRPr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середина 60х – начало 70х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программы моделирования э/м и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адронных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каскадов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EGS –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lectron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amma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hower;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GHEISHA –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адронные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ливни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FLUKA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 (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FLU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ktuierende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skade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флуктуирующий каскад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  <a:defRPr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1974 –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GEANT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ometry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ransport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  <a:defRPr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  <a:defRPr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1982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GEANT3 (Fortran)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  <a:defRPr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  <a:defRPr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1993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GEANT4 (C++)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2"/>
          <p:cNvSpPr>
            <a:spLocks noChangeArrowheads="1"/>
          </p:cNvSpPr>
          <p:nvPr/>
        </p:nvSpPr>
        <p:spPr bwMode="auto">
          <a:xfrm>
            <a:off x="0" y="3556078"/>
            <a:ext cx="12192000" cy="3293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indent="0" algn="just"/>
            <a:r>
              <a:rPr lang="ru-RU" sz="2800" b="1" i="1" dirty="0">
                <a:solidFill>
                  <a:srgbClr val="00008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Другие программы для расчёта прохождения частиц через </a:t>
            </a:r>
            <a:r>
              <a:rPr lang="ru-RU" sz="2800" b="1" i="1" dirty="0" smtClean="0">
                <a:solidFill>
                  <a:srgbClr val="00008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вещество</a:t>
            </a:r>
            <a:endParaRPr lang="en-US" altLang="ru-RU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buFont typeface="Wingdings" panose="05000000000000000000" pitchFamily="2" charset="2"/>
              <a:buChar char="Ø"/>
            </a:pPr>
            <a:r>
              <a:rPr lang="en-US" alt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MCNP 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onte-</a:t>
            </a:r>
            <a:r>
              <a:rPr lang="en-US" alt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arlo </a:t>
            </a:r>
            <a:r>
              <a:rPr lang="en-US" alt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article Transport Code) – 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написана в 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 Alamos National Laboratory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первоначально применялась для расчета реакторов</a:t>
            </a:r>
          </a:p>
          <a:p>
            <a:pPr eaLnBrk="1" hangingPunct="1">
              <a:buFont typeface="Wingdings" panose="05000000000000000000" pitchFamily="2" charset="2"/>
              <a:buChar char="Ø"/>
            </a:pPr>
            <a:endParaRPr lang="ru-RU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alt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MARS 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расчет ливней</a:t>
            </a:r>
          </a:p>
          <a:p>
            <a:pPr eaLnBrk="1" hangingPunct="1">
              <a:buFont typeface="Wingdings" panose="05000000000000000000" pitchFamily="2" charset="2"/>
              <a:buChar char="Ø"/>
            </a:pPr>
            <a:endParaRPr lang="ru-RU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ru-RU" alt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CALOR95 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расчет ливней и источников нейтронов</a:t>
            </a:r>
          </a:p>
          <a:p>
            <a:pPr eaLnBrk="1" hangingPunct="1">
              <a:buFont typeface="Wingdings" panose="05000000000000000000" pitchFamily="2" charset="2"/>
              <a:buChar char="Ø"/>
            </a:pPr>
            <a:endParaRPr lang="ru-RU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ru-RU" alt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CORSIKA, AIRES 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расчет широких атмосферных ливней</a:t>
            </a:r>
          </a:p>
          <a:p>
            <a:pPr eaLnBrk="1" hangingPunct="1">
              <a:buFont typeface="Wingdings" panose="05000000000000000000" pitchFamily="2" charset="2"/>
              <a:buChar char="Ø"/>
            </a:pPr>
            <a:endParaRPr lang="ru-RU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другие ….</a:t>
            </a:r>
          </a:p>
        </p:txBody>
      </p:sp>
    </p:spTree>
    <p:extLst>
      <p:ext uri="{BB962C8B-B14F-4D97-AF65-F5344CB8AC3E}">
        <p14:creationId xmlns:p14="http://schemas.microsoft.com/office/powerpoint/2010/main" val="2490685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650744" y="6492875"/>
            <a:ext cx="541256" cy="365125"/>
          </a:xfrm>
        </p:spPr>
        <p:txBody>
          <a:bodyPr/>
          <a:lstStyle/>
          <a:p>
            <a:fld id="{59AADD55-C30F-40BF-960A-F9D0FC7FD1C4}" type="slidenum">
              <a:rPr lang="ru-RU" sz="1600" smtClean="0"/>
              <a:t>20</a:t>
            </a:fld>
            <a:endParaRPr lang="ru-RU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326617" y="49211"/>
            <a:ext cx="46765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Простой проект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TrackStack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Изображение1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2432935" y="2205743"/>
            <a:ext cx="7947184" cy="456819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1008668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~/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build/vis.mac –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файл с настройками визуализации и запуска в интерактивном режиме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 графическим интерфейсом</a:t>
            </a:r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~/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build/input.in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файл с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настройками запуска в пакетном режиме, управляемом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сценарием</a:t>
            </a:r>
          </a:p>
        </p:txBody>
      </p:sp>
    </p:spTree>
    <p:extLst>
      <p:ext uri="{BB962C8B-B14F-4D97-AF65-F5344CB8AC3E}">
        <p14:creationId xmlns:p14="http://schemas.microsoft.com/office/powerpoint/2010/main" val="10648006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792146" y="6492875"/>
            <a:ext cx="399854" cy="365125"/>
          </a:xfrm>
        </p:spPr>
        <p:txBody>
          <a:bodyPr/>
          <a:lstStyle/>
          <a:p>
            <a:fld id="{59AADD55-C30F-40BF-960A-F9D0FC7FD1C4}" type="slidenum">
              <a:rPr lang="ru-RU" sz="1600" smtClean="0"/>
              <a:t>21</a:t>
            </a:fld>
            <a:endParaRPr lang="ru-RU" sz="16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4179579" y="150829"/>
            <a:ext cx="4431021" cy="36009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i="1" dirty="0">
                <a:solidFill>
                  <a:srgbClr val="00008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понятия </a:t>
            </a:r>
            <a:r>
              <a:rPr lang="en-US" sz="2800" b="1" i="1" dirty="0" smtClean="0">
                <a:solidFill>
                  <a:srgbClr val="00008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Geant4</a:t>
            </a:r>
            <a:endParaRPr lang="ru-RU" sz="2800" b="1" i="1" dirty="0" smtClean="0">
              <a:solidFill>
                <a:srgbClr val="00008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Сеанс 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 )</a:t>
            </a:r>
          </a:p>
          <a:p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Событие (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 )</a:t>
            </a:r>
          </a:p>
          <a:p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Трек ( </a:t>
            </a:r>
            <a:r>
              <a:rPr lang="ru-RU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Track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)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Шаг ( </a:t>
            </a:r>
            <a:r>
              <a:rPr lang="ru-RU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Step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)</a:t>
            </a:r>
          </a:p>
          <a:p>
            <a:endParaRPr lang="ru-RU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Срабатывание (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Hit </a:t>
            </a:r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54767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726159" y="6492875"/>
            <a:ext cx="465841" cy="365125"/>
          </a:xfrm>
        </p:spPr>
        <p:txBody>
          <a:bodyPr/>
          <a:lstStyle/>
          <a:p>
            <a:fld id="{59AADD55-C30F-40BF-960A-F9D0FC7FD1C4}" type="slidenum">
              <a:rPr lang="ru-RU" sz="2000" smtClean="0"/>
              <a:t>22</a:t>
            </a:fld>
            <a:endParaRPr lang="ru-RU" sz="20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23887" y="166769"/>
            <a:ext cx="11968113" cy="4001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i="1" dirty="0">
                <a:solidFill>
                  <a:srgbClr val="00008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Сеанс ( </a:t>
            </a:r>
            <a:r>
              <a:rPr lang="en-US" sz="2800" b="1" i="1" dirty="0">
                <a:solidFill>
                  <a:srgbClr val="00008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 </a:t>
            </a:r>
            <a:r>
              <a:rPr lang="en-US" sz="2800" b="1" i="1" dirty="0" smtClean="0">
                <a:solidFill>
                  <a:srgbClr val="00008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2800" b="1" i="1" dirty="0" smtClean="0">
              <a:solidFill>
                <a:srgbClr val="00008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800" b="1" i="1" dirty="0">
              <a:solidFill>
                <a:srgbClr val="00008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 smtClean="0">
              <a:solidFill>
                <a:srgbClr val="000000"/>
              </a:solidFill>
              <a:latin typeface="TimesNewRomanPSMT"/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Период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набора статистики, в котором не 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меняются условия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проведения эксперимента (параметры пучка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конфигурация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 параметры детектора, материал мишени 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 т.п.)</a:t>
            </a:r>
          </a:p>
          <a:p>
            <a:endParaRPr lang="ru-RU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Geant4 – самый крупный элемент моделирования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состоящий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из последовательности 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событий</a:t>
            </a:r>
          </a:p>
          <a:p>
            <a:endParaRPr lang="ru-RU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Во время сеанса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 геометрии и набор физических 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процессов остаются неизменными</a:t>
            </a:r>
          </a:p>
          <a:p>
            <a:endParaRPr lang="ru-RU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Представлен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классом 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G4Run</a:t>
            </a:r>
            <a:endParaRPr lang="ru-RU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Управление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осуществляется объектом 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класса 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G4RunManager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56134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707305" y="6492875"/>
            <a:ext cx="484695" cy="365125"/>
          </a:xfrm>
        </p:spPr>
        <p:txBody>
          <a:bodyPr/>
          <a:lstStyle/>
          <a:p>
            <a:fld id="{59AADD55-C30F-40BF-960A-F9D0FC7FD1C4}" type="slidenum">
              <a:rPr lang="ru-RU" sz="1600" smtClean="0"/>
              <a:t>23</a:t>
            </a:fld>
            <a:endParaRPr lang="ru-RU" sz="16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0" y="0"/>
            <a:ext cx="12192000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i="1" dirty="0">
                <a:solidFill>
                  <a:srgbClr val="00008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Событие ( </a:t>
            </a:r>
            <a:r>
              <a:rPr lang="en-US" sz="2800" b="1" i="1" dirty="0">
                <a:solidFill>
                  <a:srgbClr val="00008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 )</a:t>
            </a:r>
          </a:p>
          <a:p>
            <a:endParaRPr lang="ru-RU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Единичное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независимое измерение физического 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явления детектором</a:t>
            </a:r>
          </a:p>
          <a:p>
            <a:endParaRPr lang="ru-RU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Geant4 представлено классом 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G4Event</a:t>
            </a:r>
          </a:p>
          <a:p>
            <a:endParaRPr lang="ru-RU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G4Event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содержит все входные и 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выходные характеристики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(исходные частицы, срабатывания и т.д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.) данного (текущего) события</a:t>
            </a:r>
          </a:p>
          <a:p>
            <a:endParaRPr lang="ru-RU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G4Event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создается объектом класса G4RunManager 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 передается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объекту класса G4EventManager, 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который      осуществляет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управление событием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14745" y="3293209"/>
            <a:ext cx="11762509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i="1" dirty="0">
                <a:solidFill>
                  <a:srgbClr val="00008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</a:t>
            </a:r>
            <a:r>
              <a:rPr lang="ru-RU" sz="2800" b="1" i="1" dirty="0" smtClean="0">
                <a:solidFill>
                  <a:srgbClr val="00008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события</a:t>
            </a:r>
          </a:p>
          <a:p>
            <a:endParaRPr lang="ru-RU" sz="2000" b="1" i="1" dirty="0">
              <a:solidFill>
                <a:srgbClr val="00008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Первичная 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вершина и первичная 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частица</a:t>
            </a:r>
          </a:p>
          <a:p>
            <a:pPr algn="just"/>
            <a:endParaRPr lang="ru-RU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Траектории</a:t>
            </a:r>
          </a:p>
          <a:p>
            <a:endParaRPr lang="ru-RU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Коллекция срабатываний</a:t>
            </a:r>
          </a:p>
          <a:p>
            <a:endParaRPr lang="ru-RU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G4EventManager 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управляет объектами 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G4Track, соответствующими 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данному событию, взаимодействуя 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 объектами 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классов G4TrackManager и 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G4StackManager</a:t>
            </a:r>
            <a:endParaRPr lang="ru-RU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56522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745012" y="6492875"/>
            <a:ext cx="446988" cy="365125"/>
          </a:xfrm>
        </p:spPr>
        <p:txBody>
          <a:bodyPr/>
          <a:lstStyle/>
          <a:p>
            <a:fld id="{59AADD55-C30F-40BF-960A-F9D0FC7FD1C4}" type="slidenum">
              <a:rPr lang="ru-RU" sz="1600" smtClean="0"/>
              <a:t>24</a:t>
            </a:fld>
            <a:endParaRPr lang="ru-RU" sz="16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0" y="84126"/>
            <a:ext cx="12192000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i="1" dirty="0">
                <a:solidFill>
                  <a:srgbClr val="00008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Трек ( </a:t>
            </a:r>
            <a:r>
              <a:rPr lang="ru-RU" sz="2800" b="1" i="1" dirty="0" err="1">
                <a:solidFill>
                  <a:srgbClr val="00008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Track</a:t>
            </a:r>
            <a:r>
              <a:rPr lang="ru-RU" sz="2800" b="1" i="1" dirty="0">
                <a:solidFill>
                  <a:srgbClr val="00008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) и </a:t>
            </a:r>
            <a:r>
              <a:rPr lang="ru-RU" sz="2800" b="1" i="1" dirty="0" smtClean="0">
                <a:solidFill>
                  <a:srgbClr val="00008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Шаг </a:t>
            </a:r>
            <a:r>
              <a:rPr lang="ru-RU" sz="2800" b="1" i="1" dirty="0">
                <a:solidFill>
                  <a:srgbClr val="00008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ru-RU" sz="2800" b="1" i="1" dirty="0" err="1">
                <a:solidFill>
                  <a:srgbClr val="00008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</a:t>
            </a:r>
            <a:r>
              <a:rPr lang="ru-RU" sz="2800" b="1" i="1" dirty="0">
                <a:solidFill>
                  <a:srgbClr val="00008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)</a:t>
            </a:r>
          </a:p>
          <a:p>
            <a:pPr algn="just"/>
            <a:endParaRPr lang="ru-RU" dirty="0" smtClean="0">
              <a:solidFill>
                <a:srgbClr val="000000"/>
              </a:solidFill>
              <a:latin typeface="TimesNewRomanPSMT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Шаг представлен классом G4Step и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описывает минимальное 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продвижение частицы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через вещество с учетом различных 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физических процессов</a:t>
            </a:r>
          </a:p>
          <a:p>
            <a:pPr algn="just"/>
            <a:endParaRPr lang="ru-RU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Треки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представлены классом 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G4Track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содержат информацию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 последнем шаге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ru-RU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Объект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G4Track, таким образом, описывает 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полное продвижение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частицы в веществе к моменту обращения 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 данному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объекту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3545175"/>
            <a:ext cx="12192000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i="1" dirty="0">
                <a:solidFill>
                  <a:srgbClr val="00008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Срабатывание ( </a:t>
            </a:r>
            <a:r>
              <a:rPr lang="en-US" sz="2800" b="1" i="1" dirty="0">
                <a:solidFill>
                  <a:srgbClr val="00008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Hit )</a:t>
            </a:r>
          </a:p>
          <a:p>
            <a:endParaRPr lang="ru-RU" dirty="0" smtClean="0">
              <a:solidFill>
                <a:srgbClr val="000000"/>
              </a:solidFill>
              <a:latin typeface="TimesNewRomanPSMT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Описывает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единичное взаимодействие частицы с 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веществом в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детектирующем 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объеме</a:t>
            </a:r>
          </a:p>
          <a:p>
            <a:endParaRPr lang="ru-RU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Содержит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информацию о координате и 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времени взаимодействия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энергии и импульсе частицы в этой точке,</a:t>
            </a:r>
          </a:p>
          <a:p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u-RU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энерговыделении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геометрическую информацию (объем, 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котором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произошло взаимодействие и т.п.)</a:t>
            </a:r>
          </a:p>
          <a:p>
            <a:endParaRPr lang="ru-RU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Является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“истинной” Монте-Карло информацией (</a:t>
            </a:r>
            <a:r>
              <a:rPr lang="ru-RU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Monte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Carlo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truth)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5664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915480" y="6476705"/>
            <a:ext cx="267666" cy="365125"/>
          </a:xfrm>
        </p:spPr>
        <p:txBody>
          <a:bodyPr/>
          <a:lstStyle/>
          <a:p>
            <a:fld id="{59AADD55-C30F-40BF-960A-F9D0FC7FD1C4}" type="slidenum">
              <a:rPr lang="ru-RU" sz="1600" smtClean="0"/>
              <a:t>3</a:t>
            </a:fld>
            <a:endParaRPr lang="ru-RU" sz="16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0" y="0"/>
            <a:ext cx="12192000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FLUKA (Fortran)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Первоначально разрабатывалась для расчета защиты в проекте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Super Proton Synchrotron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ЦЕРН (1962-1978)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настоящее время универсальная программа расчета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взаимодействия частиц с веществом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Хорошее моделирование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адронных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ливней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Сложность описания геометрии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Лицензионные ограничения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" y="3336630"/>
            <a:ext cx="11086494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MCNP (Fortran)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настоящее время универсальная программа расчета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взаимодействия частиц с веществом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Хорошее моделирование нейтронных процессов и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процессов при низких энергиях</a:t>
            </a:r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Оригинальный подход к описанию геометрии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Лицензионные и экспортные ограничения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После выхода версии 4 разделилась на две ветви: MCNP5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MCNPX (MCNP+LAHET)</a:t>
            </a:r>
            <a:endParaRPr lang="ru-RU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5890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830328" y="6492875"/>
            <a:ext cx="361671" cy="365125"/>
          </a:xfrm>
        </p:spPr>
        <p:txBody>
          <a:bodyPr/>
          <a:lstStyle/>
          <a:p>
            <a:r>
              <a:rPr lang="ru-RU" sz="1600" dirty="0"/>
              <a:t>4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0" y="0"/>
            <a:ext cx="11830329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GEANT3 (Fortran)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Первая версия появилась в 1974 году в ЦЕРН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 физических процессов основано на программах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EGS (э/м ливни) и GHEISHA (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адронные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ливни)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Пакет GEANT3 появился в 1982 году и был использован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моделирования детекторов в экспериментах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Large Electron-Positron Collider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  <a:hlinkClick r:id="rId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Основной инструмент моделирования в физике частиц на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протяжении 30 лет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0" y="3011487"/>
            <a:ext cx="11762573" cy="38465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Пакет программ </a:t>
            </a:r>
            <a:r>
              <a:rPr 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GEANT4 (C++)</a:t>
            </a: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Объектно-ориентированная программа с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функциональностью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GEANT3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Первая версия пакета появилась в 1995 году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Первое применение – эксперимент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BaBar</a:t>
            </a:r>
            <a:endParaRPr lang="ru-RU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ксперимент в области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физики элементарных частиц.</a:t>
            </a:r>
          </a:p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Проводился в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Стэнфордской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лаборатории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SLAC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 Калифорнии, США.</a:t>
            </a:r>
          </a:p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изучение нарушений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CP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-симметрии при распаде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B-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мезонов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 2004 года – основная программа моделирования в экспериментах на LHC (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Large Hadron Collider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Широкое применение в физике частиц, космонавтике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European Space Agency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радиационной медицине.</a:t>
            </a:r>
          </a:p>
        </p:txBody>
      </p:sp>
    </p:spTree>
    <p:extLst>
      <p:ext uri="{BB962C8B-B14F-4D97-AF65-F5344CB8AC3E}">
        <p14:creationId xmlns:p14="http://schemas.microsoft.com/office/powerpoint/2010/main" val="338128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895841" y="6492875"/>
            <a:ext cx="296159" cy="365125"/>
          </a:xfrm>
        </p:spPr>
        <p:txBody>
          <a:bodyPr/>
          <a:lstStyle/>
          <a:p>
            <a:fld id="{59AADD55-C30F-40BF-960A-F9D0FC7FD1C4}" type="slidenum">
              <a:rPr lang="ru-RU" sz="1600" smtClean="0"/>
              <a:t>5</a:t>
            </a:fld>
            <a:endParaRPr lang="ru-RU" sz="16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0" y="523220"/>
            <a:ext cx="12192001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EANT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началась в результате двух независимых исследований, проводимых CERN и KEK 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Energy Accelerator Research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Organization, Japan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1993 году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Обе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группы занимались изучением того как современные компьютерные технологии могут быть применены для улучшения уже существующих программ 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EANT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которые были 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эталоном.</a:t>
            </a:r>
            <a:endParaRPr lang="en-US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Эти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исследования были объединены и представлены в CERN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Detector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Research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Development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Committee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(DRDC) с целью создания системы моделирования на основе объектно-ориентированных технологий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Так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был создан проект RD44, ставший результатом сотрудничества ученых и инженеров 10-ков экспериментов, проводимых в Европе, Канаде, России, США и Японии. </a:t>
            </a:r>
            <a:endParaRPr lang="en-US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процессе разработки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проекта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RD44 был реализован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дизайн, адаптирующий объектно-ориентированную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методологию языка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С++. 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декабре 1998 год состоялся релиз первой версии продукта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январе 1999 года было создано сообщество, целью которого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стала дальнейшая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и совершенствование продукта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Сам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же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продукт получил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название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GEANT4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32636" y="0"/>
            <a:ext cx="50531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История разработки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GEANT4</a:t>
            </a:r>
            <a:endParaRPr lang="ru-RU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6169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914695" y="6492875"/>
            <a:ext cx="277305" cy="365125"/>
          </a:xfrm>
        </p:spPr>
        <p:txBody>
          <a:bodyPr/>
          <a:lstStyle/>
          <a:p>
            <a:fld id="{59AADD55-C30F-40BF-960A-F9D0FC7FD1C4}" type="slidenum">
              <a:rPr lang="ru-RU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fld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" y="0"/>
            <a:ext cx="12191999" cy="6894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Организация </a:t>
            </a:r>
            <a:r>
              <a:rPr lang="ru-RU" sz="28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коллаборации </a:t>
            </a:r>
            <a:endParaRPr lang="ru-RU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Memorandum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MoU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подписан всеми участвующими сторонами и регулирует официальное сотрудничество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ru-RU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just"/>
            <a:r>
              <a:rPr lang="en-US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MoU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подлежит обновлению каждые два года и устанавливает структуру 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колл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борации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состоящую из совета по сотрудничеству (CB), Технического руководящего совета (TSB), и нескольких рабочих групп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ru-RU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меморандуме также определяется каким образом средства для совместной работы (деньги, рабочая сила, эксперименты и ключевые роли) измеряются в «единицах взносов» (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Contribution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Units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(CU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)).</a:t>
            </a:r>
          </a:p>
          <a:p>
            <a:pPr algn="just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число участвующих групп входят отдельные кооперации, лаборатории и национальные институты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функции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CB входит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обновление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управлении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ресурсами и распределение обязанностей между аффилированными лицами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TSB представляет собой форум, на котором обсуждаются и решаются технические вопросы такие как: детали разработки программного обеспечения и вопросы реализации физических моделей, где приоритеты отдаются запросам пользователей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Основными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задачами TSB является надзор за производственным обслуживанием и поддержкой пользователей, а также контроль за дальнейшей разработкой проекта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TSB возглавляет «представитель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коллаборации</a:t>
            </a:r>
            <a:r>
              <a:rPr lang="ru-RU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»,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который назначается и подчиняется CB. Представитель избирается каждые два года. </a:t>
            </a:r>
          </a:p>
        </p:txBody>
      </p:sp>
    </p:spTree>
    <p:extLst>
      <p:ext uri="{BB962C8B-B14F-4D97-AF65-F5344CB8AC3E}">
        <p14:creationId xmlns:p14="http://schemas.microsoft.com/office/powerpoint/2010/main" val="718955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DD55-C30F-40BF-960A-F9D0FC7FD1C4}" type="slidenum">
              <a:rPr lang="ru-RU" smtClean="0"/>
              <a:t>7</a:t>
            </a:fld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59" y="1837512"/>
            <a:ext cx="6423128" cy="4286849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7621064" cy="581106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5274" y="862469"/>
            <a:ext cx="2962688" cy="74305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9299" y="6356350"/>
            <a:ext cx="4934639" cy="304843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03477" y="6356350"/>
            <a:ext cx="1733792" cy="31436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805293" y="6352143"/>
            <a:ext cx="263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)</a:t>
            </a:r>
            <a:endParaRPr lang="ru-RU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27200" y="1451527"/>
            <a:ext cx="4415454" cy="1693305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12964" y="861454"/>
            <a:ext cx="3191320" cy="342948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10927" y="4415920"/>
            <a:ext cx="4229690" cy="1600423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409056" y="3894912"/>
            <a:ext cx="3086531" cy="36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174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924122" y="6492875"/>
            <a:ext cx="267878" cy="365125"/>
          </a:xfrm>
        </p:spPr>
        <p:txBody>
          <a:bodyPr/>
          <a:lstStyle/>
          <a:p>
            <a:r>
              <a:rPr lang="en-US" sz="1600" dirty="0"/>
              <a:t>7</a:t>
            </a:r>
            <a:endParaRPr lang="ru-RU" sz="16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0" y="0"/>
            <a:ext cx="12192000" cy="6894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Организация </a:t>
            </a:r>
            <a:r>
              <a:rPr lang="ru-RU" sz="28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общей структуры и поддержка пользователей</a:t>
            </a:r>
            <a:endParaRPr lang="en-US" sz="2800" b="1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Geant4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обладает модульной структурой.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Каждый домен программного обеспечения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EANT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соответствует отдельному компоненту (библиотеке)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 индивидуально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управляется рабочей группой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экспертов.</a:t>
            </a:r>
          </a:p>
          <a:p>
            <a:pPr algn="just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Для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каждой из задач, таких как: тестирование, обеспечение качества, управление программным обеспечением и управление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документацией,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существует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своя рабочая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группа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Координатор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выбираемый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TSB,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возглавляет каждую отдельную группу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Существует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также общий координатор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выпуска конкретной версии. </a:t>
            </a:r>
          </a:p>
          <a:p>
            <a:pPr algn="just"/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Каждая группа может работать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параллельно.</a:t>
            </a:r>
          </a:p>
          <a:p>
            <a:pPr algn="just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Такая декомпозиция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делает возможной разработку распределенного программного обеспечения во всем мире.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 официальном сайте 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EANT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доступна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-система отчетов и список часто задаваемых вопросов (FAQ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представлен форум пользователей с под форумами по соответствующими областями, представляющими особый интерес. 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Оказывается помощь в решении проблем, связанных с кодом, проводятся консультации по использованию пакета, а также даются ответы на запросы об улучшении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Оказывается помощь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исследовании аномальных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результатов.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75937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915480" y="6492875"/>
            <a:ext cx="248239" cy="365125"/>
          </a:xfrm>
        </p:spPr>
        <p:txBody>
          <a:bodyPr/>
          <a:lstStyle/>
          <a:p>
            <a:fld id="{59AADD55-C30F-40BF-960A-F9D0FC7FD1C4}" type="slidenum">
              <a:rPr lang="ru-RU" sz="1600" smtClean="0"/>
              <a:t>9</a:t>
            </a:fld>
            <a:endParaRPr lang="ru-RU" sz="16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932496" y="0"/>
            <a:ext cx="926654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i="1" dirty="0">
                <a:solidFill>
                  <a:srgbClr val="000081"/>
                </a:solidFill>
                <a:latin typeface="Arial-BoldItalicMT"/>
              </a:rPr>
              <a:t>C</a:t>
            </a:r>
            <a:r>
              <a:rPr lang="ru-RU" sz="2800" b="1" i="1" dirty="0" smtClean="0">
                <a:solidFill>
                  <a:srgbClr val="000081"/>
                </a:solidFill>
                <a:latin typeface="Arial-BoldItalicMT"/>
              </a:rPr>
              <a:t>пособ моделирования</a:t>
            </a:r>
            <a:r>
              <a:rPr lang="en-US" sz="2800" b="1" i="1" dirty="0" smtClean="0">
                <a:solidFill>
                  <a:srgbClr val="000081"/>
                </a:solidFill>
                <a:latin typeface="Arial-BoldItalicMT"/>
              </a:rPr>
              <a:t> </a:t>
            </a:r>
            <a:r>
              <a:rPr lang="ru-RU" sz="2800" b="1" i="1" dirty="0" smtClean="0">
                <a:solidFill>
                  <a:srgbClr val="000081"/>
                </a:solidFill>
                <a:latin typeface="Arial-BoldItalicMT"/>
              </a:rPr>
              <a:t>процессов </a:t>
            </a:r>
            <a:r>
              <a:rPr lang="ru-RU" sz="2800" b="1" i="1" dirty="0">
                <a:solidFill>
                  <a:srgbClr val="000081"/>
                </a:solidFill>
                <a:latin typeface="Arial-BoldItalicMT"/>
              </a:rPr>
              <a:t>в детекторе</a:t>
            </a:r>
            <a:endParaRPr lang="ru-RU" sz="2800" dirty="0"/>
          </a:p>
        </p:txBody>
      </p:sp>
      <p:sp>
        <p:nvSpPr>
          <p:cNvPr id="4" name="Прямоугольник 4"/>
          <p:cNvSpPr>
            <a:spLocks noChangeArrowheads="1"/>
          </p:cNvSpPr>
          <p:nvPr/>
        </p:nvSpPr>
        <p:spPr bwMode="auto">
          <a:xfrm>
            <a:off x="274818" y="796009"/>
            <a:ext cx="282397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ru-RU" altLang="ru-RU" b="1" i="1" dirty="0" smtClean="0">
                <a:solidFill>
                  <a:srgbClr val="000081"/>
                </a:solidFill>
                <a:latin typeface="Arial-BoldItalicMT"/>
              </a:rPr>
              <a:t>Метод</a:t>
            </a:r>
            <a:r>
              <a:rPr lang="ru-RU" altLang="ru-RU" b="1" i="1" dirty="0">
                <a:solidFill>
                  <a:srgbClr val="000081"/>
                </a:solidFill>
                <a:latin typeface="Arial-BoldItalicMT"/>
              </a:rPr>
              <a:t>ы</a:t>
            </a:r>
            <a:r>
              <a:rPr lang="ru-RU" altLang="ru-RU" b="1" i="1" dirty="0" smtClean="0">
                <a:solidFill>
                  <a:srgbClr val="000081"/>
                </a:solidFill>
                <a:latin typeface="Arial-BoldItalicMT"/>
              </a:rPr>
              <a:t> </a:t>
            </a:r>
            <a:r>
              <a:rPr lang="ru-RU" altLang="ru-RU" b="1" i="1" dirty="0">
                <a:solidFill>
                  <a:srgbClr val="000081"/>
                </a:solidFill>
                <a:latin typeface="Arial-BoldItalicMT"/>
              </a:rPr>
              <a:t>Монте-Карло</a:t>
            </a:r>
            <a:endParaRPr lang="ru-RU" altLang="ru-RU" dirty="0"/>
          </a:p>
        </p:txBody>
      </p:sp>
      <p:sp>
        <p:nvSpPr>
          <p:cNvPr id="5" name="Прямоугольник 5"/>
          <p:cNvSpPr>
            <a:spLocks noChangeArrowheads="1"/>
          </p:cNvSpPr>
          <p:nvPr/>
        </p:nvSpPr>
        <p:spPr bwMode="auto">
          <a:xfrm>
            <a:off x="0" y="1341716"/>
            <a:ext cx="121920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/>
            <a:r>
              <a:rPr lang="ru-RU" altLang="ru-RU" b="1" i="1" dirty="0" smtClean="0">
                <a:latin typeface="TimesNewRomanPS-BoldItalicMT"/>
              </a:rPr>
              <a:t>Методы </a:t>
            </a:r>
            <a:r>
              <a:rPr lang="ru-RU" altLang="ru-RU" b="1" i="1" dirty="0">
                <a:latin typeface="TimesNewRomanPS-BoldItalicMT"/>
              </a:rPr>
              <a:t>Монте-Карло – это </a:t>
            </a:r>
            <a:r>
              <a:rPr lang="ru-RU" altLang="ru-RU" b="1" i="1" dirty="0" smtClean="0">
                <a:latin typeface="TimesNewRomanPS-BoldItalicMT"/>
              </a:rPr>
              <a:t>численные методы </a:t>
            </a:r>
            <a:r>
              <a:rPr lang="ru-RU" altLang="ru-RU" b="1" i="1" dirty="0">
                <a:latin typeface="TimesNewRomanPS-BoldItalicMT"/>
              </a:rPr>
              <a:t>решения</a:t>
            </a:r>
            <a:r>
              <a:rPr lang="en-US" altLang="ru-RU" b="1" i="1" dirty="0">
                <a:latin typeface="TimesNewRomanPS-BoldItalicMT"/>
              </a:rPr>
              <a:t> </a:t>
            </a:r>
            <a:r>
              <a:rPr lang="ru-RU" altLang="ru-RU" b="1" i="1" dirty="0">
                <a:latin typeface="TimesNewRomanPS-BoldItalicMT"/>
              </a:rPr>
              <a:t>прикладных математических задач при помощи</a:t>
            </a:r>
            <a:r>
              <a:rPr lang="en-US" altLang="ru-RU" b="1" i="1" dirty="0">
                <a:latin typeface="TimesNewRomanPS-BoldItalicMT"/>
              </a:rPr>
              <a:t> </a:t>
            </a:r>
            <a:r>
              <a:rPr lang="ru-RU" altLang="ru-RU" b="1" i="1" dirty="0">
                <a:latin typeface="TimesNewRomanPS-BoldItalicMT"/>
              </a:rPr>
              <a:t>моделирования случайных величин.</a:t>
            </a:r>
            <a:endParaRPr lang="ru-RU" altLang="ru-RU" dirty="0"/>
          </a:p>
        </p:txBody>
      </p:sp>
      <p:sp>
        <p:nvSpPr>
          <p:cNvPr id="6" name="Прямоугольник 7"/>
          <p:cNvSpPr>
            <a:spLocks noChangeArrowheads="1"/>
          </p:cNvSpPr>
          <p:nvPr/>
        </p:nvSpPr>
        <p:spPr bwMode="auto">
          <a:xfrm>
            <a:off x="942680" y="2337483"/>
            <a:ext cx="104111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ru-RU" altLang="ru-RU" sz="2800" dirty="0">
                <a:latin typeface="TimesNewRomanPSMT"/>
              </a:rPr>
              <a:t>Идея родилась при работе над “Манхэттенским проектом”</a:t>
            </a:r>
            <a:endParaRPr lang="ru-RU" altLang="ru-RU" sz="2800" dirty="0"/>
          </a:p>
        </p:txBody>
      </p:sp>
      <p:sp>
        <p:nvSpPr>
          <p:cNvPr id="7" name="Прямоугольник 6"/>
          <p:cNvSpPr>
            <a:spLocks noChangeArrowheads="1"/>
          </p:cNvSpPr>
          <p:nvPr/>
        </p:nvSpPr>
        <p:spPr bwMode="auto">
          <a:xfrm>
            <a:off x="152400" y="3003660"/>
            <a:ext cx="11887200" cy="203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/>
            <a:r>
              <a:rPr lang="ru-RU" altLang="ru-RU" b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Проект «Манхэттен</a:t>
            </a:r>
            <a:r>
              <a:rPr lang="ru-RU" altLang="ru-RU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» — кодовое название программы США по разработке ядерного оружия, осуществление которой началось 13 августа 1942 года. Перед этим исследования велись в «Урановом комитете» (</a:t>
            </a:r>
            <a:r>
              <a:rPr lang="ru-RU" altLang="ru-RU" i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S-1 Uranium Committee</a:t>
            </a:r>
            <a:r>
              <a:rPr lang="ru-RU" altLang="ru-RU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с 1939 года). В проекте принимали участие учёные из Соединённых штатов Америки, Великобритании, Германии и Канады.</a:t>
            </a:r>
          </a:p>
          <a:p>
            <a:pPr algn="just" eaLnBrk="1" hangingPunct="1"/>
            <a:endParaRPr lang="ru-RU" altLang="ru-RU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algn="just" eaLnBrk="1" hangingPunct="1"/>
            <a:r>
              <a:rPr lang="ru-RU" altLang="ru-RU">
                <a:latin typeface="Times New Roman" panose="02020603050405020304" pitchFamily="18" charset="0"/>
                <a:cs typeface="Times New Roman" panose="02020603050405020304" pitchFamily="18" charset="0"/>
              </a:rPr>
              <a:t>В рамках проекта были созданы три атомные бомбы: плутониевая «Штучка» (</a:t>
            </a:r>
            <a:r>
              <a:rPr lang="ru-RU" altLang="ru-RU" i="1">
                <a:latin typeface="Times New Roman" panose="02020603050405020304" pitchFamily="18" charset="0"/>
                <a:cs typeface="Times New Roman" panose="02020603050405020304" pitchFamily="18" charset="0"/>
              </a:rPr>
              <a:t>Gadget</a:t>
            </a:r>
            <a:r>
              <a:rPr lang="ru-RU" altLang="ru-RU">
                <a:latin typeface="Times New Roman" panose="02020603050405020304" pitchFamily="18" charset="0"/>
                <a:cs typeface="Times New Roman" panose="02020603050405020304" pitchFamily="18" charset="0"/>
              </a:rPr>
              <a:t>) (взорвана при первом ядерном испытании), урановый «Малыш» (</a:t>
            </a:r>
            <a:r>
              <a:rPr lang="ru-RU" altLang="ru-RU" i="1">
                <a:latin typeface="Times New Roman" panose="02020603050405020304" pitchFamily="18" charset="0"/>
                <a:cs typeface="Times New Roman" panose="02020603050405020304" pitchFamily="18" charset="0"/>
              </a:rPr>
              <a:t>Little Boy</a:t>
            </a:r>
            <a:r>
              <a:rPr lang="ru-RU" altLang="ru-RU">
                <a:latin typeface="Times New Roman" panose="02020603050405020304" pitchFamily="18" charset="0"/>
                <a:cs typeface="Times New Roman" panose="02020603050405020304" pitchFamily="18" charset="0"/>
              </a:rPr>
              <a:t>) (сброшена на Хиросиму 6 августа 1945 года) и плутониевый «Толстяк» (</a:t>
            </a:r>
            <a:r>
              <a:rPr lang="ru-RU" altLang="ru-RU" i="1">
                <a:latin typeface="Times New Roman" panose="02020603050405020304" pitchFamily="18" charset="0"/>
                <a:cs typeface="Times New Roman" panose="02020603050405020304" pitchFamily="18" charset="0"/>
              </a:rPr>
              <a:t>Fat Man</a:t>
            </a:r>
            <a:r>
              <a:rPr lang="ru-RU" altLang="ru-RU">
                <a:latin typeface="Times New Roman" panose="02020603050405020304" pitchFamily="18" charset="0"/>
                <a:cs typeface="Times New Roman" panose="02020603050405020304" pitchFamily="18" charset="0"/>
              </a:rPr>
              <a:t>) (сброшена на Нагасаки 9 августа 1945 года).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0" y="5458760"/>
            <a:ext cx="1219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S.M.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Ulam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J. von Neumann, “On combination of stochastic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deterministic processes”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Bull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Amer. Math. Soc. 53 1120 (1947)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0" y="6049686"/>
            <a:ext cx="1219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S.M.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Ulam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N. Metropolis, “The Monte-Carlo method”, J.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Amer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Statist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Assoc. 1949 , 44 Vol 247, 335-341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20701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730</TotalTime>
  <Words>2219</Words>
  <Application>Microsoft Office PowerPoint</Application>
  <PresentationFormat>Широкоэкранный</PresentationFormat>
  <Paragraphs>365</Paragraphs>
  <Slides>24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10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35" baseType="lpstr">
      <vt:lpstr>Arial</vt:lpstr>
      <vt:lpstr>Arial-BoldItalicMT</vt:lpstr>
      <vt:lpstr>Calibri</vt:lpstr>
      <vt:lpstr>Calibri Light</vt:lpstr>
      <vt:lpstr>Noto Sans Mono CJK SC</vt:lpstr>
      <vt:lpstr>Noto Serif CJK SC</vt:lpstr>
      <vt:lpstr>Times New Roman</vt:lpstr>
      <vt:lpstr>TimesNewRomanPS-BoldItalicMT</vt:lpstr>
      <vt:lpstr>TimesNewRomanPSMT</vt:lpstr>
      <vt:lpstr>Wingdings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Leon</dc:creator>
  <cp:lastModifiedBy>Leon</cp:lastModifiedBy>
  <cp:revision>101</cp:revision>
  <dcterms:created xsi:type="dcterms:W3CDTF">2024-02-03T20:00:01Z</dcterms:created>
  <dcterms:modified xsi:type="dcterms:W3CDTF">2025-02-11T20:58:10Z</dcterms:modified>
</cp:coreProperties>
</file>