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22"/>
  </p:notesMasterIdLst>
  <p:sldIdLst>
    <p:sldId id="256" r:id="rId2"/>
    <p:sldId id="257" r:id="rId3"/>
    <p:sldId id="276" r:id="rId4"/>
    <p:sldId id="259" r:id="rId5"/>
    <p:sldId id="262" r:id="rId6"/>
    <p:sldId id="266" r:id="rId7"/>
    <p:sldId id="279" r:id="rId8"/>
    <p:sldId id="274" r:id="rId9"/>
    <p:sldId id="280" r:id="rId10"/>
    <p:sldId id="281" r:id="rId11"/>
    <p:sldId id="278" r:id="rId12"/>
    <p:sldId id="282" r:id="rId13"/>
    <p:sldId id="277" r:id="rId14"/>
    <p:sldId id="260" r:id="rId15"/>
    <p:sldId id="263" r:id="rId16"/>
    <p:sldId id="264" r:id="rId17"/>
    <p:sldId id="267" r:id="rId18"/>
    <p:sldId id="268" r:id="rId19"/>
    <p:sldId id="272"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88" d="100"/>
          <a:sy n="88" d="100"/>
        </p:scale>
        <p:origin x="14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5D068-C230-41E0-B5A0-E0AD4B5E84F4}"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53AE4-F6C3-41DF-B36E-8ECD4EEE50FE}" type="slidenum">
              <a:rPr lang="en-US" smtClean="0"/>
              <a:t>‹#›</a:t>
            </a:fld>
            <a:endParaRPr lang="en-US"/>
          </a:p>
        </p:txBody>
      </p:sp>
    </p:spTree>
    <p:extLst>
      <p:ext uri="{BB962C8B-B14F-4D97-AF65-F5344CB8AC3E}">
        <p14:creationId xmlns:p14="http://schemas.microsoft.com/office/powerpoint/2010/main" val="423436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C53AE4-F6C3-41DF-B36E-8ECD4EEE50FE}" type="slidenum">
              <a:rPr lang="en-US" smtClean="0"/>
              <a:t>8</a:t>
            </a:fld>
            <a:endParaRPr lang="en-US"/>
          </a:p>
        </p:txBody>
      </p:sp>
    </p:spTree>
    <p:extLst>
      <p:ext uri="{BB962C8B-B14F-4D97-AF65-F5344CB8AC3E}">
        <p14:creationId xmlns:p14="http://schemas.microsoft.com/office/powerpoint/2010/main" val="7454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C53AE4-F6C3-41DF-B36E-8ECD4EEE50FE}" type="slidenum">
              <a:rPr lang="en-US" smtClean="0"/>
              <a:t>9</a:t>
            </a:fld>
            <a:endParaRPr lang="en-US"/>
          </a:p>
        </p:txBody>
      </p:sp>
    </p:spTree>
    <p:extLst>
      <p:ext uri="{BB962C8B-B14F-4D97-AF65-F5344CB8AC3E}">
        <p14:creationId xmlns:p14="http://schemas.microsoft.com/office/powerpoint/2010/main" val="48152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C53AE4-F6C3-41DF-B36E-8ECD4EEE50FE}" type="slidenum">
              <a:rPr lang="en-US" smtClean="0"/>
              <a:t>19</a:t>
            </a:fld>
            <a:endParaRPr lang="en-US"/>
          </a:p>
        </p:txBody>
      </p:sp>
    </p:spTree>
    <p:extLst>
      <p:ext uri="{BB962C8B-B14F-4D97-AF65-F5344CB8AC3E}">
        <p14:creationId xmlns:p14="http://schemas.microsoft.com/office/powerpoint/2010/main" val="139036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C53AE4-F6C3-41DF-B36E-8ECD4EEE50FE}" type="slidenum">
              <a:rPr lang="en-US" smtClean="0"/>
              <a:t>20</a:t>
            </a:fld>
            <a:endParaRPr lang="en-US"/>
          </a:p>
        </p:txBody>
      </p:sp>
    </p:spTree>
    <p:extLst>
      <p:ext uri="{BB962C8B-B14F-4D97-AF65-F5344CB8AC3E}">
        <p14:creationId xmlns:p14="http://schemas.microsoft.com/office/powerpoint/2010/main" val="262358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0729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435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5893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6592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1079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6786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1/25/2022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431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592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922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877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4271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1/25/2022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3621386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4" name="Group 23">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7" name="Right Triangle 56">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8680DBB-F026-4B9D-AB52-EB0AEF0FDB13}"/>
              </a:ext>
            </a:extLst>
          </p:cNvPr>
          <p:cNvSpPr>
            <a:spLocks noGrp="1"/>
          </p:cNvSpPr>
          <p:nvPr>
            <p:ph type="ctrTitle"/>
          </p:nvPr>
        </p:nvSpPr>
        <p:spPr>
          <a:xfrm>
            <a:off x="684225" y="746840"/>
            <a:ext cx="5402454" cy="2510445"/>
          </a:xfrm>
        </p:spPr>
        <p:txBody>
          <a:bodyPr>
            <a:normAutofit/>
          </a:bodyPr>
          <a:lstStyle/>
          <a:p>
            <a:r>
              <a:rPr lang="en-US"/>
              <a:t>Predicting Taxi Cancellation </a:t>
            </a:r>
          </a:p>
        </p:txBody>
      </p:sp>
      <p:sp>
        <p:nvSpPr>
          <p:cNvPr id="3" name="Subtitle 2">
            <a:extLst>
              <a:ext uri="{FF2B5EF4-FFF2-40B4-BE49-F238E27FC236}">
                <a16:creationId xmlns:a16="http://schemas.microsoft.com/office/drawing/2014/main" id="{9DEC8784-2C13-43AC-98AC-1C53EF28B87F}"/>
              </a:ext>
            </a:extLst>
          </p:cNvPr>
          <p:cNvSpPr>
            <a:spLocks noGrp="1"/>
          </p:cNvSpPr>
          <p:nvPr>
            <p:ph type="subTitle" idx="1"/>
          </p:nvPr>
        </p:nvSpPr>
        <p:spPr>
          <a:xfrm>
            <a:off x="684225" y="3425899"/>
            <a:ext cx="5185297" cy="2309737"/>
          </a:xfrm>
        </p:spPr>
        <p:txBody>
          <a:bodyPr>
            <a:normAutofit/>
          </a:bodyPr>
          <a:lstStyle/>
          <a:p>
            <a:r>
              <a:rPr lang="en-US"/>
              <a:t>By Alexey Aulov</a:t>
            </a:r>
          </a:p>
        </p:txBody>
      </p:sp>
      <p:pic>
        <p:nvPicPr>
          <p:cNvPr id="17" name="Picture 3" descr="Closeup of yellow classic vintage car">
            <a:extLst>
              <a:ext uri="{FF2B5EF4-FFF2-40B4-BE49-F238E27FC236}">
                <a16:creationId xmlns:a16="http://schemas.microsoft.com/office/drawing/2014/main" id="{0D8358B6-1E83-494F-923B-BBA5164C7329}"/>
              </a:ext>
            </a:extLst>
          </p:cNvPr>
          <p:cNvPicPr>
            <a:picLocks noChangeAspect="1"/>
          </p:cNvPicPr>
          <p:nvPr/>
        </p:nvPicPr>
        <p:blipFill rotWithShape="1">
          <a:blip r:embed="rId2"/>
          <a:srcRect l="20214" r="20213" b="-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339900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EBF1A-B304-4324-AEC2-49978D066B36}"/>
              </a:ext>
            </a:extLst>
          </p:cNvPr>
          <p:cNvSpPr>
            <a:spLocks noGrp="1"/>
          </p:cNvSpPr>
          <p:nvPr>
            <p:ph idx="1"/>
          </p:nvPr>
        </p:nvSpPr>
        <p:spPr>
          <a:xfrm>
            <a:off x="572552" y="2050275"/>
            <a:ext cx="4155858" cy="4618543"/>
          </a:xfrm>
        </p:spPr>
        <p:txBody>
          <a:bodyPr>
            <a:normAutofit/>
          </a:bodyPr>
          <a:lstStyle/>
          <a:p>
            <a:r>
              <a:rPr lang="en-US" sz="1800" dirty="0"/>
              <a:t>Naïve Base has the lowest accuracy of any model</a:t>
            </a:r>
          </a:p>
          <a:p>
            <a:r>
              <a:rPr lang="en-US" sz="1800" dirty="0"/>
              <a:t>Logistic Regression have the best class recall which means it has the best return ratio.</a:t>
            </a:r>
          </a:p>
          <a:p>
            <a:r>
              <a:rPr lang="en-US" sz="1800" dirty="0"/>
              <a:t>KNN the second-best accuracy in predicting false.</a:t>
            </a:r>
          </a:p>
          <a:p>
            <a:endParaRPr lang="en-US" sz="1800" dirty="0"/>
          </a:p>
          <a:p>
            <a:endParaRPr lang="en-US" sz="1800" dirty="0"/>
          </a:p>
          <a:p>
            <a:endParaRPr lang="en-US" sz="1800" dirty="0"/>
          </a:p>
        </p:txBody>
      </p:sp>
      <p:sp>
        <p:nvSpPr>
          <p:cNvPr id="4" name="Title 1">
            <a:extLst>
              <a:ext uri="{FF2B5EF4-FFF2-40B4-BE49-F238E27FC236}">
                <a16:creationId xmlns:a16="http://schemas.microsoft.com/office/drawing/2014/main" id="{EAE6A9D3-2A95-4D82-A13B-9B74DCD6EDDC}"/>
              </a:ext>
            </a:extLst>
          </p:cNvPr>
          <p:cNvSpPr txBox="1">
            <a:spLocks/>
          </p:cNvSpPr>
          <p:nvPr/>
        </p:nvSpPr>
        <p:spPr>
          <a:xfrm>
            <a:off x="848048" y="189182"/>
            <a:ext cx="10495904" cy="141101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4000" dirty="0"/>
              <a:t>Analyzation of Performance Comparison &amp;</a:t>
            </a:r>
          </a:p>
          <a:p>
            <a:r>
              <a:rPr lang="en-US" sz="4000" dirty="0"/>
              <a:t>Logistic Regression Chart </a:t>
            </a:r>
          </a:p>
        </p:txBody>
      </p:sp>
      <p:sp>
        <p:nvSpPr>
          <p:cNvPr id="5" name="TextBox 4">
            <a:extLst>
              <a:ext uri="{FF2B5EF4-FFF2-40B4-BE49-F238E27FC236}">
                <a16:creationId xmlns:a16="http://schemas.microsoft.com/office/drawing/2014/main" id="{E803BBD6-1FF8-4642-93B9-AF0CD330F1A0}"/>
              </a:ext>
            </a:extLst>
          </p:cNvPr>
          <p:cNvSpPr txBox="1"/>
          <p:nvPr/>
        </p:nvSpPr>
        <p:spPr>
          <a:xfrm>
            <a:off x="6214369" y="1828800"/>
            <a:ext cx="462526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coefficient shows that shows positive influence is online booking, mobile site booking, </a:t>
            </a:r>
            <a:r>
              <a:rPr lang="en-US" dirty="0" err="1"/>
              <a:t>from_long</a:t>
            </a:r>
            <a:r>
              <a:rPr lang="en-US" dirty="0"/>
              <a:t> and </a:t>
            </a:r>
            <a:r>
              <a:rPr lang="en-US" dirty="0" err="1"/>
              <a:t>to_long</a:t>
            </a:r>
            <a:endParaRPr lang="en-US" dirty="0"/>
          </a:p>
          <a:p>
            <a:pPr marL="285750" indent="-285750">
              <a:buFont typeface="Arial" panose="020B0604020202020204" pitchFamily="34" charset="0"/>
              <a:buChar char="•"/>
            </a:pPr>
            <a:r>
              <a:rPr lang="en-US" dirty="0"/>
              <a:t>The coefficient that’s shows negative is </a:t>
            </a:r>
            <a:r>
              <a:rPr lang="en-US" dirty="0" err="1"/>
              <a:t>from_lat</a:t>
            </a:r>
            <a:r>
              <a:rPr lang="en-US" dirty="0"/>
              <a:t> and </a:t>
            </a:r>
            <a:r>
              <a:rPr lang="en-US" dirty="0" err="1"/>
              <a:t>to_lat</a:t>
            </a:r>
            <a:endParaRPr lang="en-US" dirty="0"/>
          </a:p>
          <a:p>
            <a:pPr marL="285750" indent="-285750">
              <a:buFont typeface="Arial" panose="020B0604020202020204" pitchFamily="34" charset="0"/>
              <a:buChar char="•"/>
            </a:pPr>
            <a:r>
              <a:rPr lang="en-US" dirty="0"/>
              <a:t>Standard Error of </a:t>
            </a:r>
            <a:r>
              <a:rPr lang="en-US" dirty="0" err="1"/>
              <a:t>from_date</a:t>
            </a:r>
            <a:r>
              <a:rPr lang="en-US" dirty="0"/>
              <a:t>, </a:t>
            </a:r>
            <a:r>
              <a:rPr lang="en-US" dirty="0" err="1"/>
              <a:t>to_date</a:t>
            </a:r>
            <a:r>
              <a:rPr lang="en-US" dirty="0"/>
              <a:t>, </a:t>
            </a:r>
            <a:r>
              <a:rPr lang="en-US" dirty="0" err="1"/>
              <a:t>online_booking</a:t>
            </a:r>
            <a:r>
              <a:rPr lang="en-US" dirty="0"/>
              <a:t>, </a:t>
            </a:r>
            <a:r>
              <a:rPr lang="en-US" dirty="0" err="1"/>
              <a:t>mobile_site_booking</a:t>
            </a:r>
            <a:r>
              <a:rPr lang="en-US" dirty="0"/>
              <a:t>, </a:t>
            </a:r>
            <a:r>
              <a:rPr lang="en-US" dirty="0" err="1"/>
              <a:t>book_created</a:t>
            </a:r>
            <a:r>
              <a:rPr lang="en-US" dirty="0"/>
              <a:t>, and </a:t>
            </a:r>
            <a:r>
              <a:rPr lang="en-US" dirty="0" err="1"/>
              <a:t>to_long</a:t>
            </a:r>
            <a:r>
              <a:rPr lang="en-US" dirty="0"/>
              <a:t> ; has a better interpretation of how accurate the mean is.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427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EBF1A-B304-4324-AEC2-49978D066B36}"/>
              </a:ext>
            </a:extLst>
          </p:cNvPr>
          <p:cNvSpPr>
            <a:spLocks noGrp="1"/>
          </p:cNvSpPr>
          <p:nvPr>
            <p:ph idx="1"/>
          </p:nvPr>
        </p:nvSpPr>
        <p:spPr>
          <a:xfrm>
            <a:off x="933500" y="1713392"/>
            <a:ext cx="10325000" cy="4655604"/>
          </a:xfrm>
        </p:spPr>
        <p:txBody>
          <a:bodyPr>
            <a:normAutofit/>
          </a:bodyPr>
          <a:lstStyle/>
          <a:p>
            <a:r>
              <a:rPr lang="en-US" sz="1800" dirty="0"/>
              <a:t>How can a predictive model based on these data be used by Yourcabs.com?</a:t>
            </a:r>
          </a:p>
          <a:p>
            <a:pPr marL="0" indent="0">
              <a:buNone/>
            </a:pPr>
            <a:r>
              <a:rPr lang="en-US" sz="1800" dirty="0"/>
              <a:t>Predictive models can classify whether a taxicab will be cancelled or not based on the independent variables and using these independent variables in models that can predict and classify certain outcome. I chose the predictors stated earlier because of the characteristics of the predictor variables and the ability to work in classification model. </a:t>
            </a:r>
          </a:p>
          <a:p>
            <a:r>
              <a:rPr lang="en-US" sz="1800" dirty="0"/>
              <a:t>Fit several predictive models of your choice. Do they provide information on how the predictor variables relate to cancellations?</a:t>
            </a:r>
          </a:p>
          <a:p>
            <a:pPr marL="0" indent="0">
              <a:buNone/>
            </a:pPr>
            <a:r>
              <a:rPr lang="en-US" sz="1800" dirty="0"/>
              <a:t>There is one model that shows the relationship between the independent variables and variables which is logistic regression</a:t>
            </a:r>
          </a:p>
          <a:p>
            <a:r>
              <a:rPr lang="en-US" sz="1800" dirty="0"/>
              <a:t>Report the predictive performance of your model in terms of error rates (the confusion matrix). How well does the model perform? Can the model be used in practice?</a:t>
            </a:r>
          </a:p>
          <a:p>
            <a:pPr marL="0" indent="0">
              <a:buNone/>
            </a:pPr>
            <a:r>
              <a:rPr lang="en-US" sz="1800" dirty="0"/>
              <a:t>The best performing model for performance is KNN with the best accuracy rate.</a:t>
            </a:r>
          </a:p>
        </p:txBody>
      </p:sp>
      <p:sp>
        <p:nvSpPr>
          <p:cNvPr id="4" name="Title 1">
            <a:extLst>
              <a:ext uri="{FF2B5EF4-FFF2-40B4-BE49-F238E27FC236}">
                <a16:creationId xmlns:a16="http://schemas.microsoft.com/office/drawing/2014/main" id="{EAE6A9D3-2A95-4D82-A13B-9B74DCD6EDDC}"/>
              </a:ext>
            </a:extLst>
          </p:cNvPr>
          <p:cNvSpPr txBox="1">
            <a:spLocks/>
          </p:cNvSpPr>
          <p:nvPr/>
        </p:nvSpPr>
        <p:spPr>
          <a:xfrm>
            <a:off x="848048" y="189182"/>
            <a:ext cx="10495904" cy="91082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4000" dirty="0"/>
              <a:t>Questions and Results </a:t>
            </a:r>
          </a:p>
        </p:txBody>
      </p:sp>
    </p:spTree>
    <p:extLst>
      <p:ext uri="{BB962C8B-B14F-4D97-AF65-F5344CB8AC3E}">
        <p14:creationId xmlns:p14="http://schemas.microsoft.com/office/powerpoint/2010/main" val="226950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7862-B4FF-41A3-A93C-4943CD8F02E0}"/>
              </a:ext>
            </a:extLst>
          </p:cNvPr>
          <p:cNvSpPr>
            <a:spLocks noGrp="1"/>
          </p:cNvSpPr>
          <p:nvPr>
            <p:ph type="title"/>
          </p:nvPr>
        </p:nvSpPr>
        <p:spPr>
          <a:xfrm>
            <a:off x="691079" y="725951"/>
            <a:ext cx="10325000" cy="862217"/>
          </a:xfrm>
        </p:spPr>
        <p:txBody>
          <a:bodyPr/>
          <a:lstStyle/>
          <a:p>
            <a:r>
              <a:rPr lang="en-US" dirty="0"/>
              <a:t>Conclusion</a:t>
            </a:r>
          </a:p>
        </p:txBody>
      </p:sp>
      <p:sp>
        <p:nvSpPr>
          <p:cNvPr id="3" name="Content Placeholder 2">
            <a:extLst>
              <a:ext uri="{FF2B5EF4-FFF2-40B4-BE49-F238E27FC236}">
                <a16:creationId xmlns:a16="http://schemas.microsoft.com/office/drawing/2014/main" id="{0F6CA237-4802-4655-92FF-6239FBD87D0B}"/>
              </a:ext>
            </a:extLst>
          </p:cNvPr>
          <p:cNvSpPr>
            <a:spLocks noGrp="1"/>
          </p:cNvSpPr>
          <p:nvPr>
            <p:ph idx="1"/>
          </p:nvPr>
        </p:nvSpPr>
        <p:spPr/>
        <p:txBody>
          <a:bodyPr/>
          <a:lstStyle/>
          <a:p>
            <a:r>
              <a:rPr lang="en-US" dirty="0"/>
              <a:t>Logistic regression helped identified the relationship between the independent variables and the dependent variables. While KNN had the best accuracy performance in classifying whether the taxi will be canceled or not. The best predictors for determining a cancellation or not turned out to be online booking, mobile booking, and from longitude and to longitude. Also, logistic regression can show what influences the dependent variable with probability of prediction or accuracy of prediction.</a:t>
            </a:r>
          </a:p>
          <a:p>
            <a:pPr marL="0" indent="0">
              <a:buNone/>
            </a:pPr>
            <a:endParaRPr lang="en-US" dirty="0"/>
          </a:p>
        </p:txBody>
      </p:sp>
    </p:spTree>
    <p:extLst>
      <p:ext uri="{BB962C8B-B14F-4D97-AF65-F5344CB8AC3E}">
        <p14:creationId xmlns:p14="http://schemas.microsoft.com/office/powerpoint/2010/main" val="171823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91CF-D9BF-473D-9642-FBB96346BA50}"/>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812CEE75-DFDD-4B08-B99C-977AB0DAB236}"/>
              </a:ext>
            </a:extLst>
          </p:cNvPr>
          <p:cNvSpPr>
            <a:spLocks noGrp="1"/>
          </p:cNvSpPr>
          <p:nvPr>
            <p:ph type="subTitle" idx="1"/>
          </p:nvPr>
        </p:nvSpPr>
        <p:spPr/>
        <p:txBody>
          <a:bodyPr/>
          <a:lstStyle/>
          <a:p>
            <a:r>
              <a:rPr lang="en-US" dirty="0"/>
              <a:t>Bonus Slides after this one!</a:t>
            </a:r>
          </a:p>
        </p:txBody>
      </p:sp>
    </p:spTree>
    <p:extLst>
      <p:ext uri="{BB962C8B-B14F-4D97-AF65-F5344CB8AC3E}">
        <p14:creationId xmlns:p14="http://schemas.microsoft.com/office/powerpoint/2010/main" val="193190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9942-F612-4E76-8F4D-20324032B70D}"/>
              </a:ext>
            </a:extLst>
          </p:cNvPr>
          <p:cNvSpPr>
            <a:spLocks noGrp="1"/>
          </p:cNvSpPr>
          <p:nvPr>
            <p:ph type="ctrTitle"/>
          </p:nvPr>
        </p:nvSpPr>
        <p:spPr>
          <a:xfrm>
            <a:off x="848048" y="399495"/>
            <a:ext cx="10495904" cy="626904"/>
          </a:xfrm>
        </p:spPr>
        <p:txBody>
          <a:bodyPr>
            <a:normAutofit fontScale="90000"/>
          </a:bodyPr>
          <a:lstStyle/>
          <a:p>
            <a:r>
              <a:rPr lang="en-US" dirty="0"/>
              <a:t>Design of KNN</a:t>
            </a:r>
          </a:p>
        </p:txBody>
      </p:sp>
      <p:pic>
        <p:nvPicPr>
          <p:cNvPr id="7" name="Picture 6" descr="Graphical user interface, application, table&#10;&#10;Description automatically generated with medium confidence">
            <a:extLst>
              <a:ext uri="{FF2B5EF4-FFF2-40B4-BE49-F238E27FC236}">
                <a16:creationId xmlns:a16="http://schemas.microsoft.com/office/drawing/2014/main" id="{80E48209-E651-4E40-84D5-4C0D757E8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6399"/>
            <a:ext cx="12042183" cy="5668869"/>
          </a:xfrm>
          <a:prstGeom prst="rect">
            <a:avLst/>
          </a:prstGeom>
        </p:spPr>
      </p:pic>
    </p:spTree>
    <p:extLst>
      <p:ext uri="{BB962C8B-B14F-4D97-AF65-F5344CB8AC3E}">
        <p14:creationId xmlns:p14="http://schemas.microsoft.com/office/powerpoint/2010/main" val="3406291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9942-F612-4E76-8F4D-20324032B70D}"/>
              </a:ext>
            </a:extLst>
          </p:cNvPr>
          <p:cNvSpPr>
            <a:spLocks noGrp="1"/>
          </p:cNvSpPr>
          <p:nvPr>
            <p:ph type="ctrTitle"/>
          </p:nvPr>
        </p:nvSpPr>
        <p:spPr>
          <a:xfrm>
            <a:off x="848048" y="399495"/>
            <a:ext cx="10495904" cy="626904"/>
          </a:xfrm>
        </p:spPr>
        <p:txBody>
          <a:bodyPr>
            <a:normAutofit fontScale="90000"/>
          </a:bodyPr>
          <a:lstStyle/>
          <a:p>
            <a:r>
              <a:rPr lang="en-US" dirty="0"/>
              <a:t>Design of Naïve Bases</a:t>
            </a:r>
          </a:p>
        </p:txBody>
      </p:sp>
      <p:pic>
        <p:nvPicPr>
          <p:cNvPr id="4" name="Picture 3" descr="A picture containing graphical user interface&#10;&#10;Description automatically generated">
            <a:extLst>
              <a:ext uri="{FF2B5EF4-FFF2-40B4-BE49-F238E27FC236}">
                <a16:creationId xmlns:a16="http://schemas.microsoft.com/office/drawing/2014/main" id="{535CBA22-B615-46EC-A059-597744B55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5476"/>
            <a:ext cx="12192000" cy="5269624"/>
          </a:xfrm>
          <a:prstGeom prst="rect">
            <a:avLst/>
          </a:prstGeom>
        </p:spPr>
      </p:pic>
    </p:spTree>
    <p:extLst>
      <p:ext uri="{BB962C8B-B14F-4D97-AF65-F5344CB8AC3E}">
        <p14:creationId xmlns:p14="http://schemas.microsoft.com/office/powerpoint/2010/main" val="204157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1A29-28C1-4287-97F0-87937B717C52}"/>
              </a:ext>
            </a:extLst>
          </p:cNvPr>
          <p:cNvSpPr>
            <a:spLocks noGrp="1"/>
          </p:cNvSpPr>
          <p:nvPr>
            <p:ph type="ctrTitle"/>
          </p:nvPr>
        </p:nvSpPr>
        <p:spPr>
          <a:xfrm>
            <a:off x="848048" y="189182"/>
            <a:ext cx="10495904" cy="910825"/>
          </a:xfrm>
        </p:spPr>
        <p:txBody>
          <a:bodyPr>
            <a:normAutofit fontScale="90000"/>
          </a:bodyPr>
          <a:lstStyle/>
          <a:p>
            <a:r>
              <a:rPr lang="en-US" dirty="0"/>
              <a:t>Example Set of KNN</a:t>
            </a:r>
          </a:p>
        </p:txBody>
      </p:sp>
      <p:pic>
        <p:nvPicPr>
          <p:cNvPr id="7" name="Picture 6" descr="Table&#10;&#10;Description automatically generated">
            <a:extLst>
              <a:ext uri="{FF2B5EF4-FFF2-40B4-BE49-F238E27FC236}">
                <a16:creationId xmlns:a16="http://schemas.microsoft.com/office/drawing/2014/main" id="{A15B40BF-355D-4A50-9D0B-9F82ADA42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0007"/>
            <a:ext cx="12192000" cy="5568811"/>
          </a:xfrm>
          <a:prstGeom prst="rect">
            <a:avLst/>
          </a:prstGeom>
        </p:spPr>
      </p:pic>
    </p:spTree>
    <p:extLst>
      <p:ext uri="{BB962C8B-B14F-4D97-AF65-F5344CB8AC3E}">
        <p14:creationId xmlns:p14="http://schemas.microsoft.com/office/powerpoint/2010/main" val="70343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1A29-28C1-4287-97F0-87937B717C52}"/>
              </a:ext>
            </a:extLst>
          </p:cNvPr>
          <p:cNvSpPr>
            <a:spLocks noGrp="1"/>
          </p:cNvSpPr>
          <p:nvPr>
            <p:ph type="ctrTitle"/>
          </p:nvPr>
        </p:nvSpPr>
        <p:spPr>
          <a:xfrm>
            <a:off x="848048" y="189182"/>
            <a:ext cx="10495904" cy="910825"/>
          </a:xfrm>
        </p:spPr>
        <p:txBody>
          <a:bodyPr>
            <a:normAutofit fontScale="90000"/>
          </a:bodyPr>
          <a:lstStyle/>
          <a:p>
            <a:r>
              <a:rPr lang="en-US" dirty="0"/>
              <a:t>Example Set of Naïve Bases </a:t>
            </a:r>
          </a:p>
        </p:txBody>
      </p:sp>
      <p:pic>
        <p:nvPicPr>
          <p:cNvPr id="5" name="Picture 4" descr="Graphical user interface, table&#10;&#10;Description automatically generated">
            <a:extLst>
              <a:ext uri="{FF2B5EF4-FFF2-40B4-BE49-F238E27FC236}">
                <a16:creationId xmlns:a16="http://schemas.microsoft.com/office/drawing/2014/main" id="{73D585E0-296F-4E34-B5B5-2146A0843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9830"/>
            <a:ext cx="12103768" cy="5215851"/>
          </a:xfrm>
          <a:prstGeom prst="rect">
            <a:avLst/>
          </a:prstGeom>
        </p:spPr>
      </p:pic>
    </p:spTree>
    <p:extLst>
      <p:ext uri="{BB962C8B-B14F-4D97-AF65-F5344CB8AC3E}">
        <p14:creationId xmlns:p14="http://schemas.microsoft.com/office/powerpoint/2010/main" val="462325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1A29-28C1-4287-97F0-87937B717C52}"/>
              </a:ext>
            </a:extLst>
          </p:cNvPr>
          <p:cNvSpPr>
            <a:spLocks noGrp="1"/>
          </p:cNvSpPr>
          <p:nvPr>
            <p:ph type="ctrTitle"/>
          </p:nvPr>
        </p:nvSpPr>
        <p:spPr>
          <a:xfrm>
            <a:off x="848048" y="189182"/>
            <a:ext cx="10495904" cy="910825"/>
          </a:xfrm>
        </p:spPr>
        <p:txBody>
          <a:bodyPr>
            <a:normAutofit fontScale="90000"/>
          </a:bodyPr>
          <a:lstStyle/>
          <a:p>
            <a:r>
              <a:rPr lang="en-US" dirty="0"/>
              <a:t>KNN Classification of KNN</a:t>
            </a:r>
          </a:p>
        </p:txBody>
      </p:sp>
      <p:pic>
        <p:nvPicPr>
          <p:cNvPr id="4" name="Picture 3" descr="Graphical user interface, application&#10;&#10;Description automatically generated">
            <a:extLst>
              <a:ext uri="{FF2B5EF4-FFF2-40B4-BE49-F238E27FC236}">
                <a16:creationId xmlns:a16="http://schemas.microsoft.com/office/drawing/2014/main" id="{E50A8991-09E9-4C22-9181-F48359A3D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0"/>
            <a:ext cx="12192000" cy="5588000"/>
          </a:xfrm>
          <a:prstGeom prst="rect">
            <a:avLst/>
          </a:prstGeom>
        </p:spPr>
      </p:pic>
    </p:spTree>
    <p:extLst>
      <p:ext uri="{BB962C8B-B14F-4D97-AF65-F5344CB8AC3E}">
        <p14:creationId xmlns:p14="http://schemas.microsoft.com/office/powerpoint/2010/main" val="258853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1A29-28C1-4287-97F0-87937B717C52}"/>
              </a:ext>
            </a:extLst>
          </p:cNvPr>
          <p:cNvSpPr>
            <a:spLocks noGrp="1"/>
          </p:cNvSpPr>
          <p:nvPr>
            <p:ph type="ctrTitle"/>
          </p:nvPr>
        </p:nvSpPr>
        <p:spPr>
          <a:xfrm>
            <a:off x="848048" y="189182"/>
            <a:ext cx="10495904" cy="910825"/>
          </a:xfrm>
        </p:spPr>
        <p:txBody>
          <a:bodyPr>
            <a:normAutofit fontScale="90000"/>
          </a:bodyPr>
          <a:lstStyle/>
          <a:p>
            <a:r>
              <a:rPr lang="en-US" dirty="0"/>
              <a:t>KNN  Performance </a:t>
            </a:r>
          </a:p>
        </p:txBody>
      </p:sp>
      <p:pic>
        <p:nvPicPr>
          <p:cNvPr id="4" name="Picture 3" descr="Graphical user interface, application, Word&#10;&#10;Description automatically generated">
            <a:extLst>
              <a:ext uri="{FF2B5EF4-FFF2-40B4-BE49-F238E27FC236}">
                <a16:creationId xmlns:a16="http://schemas.microsoft.com/office/drawing/2014/main" id="{A95B983F-5392-4B5B-8A69-7F05F56F5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6022"/>
            <a:ext cx="12192000" cy="5641978"/>
          </a:xfrm>
          <a:prstGeom prst="rect">
            <a:avLst/>
          </a:prstGeom>
        </p:spPr>
      </p:pic>
    </p:spTree>
    <p:extLst>
      <p:ext uri="{BB962C8B-B14F-4D97-AF65-F5344CB8AC3E}">
        <p14:creationId xmlns:p14="http://schemas.microsoft.com/office/powerpoint/2010/main" val="332690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A8D3-6123-4281-AA0F-F6BD3E30357E}"/>
              </a:ext>
            </a:extLst>
          </p:cNvPr>
          <p:cNvSpPr>
            <a:spLocks noGrp="1"/>
          </p:cNvSpPr>
          <p:nvPr>
            <p:ph type="title"/>
          </p:nvPr>
        </p:nvSpPr>
        <p:spPr>
          <a:xfrm>
            <a:off x="845412" y="93225"/>
            <a:ext cx="10501177" cy="853273"/>
          </a:xfrm>
        </p:spPr>
        <p:txBody>
          <a:bodyPr>
            <a:normAutofit/>
          </a:bodyPr>
          <a:lstStyle/>
          <a:p>
            <a:r>
              <a:rPr lang="en-US" dirty="0"/>
              <a:t>Data Set Used(relevant attributes only)</a:t>
            </a:r>
          </a:p>
        </p:txBody>
      </p:sp>
      <p:pic>
        <p:nvPicPr>
          <p:cNvPr id="6" name="Picture 5">
            <a:extLst>
              <a:ext uri="{FF2B5EF4-FFF2-40B4-BE49-F238E27FC236}">
                <a16:creationId xmlns:a16="http://schemas.microsoft.com/office/drawing/2014/main" id="{66645102-4AF9-4419-A078-ECB0C9A35829}"/>
              </a:ext>
            </a:extLst>
          </p:cNvPr>
          <p:cNvPicPr>
            <a:picLocks noChangeAspect="1"/>
          </p:cNvPicPr>
          <p:nvPr/>
        </p:nvPicPr>
        <p:blipFill>
          <a:blip r:embed="rId2"/>
          <a:stretch>
            <a:fillRect/>
          </a:stretch>
        </p:blipFill>
        <p:spPr>
          <a:xfrm>
            <a:off x="505363" y="946498"/>
            <a:ext cx="11181274" cy="5911502"/>
          </a:xfrm>
          <a:prstGeom prst="rect">
            <a:avLst/>
          </a:prstGeom>
        </p:spPr>
      </p:pic>
    </p:spTree>
    <p:extLst>
      <p:ext uri="{BB962C8B-B14F-4D97-AF65-F5344CB8AC3E}">
        <p14:creationId xmlns:p14="http://schemas.microsoft.com/office/powerpoint/2010/main" val="398494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1A29-28C1-4287-97F0-87937B717C52}"/>
              </a:ext>
            </a:extLst>
          </p:cNvPr>
          <p:cNvSpPr>
            <a:spLocks noGrp="1"/>
          </p:cNvSpPr>
          <p:nvPr>
            <p:ph type="ctrTitle"/>
          </p:nvPr>
        </p:nvSpPr>
        <p:spPr>
          <a:xfrm>
            <a:off x="848048" y="189182"/>
            <a:ext cx="10495904" cy="910825"/>
          </a:xfrm>
        </p:spPr>
        <p:txBody>
          <a:bodyPr>
            <a:normAutofit/>
          </a:bodyPr>
          <a:lstStyle/>
          <a:p>
            <a:r>
              <a:rPr lang="en-US" sz="4000" dirty="0"/>
              <a:t>Performance Vector Naïve Bases</a:t>
            </a:r>
          </a:p>
        </p:txBody>
      </p:sp>
      <p:pic>
        <p:nvPicPr>
          <p:cNvPr id="5" name="Picture 4" descr="Graphical user interface, application, Word&#10;&#10;Description automatically generated">
            <a:extLst>
              <a:ext uri="{FF2B5EF4-FFF2-40B4-BE49-F238E27FC236}">
                <a16:creationId xmlns:a16="http://schemas.microsoft.com/office/drawing/2014/main" id="{F6F828EA-F272-4A5D-8968-C25EE86CA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2676"/>
            <a:ext cx="12192000" cy="5556142"/>
          </a:xfrm>
          <a:prstGeom prst="rect">
            <a:avLst/>
          </a:prstGeom>
        </p:spPr>
      </p:pic>
    </p:spTree>
    <p:extLst>
      <p:ext uri="{BB962C8B-B14F-4D97-AF65-F5344CB8AC3E}">
        <p14:creationId xmlns:p14="http://schemas.microsoft.com/office/powerpoint/2010/main" val="390343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EC65-39ED-4086-85F0-89D5E2AC2302}"/>
              </a:ext>
            </a:extLst>
          </p:cNvPr>
          <p:cNvSpPr>
            <a:spLocks noGrp="1"/>
          </p:cNvSpPr>
          <p:nvPr>
            <p:ph type="ctrTitle"/>
          </p:nvPr>
        </p:nvSpPr>
        <p:spPr>
          <a:xfrm>
            <a:off x="691078" y="722903"/>
            <a:ext cx="10495904" cy="756981"/>
          </a:xfrm>
        </p:spPr>
        <p:txBody>
          <a:bodyPr>
            <a:normAutofit fontScale="90000"/>
          </a:bodyPr>
          <a:lstStyle/>
          <a:p>
            <a:r>
              <a:rPr lang="en-US" dirty="0"/>
              <a:t>Vision and Objectives</a:t>
            </a:r>
          </a:p>
        </p:txBody>
      </p:sp>
      <p:sp>
        <p:nvSpPr>
          <p:cNvPr id="3" name="Subtitle 2">
            <a:extLst>
              <a:ext uri="{FF2B5EF4-FFF2-40B4-BE49-F238E27FC236}">
                <a16:creationId xmlns:a16="http://schemas.microsoft.com/office/drawing/2014/main" id="{A4303DBA-A653-4398-AE8E-FC57316BBC10}"/>
              </a:ext>
            </a:extLst>
          </p:cNvPr>
          <p:cNvSpPr>
            <a:spLocks noGrp="1"/>
          </p:cNvSpPr>
          <p:nvPr>
            <p:ph type="subTitle" idx="1"/>
          </p:nvPr>
        </p:nvSpPr>
        <p:spPr>
          <a:xfrm>
            <a:off x="691078" y="1479885"/>
            <a:ext cx="10495904" cy="4255752"/>
          </a:xfrm>
        </p:spPr>
        <p:txBody>
          <a:bodyPr>
            <a:normAutofit lnSpcReduction="10000"/>
          </a:bodyPr>
          <a:lstStyle/>
          <a:p>
            <a:r>
              <a:rPr lang="en-US" u="sng" dirty="0"/>
              <a:t>Vision:</a:t>
            </a:r>
          </a:p>
          <a:p>
            <a:r>
              <a:rPr lang="en-US" dirty="0"/>
              <a:t>•The goal of this project is to understand if there would be a taxi cancellation using supervised learning with different models.</a:t>
            </a:r>
          </a:p>
          <a:p>
            <a:r>
              <a:rPr lang="en-US" u="sng" dirty="0"/>
              <a:t>Objectives:</a:t>
            </a:r>
          </a:p>
          <a:p>
            <a:r>
              <a:rPr lang="en-US" dirty="0"/>
              <a:t>• Make 4 predictive models (KNN, Naïve Bases, Logistic Regression)</a:t>
            </a:r>
          </a:p>
          <a:p>
            <a:r>
              <a:rPr lang="en-US" dirty="0"/>
              <a:t>• Compare and present one that is more suitable for predicting the taxi cancellation</a:t>
            </a:r>
          </a:p>
          <a:p>
            <a:r>
              <a:rPr lang="en-US" dirty="0"/>
              <a:t>•Predictive model should show the relationship between the dependent variable and independent variable.</a:t>
            </a:r>
          </a:p>
          <a:p>
            <a:endParaRPr lang="en-US" dirty="0"/>
          </a:p>
        </p:txBody>
      </p:sp>
    </p:spTree>
    <p:extLst>
      <p:ext uri="{BB962C8B-B14F-4D97-AF65-F5344CB8AC3E}">
        <p14:creationId xmlns:p14="http://schemas.microsoft.com/office/powerpoint/2010/main" val="148261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1CEF-13D3-4515-83C3-646AE428E188}"/>
              </a:ext>
            </a:extLst>
          </p:cNvPr>
          <p:cNvSpPr>
            <a:spLocks noGrp="1"/>
          </p:cNvSpPr>
          <p:nvPr>
            <p:ph type="ctrTitle"/>
          </p:nvPr>
        </p:nvSpPr>
        <p:spPr>
          <a:xfrm>
            <a:off x="691078" y="324852"/>
            <a:ext cx="10495904" cy="914400"/>
          </a:xfrm>
        </p:spPr>
        <p:txBody>
          <a:bodyPr>
            <a:normAutofit fontScale="90000"/>
          </a:bodyPr>
          <a:lstStyle/>
          <a:p>
            <a:pPr algn="ctr"/>
            <a:r>
              <a:rPr lang="en-US" sz="3600" dirty="0"/>
              <a:t>Independent, Dependent Variable, and Model Chosen</a:t>
            </a:r>
            <a:r>
              <a:rPr lang="en-US" sz="4400" dirty="0"/>
              <a:t> </a:t>
            </a:r>
          </a:p>
        </p:txBody>
      </p:sp>
      <p:graphicFrame>
        <p:nvGraphicFramePr>
          <p:cNvPr id="4" name="Table 4">
            <a:extLst>
              <a:ext uri="{FF2B5EF4-FFF2-40B4-BE49-F238E27FC236}">
                <a16:creationId xmlns:a16="http://schemas.microsoft.com/office/drawing/2014/main" id="{B3014421-3C43-4D27-BD8A-42649EDC5F5F}"/>
              </a:ext>
            </a:extLst>
          </p:cNvPr>
          <p:cNvGraphicFramePr>
            <a:graphicFrameLocks noGrp="1"/>
          </p:cNvGraphicFramePr>
          <p:nvPr>
            <p:extLst>
              <p:ext uri="{D42A27DB-BD31-4B8C-83A1-F6EECF244321}">
                <p14:modId xmlns:p14="http://schemas.microsoft.com/office/powerpoint/2010/main" val="2419048307"/>
              </p:ext>
            </p:extLst>
          </p:nvPr>
        </p:nvGraphicFramePr>
        <p:xfrm>
          <a:off x="804778" y="1574800"/>
          <a:ext cx="5439612" cy="3708400"/>
        </p:xfrm>
        <a:graphic>
          <a:graphicData uri="http://schemas.openxmlformats.org/drawingml/2006/table">
            <a:tbl>
              <a:tblPr firstRow="1" bandRow="1">
                <a:tableStyleId>{5C22544A-7EE6-4342-B048-85BDC9FD1C3A}</a:tableStyleId>
              </a:tblPr>
              <a:tblGrid>
                <a:gridCol w="2719806">
                  <a:extLst>
                    <a:ext uri="{9D8B030D-6E8A-4147-A177-3AD203B41FA5}">
                      <a16:colId xmlns:a16="http://schemas.microsoft.com/office/drawing/2014/main" val="850280242"/>
                    </a:ext>
                  </a:extLst>
                </a:gridCol>
                <a:gridCol w="2719806">
                  <a:extLst>
                    <a:ext uri="{9D8B030D-6E8A-4147-A177-3AD203B41FA5}">
                      <a16:colId xmlns:a16="http://schemas.microsoft.com/office/drawing/2014/main" val="2267241272"/>
                    </a:ext>
                  </a:extLst>
                </a:gridCol>
              </a:tblGrid>
              <a:tr h="370840">
                <a:tc>
                  <a:txBody>
                    <a:bodyPr/>
                    <a:lstStyle/>
                    <a:p>
                      <a:r>
                        <a:rPr lang="en-US" dirty="0"/>
                        <a:t>Independent</a:t>
                      </a:r>
                    </a:p>
                  </a:txBody>
                  <a:tcPr/>
                </a:tc>
                <a:tc>
                  <a:txBody>
                    <a:bodyPr/>
                    <a:lstStyle/>
                    <a:p>
                      <a:r>
                        <a:rPr lang="en-US" dirty="0"/>
                        <a:t>Dependent</a:t>
                      </a:r>
                    </a:p>
                  </a:txBody>
                  <a:tcPr/>
                </a:tc>
                <a:extLst>
                  <a:ext uri="{0D108BD9-81ED-4DB2-BD59-A6C34878D82A}">
                    <a16:rowId xmlns:a16="http://schemas.microsoft.com/office/drawing/2014/main" val="2206870649"/>
                  </a:ext>
                </a:extLst>
              </a:tr>
              <a:tr h="370840">
                <a:tc>
                  <a:txBody>
                    <a:bodyPr/>
                    <a:lstStyle/>
                    <a:p>
                      <a:r>
                        <a:rPr lang="en-US" dirty="0" err="1"/>
                        <a:t>From_Date</a:t>
                      </a:r>
                      <a:endParaRPr lang="en-US" dirty="0"/>
                    </a:p>
                  </a:txBody>
                  <a:tcPr/>
                </a:tc>
                <a:tc row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Car_Cancellation</a:t>
                      </a:r>
                      <a:endParaRPr lang="en-US" dirty="0"/>
                    </a:p>
                  </a:txBody>
                  <a:tcPr/>
                </a:tc>
                <a:extLst>
                  <a:ext uri="{0D108BD9-81ED-4DB2-BD59-A6C34878D82A}">
                    <a16:rowId xmlns:a16="http://schemas.microsoft.com/office/drawing/2014/main" val="2819601008"/>
                  </a:ext>
                </a:extLst>
              </a:tr>
              <a:tr h="370840">
                <a:tc>
                  <a:txBody>
                    <a:bodyPr/>
                    <a:lstStyle/>
                    <a:p>
                      <a:r>
                        <a:rPr lang="en-US" dirty="0" err="1"/>
                        <a:t>To_Date</a:t>
                      </a:r>
                      <a:endParaRPr lang="en-US" dirty="0"/>
                    </a:p>
                  </a:txBody>
                  <a:tcPr/>
                </a:tc>
                <a:tc vMerge="1">
                  <a:txBody>
                    <a:bodyPr/>
                    <a:lstStyle/>
                    <a:p>
                      <a:endParaRPr lang="en-US" dirty="0"/>
                    </a:p>
                  </a:txBody>
                  <a:tcPr/>
                </a:tc>
                <a:extLst>
                  <a:ext uri="{0D108BD9-81ED-4DB2-BD59-A6C34878D82A}">
                    <a16:rowId xmlns:a16="http://schemas.microsoft.com/office/drawing/2014/main" val="546908629"/>
                  </a:ext>
                </a:extLst>
              </a:tr>
              <a:tr h="370840">
                <a:tc>
                  <a:txBody>
                    <a:bodyPr/>
                    <a:lstStyle/>
                    <a:p>
                      <a:r>
                        <a:rPr lang="en-US" dirty="0" err="1"/>
                        <a:t>Online_Booking</a:t>
                      </a:r>
                      <a:endParaRPr lang="en-US" dirty="0"/>
                    </a:p>
                  </a:txBody>
                  <a:tcPr/>
                </a:tc>
                <a:tc vMerge="1">
                  <a:txBody>
                    <a:bodyPr/>
                    <a:lstStyle/>
                    <a:p>
                      <a:endParaRPr lang="en-US" dirty="0"/>
                    </a:p>
                  </a:txBody>
                  <a:tcPr/>
                </a:tc>
                <a:extLst>
                  <a:ext uri="{0D108BD9-81ED-4DB2-BD59-A6C34878D82A}">
                    <a16:rowId xmlns:a16="http://schemas.microsoft.com/office/drawing/2014/main" val="1300363347"/>
                  </a:ext>
                </a:extLst>
              </a:tr>
              <a:tr h="370840">
                <a:tc>
                  <a:txBody>
                    <a:bodyPr/>
                    <a:lstStyle/>
                    <a:p>
                      <a:r>
                        <a:rPr lang="en-US" dirty="0" err="1"/>
                        <a:t>Mobile_Site_Booking</a:t>
                      </a:r>
                      <a:endParaRPr lang="en-US" dirty="0"/>
                    </a:p>
                  </a:txBody>
                  <a:tcPr/>
                </a:tc>
                <a:tc vMerge="1">
                  <a:txBody>
                    <a:bodyPr/>
                    <a:lstStyle/>
                    <a:p>
                      <a:endParaRPr lang="en-US" dirty="0"/>
                    </a:p>
                  </a:txBody>
                  <a:tcPr/>
                </a:tc>
                <a:extLst>
                  <a:ext uri="{0D108BD9-81ED-4DB2-BD59-A6C34878D82A}">
                    <a16:rowId xmlns:a16="http://schemas.microsoft.com/office/drawing/2014/main" val="640701676"/>
                  </a:ext>
                </a:extLst>
              </a:tr>
              <a:tr h="370840">
                <a:tc>
                  <a:txBody>
                    <a:bodyPr/>
                    <a:lstStyle/>
                    <a:p>
                      <a:r>
                        <a:rPr lang="en-US" dirty="0" err="1"/>
                        <a:t>Booking_Created</a:t>
                      </a:r>
                      <a:endParaRPr lang="en-US" dirty="0"/>
                    </a:p>
                  </a:txBody>
                  <a:tcPr/>
                </a:tc>
                <a:tc vMerge="1">
                  <a:txBody>
                    <a:bodyPr/>
                    <a:lstStyle/>
                    <a:p>
                      <a:endParaRPr lang="en-US" dirty="0"/>
                    </a:p>
                  </a:txBody>
                  <a:tcPr/>
                </a:tc>
                <a:extLst>
                  <a:ext uri="{0D108BD9-81ED-4DB2-BD59-A6C34878D82A}">
                    <a16:rowId xmlns:a16="http://schemas.microsoft.com/office/drawing/2014/main" val="2579134027"/>
                  </a:ext>
                </a:extLst>
              </a:tr>
              <a:tr h="370840">
                <a:tc>
                  <a:txBody>
                    <a:bodyPr/>
                    <a:lstStyle/>
                    <a:p>
                      <a:r>
                        <a:rPr lang="en-US" dirty="0"/>
                        <a:t>From Lat</a:t>
                      </a:r>
                    </a:p>
                  </a:txBody>
                  <a:tcPr/>
                </a:tc>
                <a:tc vMerge="1">
                  <a:txBody>
                    <a:bodyPr/>
                    <a:lstStyle/>
                    <a:p>
                      <a:endParaRPr lang="en-US" dirty="0"/>
                    </a:p>
                  </a:txBody>
                  <a:tcPr/>
                </a:tc>
                <a:extLst>
                  <a:ext uri="{0D108BD9-81ED-4DB2-BD59-A6C34878D82A}">
                    <a16:rowId xmlns:a16="http://schemas.microsoft.com/office/drawing/2014/main" val="3425826617"/>
                  </a:ext>
                </a:extLst>
              </a:tr>
              <a:tr h="370840">
                <a:tc>
                  <a:txBody>
                    <a:bodyPr/>
                    <a:lstStyle/>
                    <a:p>
                      <a:r>
                        <a:rPr lang="en-US" dirty="0"/>
                        <a:t>From Long</a:t>
                      </a:r>
                    </a:p>
                  </a:txBody>
                  <a:tcPr/>
                </a:tc>
                <a:tc vMerge="1">
                  <a:txBody>
                    <a:bodyPr/>
                    <a:lstStyle/>
                    <a:p>
                      <a:endParaRPr lang="en-US" dirty="0"/>
                    </a:p>
                  </a:txBody>
                  <a:tcPr/>
                </a:tc>
                <a:extLst>
                  <a:ext uri="{0D108BD9-81ED-4DB2-BD59-A6C34878D82A}">
                    <a16:rowId xmlns:a16="http://schemas.microsoft.com/office/drawing/2014/main" val="2469574430"/>
                  </a:ext>
                </a:extLst>
              </a:tr>
              <a:tr h="370840">
                <a:tc>
                  <a:txBody>
                    <a:bodyPr/>
                    <a:lstStyle/>
                    <a:p>
                      <a:r>
                        <a:rPr lang="en-US" dirty="0" err="1"/>
                        <a:t>To_Lat</a:t>
                      </a:r>
                      <a:endParaRPr lang="en-US" dirty="0"/>
                    </a:p>
                  </a:txBody>
                  <a:tcPr/>
                </a:tc>
                <a:tc vMerge="1">
                  <a:txBody>
                    <a:bodyPr/>
                    <a:lstStyle/>
                    <a:p>
                      <a:endParaRPr lang="en-US" dirty="0"/>
                    </a:p>
                  </a:txBody>
                  <a:tcPr/>
                </a:tc>
                <a:extLst>
                  <a:ext uri="{0D108BD9-81ED-4DB2-BD59-A6C34878D82A}">
                    <a16:rowId xmlns:a16="http://schemas.microsoft.com/office/drawing/2014/main" val="4084933074"/>
                  </a:ext>
                </a:extLst>
              </a:tr>
              <a:tr h="370840">
                <a:tc>
                  <a:txBody>
                    <a:bodyPr/>
                    <a:lstStyle/>
                    <a:p>
                      <a:r>
                        <a:rPr lang="en-US" dirty="0" err="1"/>
                        <a:t>To_Long</a:t>
                      </a:r>
                      <a:endParaRPr lang="en-US" dirty="0"/>
                    </a:p>
                  </a:txBody>
                  <a:tcPr/>
                </a:tc>
                <a:tc vMerge="1">
                  <a:txBody>
                    <a:bodyPr/>
                    <a:lstStyle/>
                    <a:p>
                      <a:endParaRPr lang="en-US" dirty="0"/>
                    </a:p>
                  </a:txBody>
                  <a:tcPr/>
                </a:tc>
                <a:extLst>
                  <a:ext uri="{0D108BD9-81ED-4DB2-BD59-A6C34878D82A}">
                    <a16:rowId xmlns:a16="http://schemas.microsoft.com/office/drawing/2014/main" val="623014178"/>
                  </a:ext>
                </a:extLst>
              </a:tr>
            </a:tbl>
          </a:graphicData>
        </a:graphic>
      </p:graphicFrame>
      <p:graphicFrame>
        <p:nvGraphicFramePr>
          <p:cNvPr id="5" name="Table 5">
            <a:extLst>
              <a:ext uri="{FF2B5EF4-FFF2-40B4-BE49-F238E27FC236}">
                <a16:creationId xmlns:a16="http://schemas.microsoft.com/office/drawing/2014/main" id="{AA9DA688-C918-44BD-BAF9-58A37150BEC6}"/>
              </a:ext>
            </a:extLst>
          </p:cNvPr>
          <p:cNvGraphicFramePr>
            <a:graphicFrameLocks noGrp="1"/>
          </p:cNvGraphicFramePr>
          <p:nvPr>
            <p:extLst>
              <p:ext uri="{D42A27DB-BD31-4B8C-83A1-F6EECF244321}">
                <p14:modId xmlns:p14="http://schemas.microsoft.com/office/powerpoint/2010/main" val="922645298"/>
              </p:ext>
            </p:extLst>
          </p:nvPr>
        </p:nvGraphicFramePr>
        <p:xfrm>
          <a:off x="6593306" y="1574800"/>
          <a:ext cx="5342019" cy="1285240"/>
        </p:xfrm>
        <a:graphic>
          <a:graphicData uri="http://schemas.openxmlformats.org/drawingml/2006/table">
            <a:tbl>
              <a:tblPr firstRow="1" bandRow="1">
                <a:tableStyleId>{5C22544A-7EE6-4342-B048-85BDC9FD1C3A}</a:tableStyleId>
              </a:tblPr>
              <a:tblGrid>
                <a:gridCol w="1780673">
                  <a:extLst>
                    <a:ext uri="{9D8B030D-6E8A-4147-A177-3AD203B41FA5}">
                      <a16:colId xmlns:a16="http://schemas.microsoft.com/office/drawing/2014/main" val="1743514084"/>
                    </a:ext>
                  </a:extLst>
                </a:gridCol>
                <a:gridCol w="1780673">
                  <a:extLst>
                    <a:ext uri="{9D8B030D-6E8A-4147-A177-3AD203B41FA5}">
                      <a16:colId xmlns:a16="http://schemas.microsoft.com/office/drawing/2014/main" val="3618083174"/>
                    </a:ext>
                  </a:extLst>
                </a:gridCol>
                <a:gridCol w="1780673">
                  <a:extLst>
                    <a:ext uri="{9D8B030D-6E8A-4147-A177-3AD203B41FA5}">
                      <a16:colId xmlns:a16="http://schemas.microsoft.com/office/drawing/2014/main" val="276456396"/>
                    </a:ext>
                  </a:extLst>
                </a:gridCol>
              </a:tblGrid>
              <a:tr h="370840">
                <a:tc>
                  <a:txBody>
                    <a:bodyPr/>
                    <a:lstStyle/>
                    <a:p>
                      <a:r>
                        <a:rPr lang="en-US" dirty="0"/>
                        <a:t>All Models Split</a:t>
                      </a:r>
                    </a:p>
                  </a:txBody>
                  <a:tcPr/>
                </a:tc>
                <a:tc>
                  <a:txBody>
                    <a:bodyPr/>
                    <a:lstStyle/>
                    <a:p>
                      <a:r>
                        <a:rPr lang="en-US" dirty="0"/>
                        <a:t>Row Amount</a:t>
                      </a:r>
                    </a:p>
                  </a:txBody>
                  <a:tcPr/>
                </a:tc>
                <a:tc>
                  <a:txBody>
                    <a:bodyPr/>
                    <a:lstStyle/>
                    <a:p>
                      <a:r>
                        <a:rPr lang="en-US" dirty="0"/>
                        <a:t>Replacing Missing Value with</a:t>
                      </a:r>
                    </a:p>
                  </a:txBody>
                  <a:tcPr/>
                </a:tc>
                <a:extLst>
                  <a:ext uri="{0D108BD9-81ED-4DB2-BD59-A6C34878D82A}">
                    <a16:rowId xmlns:a16="http://schemas.microsoft.com/office/drawing/2014/main" val="815164536"/>
                  </a:ext>
                </a:extLst>
              </a:tr>
              <a:tr h="370840">
                <a:tc>
                  <a:txBody>
                    <a:bodyPr/>
                    <a:lstStyle/>
                    <a:p>
                      <a:r>
                        <a:rPr lang="en-US" dirty="0"/>
                        <a:t>70/30</a:t>
                      </a:r>
                    </a:p>
                  </a:txBody>
                  <a:tcPr/>
                </a:tc>
                <a:tc>
                  <a:txBody>
                    <a:bodyPr/>
                    <a:lstStyle/>
                    <a:p>
                      <a:r>
                        <a:rPr lang="en-US" dirty="0"/>
                        <a:t>10,001</a:t>
                      </a:r>
                    </a:p>
                  </a:txBody>
                  <a:tcPr/>
                </a:tc>
                <a:tc>
                  <a:txBody>
                    <a:bodyPr/>
                    <a:lstStyle/>
                    <a:p>
                      <a:r>
                        <a:rPr lang="en-US" dirty="0"/>
                        <a:t>0</a:t>
                      </a:r>
                    </a:p>
                  </a:txBody>
                  <a:tcPr/>
                </a:tc>
                <a:extLst>
                  <a:ext uri="{0D108BD9-81ED-4DB2-BD59-A6C34878D82A}">
                    <a16:rowId xmlns:a16="http://schemas.microsoft.com/office/drawing/2014/main" val="1596027648"/>
                  </a:ext>
                </a:extLst>
              </a:tr>
            </a:tbl>
          </a:graphicData>
        </a:graphic>
      </p:graphicFrame>
      <p:graphicFrame>
        <p:nvGraphicFramePr>
          <p:cNvPr id="8" name="Table 8">
            <a:extLst>
              <a:ext uri="{FF2B5EF4-FFF2-40B4-BE49-F238E27FC236}">
                <a16:creationId xmlns:a16="http://schemas.microsoft.com/office/drawing/2014/main" id="{CFB8FEAF-F073-4221-93E3-D35799A31FB9}"/>
              </a:ext>
            </a:extLst>
          </p:cNvPr>
          <p:cNvGraphicFramePr>
            <a:graphicFrameLocks noGrp="1"/>
          </p:cNvGraphicFramePr>
          <p:nvPr>
            <p:extLst>
              <p:ext uri="{D42A27DB-BD31-4B8C-83A1-F6EECF244321}">
                <p14:modId xmlns:p14="http://schemas.microsoft.com/office/powerpoint/2010/main" val="3777183889"/>
              </p:ext>
            </p:extLst>
          </p:nvPr>
        </p:nvGraphicFramePr>
        <p:xfrm>
          <a:off x="6479713" y="3702563"/>
          <a:ext cx="4990237" cy="2189547"/>
        </p:xfrm>
        <a:graphic>
          <a:graphicData uri="http://schemas.openxmlformats.org/drawingml/2006/table">
            <a:tbl>
              <a:tblPr firstRow="1" bandRow="1">
                <a:tableStyleId>{5C22544A-7EE6-4342-B048-85BDC9FD1C3A}</a:tableStyleId>
              </a:tblPr>
              <a:tblGrid>
                <a:gridCol w="4990237">
                  <a:extLst>
                    <a:ext uri="{9D8B030D-6E8A-4147-A177-3AD203B41FA5}">
                      <a16:colId xmlns:a16="http://schemas.microsoft.com/office/drawing/2014/main" val="2103926619"/>
                    </a:ext>
                  </a:extLst>
                </a:gridCol>
              </a:tblGrid>
              <a:tr h="452187">
                <a:tc>
                  <a:txBody>
                    <a:bodyPr/>
                    <a:lstStyle/>
                    <a:p>
                      <a:r>
                        <a:rPr lang="en-US" dirty="0"/>
                        <a:t>Main Model and Why?</a:t>
                      </a:r>
                    </a:p>
                  </a:txBody>
                  <a:tcPr/>
                </a:tc>
                <a:extLst>
                  <a:ext uri="{0D108BD9-81ED-4DB2-BD59-A6C34878D82A}">
                    <a16:rowId xmlns:a16="http://schemas.microsoft.com/office/drawing/2014/main" val="3653451567"/>
                  </a:ext>
                </a:extLst>
              </a:tr>
              <a:tr h="1069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going to use a main model of supervised learning called logistic regression to compare the main model to all the other models. I use this model because of its ability to predict with probability.</a:t>
                      </a:r>
                    </a:p>
                    <a:p>
                      <a:endParaRPr lang="en-US" dirty="0"/>
                    </a:p>
                  </a:txBody>
                  <a:tcPr/>
                </a:tc>
                <a:extLst>
                  <a:ext uri="{0D108BD9-81ED-4DB2-BD59-A6C34878D82A}">
                    <a16:rowId xmlns:a16="http://schemas.microsoft.com/office/drawing/2014/main" val="3197669050"/>
                  </a:ext>
                </a:extLst>
              </a:tr>
            </a:tbl>
          </a:graphicData>
        </a:graphic>
      </p:graphicFrame>
    </p:spTree>
    <p:extLst>
      <p:ext uri="{BB962C8B-B14F-4D97-AF65-F5344CB8AC3E}">
        <p14:creationId xmlns:p14="http://schemas.microsoft.com/office/powerpoint/2010/main" val="74856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9942-F612-4E76-8F4D-20324032B70D}"/>
              </a:ext>
            </a:extLst>
          </p:cNvPr>
          <p:cNvSpPr>
            <a:spLocks noGrp="1"/>
          </p:cNvSpPr>
          <p:nvPr>
            <p:ph type="ctrTitle"/>
          </p:nvPr>
        </p:nvSpPr>
        <p:spPr>
          <a:xfrm>
            <a:off x="848048" y="399495"/>
            <a:ext cx="10495904" cy="626904"/>
          </a:xfrm>
        </p:spPr>
        <p:txBody>
          <a:bodyPr>
            <a:normAutofit fontScale="90000"/>
          </a:bodyPr>
          <a:lstStyle/>
          <a:p>
            <a:r>
              <a:rPr lang="en-US" dirty="0"/>
              <a:t>Design of Logistic Regression</a:t>
            </a:r>
          </a:p>
        </p:txBody>
      </p:sp>
      <p:pic>
        <p:nvPicPr>
          <p:cNvPr id="5" name="Picture 4" descr="Graphical user interface&#10;&#10;Description automatically generated with medium confidence">
            <a:extLst>
              <a:ext uri="{FF2B5EF4-FFF2-40B4-BE49-F238E27FC236}">
                <a16:creationId xmlns:a16="http://schemas.microsoft.com/office/drawing/2014/main" id="{0E9D806E-CCD6-4FAA-9B10-A22526F1C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54" y="1466193"/>
            <a:ext cx="11918731" cy="5202621"/>
          </a:xfrm>
          <a:prstGeom prst="rect">
            <a:avLst/>
          </a:prstGeom>
        </p:spPr>
      </p:pic>
    </p:spTree>
    <p:extLst>
      <p:ext uri="{BB962C8B-B14F-4D97-AF65-F5344CB8AC3E}">
        <p14:creationId xmlns:p14="http://schemas.microsoft.com/office/powerpoint/2010/main" val="407388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1A29-28C1-4287-97F0-87937B717C52}"/>
              </a:ext>
            </a:extLst>
          </p:cNvPr>
          <p:cNvSpPr>
            <a:spLocks noGrp="1"/>
          </p:cNvSpPr>
          <p:nvPr>
            <p:ph type="ctrTitle"/>
          </p:nvPr>
        </p:nvSpPr>
        <p:spPr>
          <a:xfrm>
            <a:off x="848048" y="189182"/>
            <a:ext cx="10495904" cy="910825"/>
          </a:xfrm>
        </p:spPr>
        <p:txBody>
          <a:bodyPr>
            <a:normAutofit fontScale="90000"/>
          </a:bodyPr>
          <a:lstStyle/>
          <a:p>
            <a:r>
              <a:rPr lang="en-US" dirty="0"/>
              <a:t>Example Set of Logistic Regression </a:t>
            </a:r>
          </a:p>
        </p:txBody>
      </p:sp>
      <p:pic>
        <p:nvPicPr>
          <p:cNvPr id="5" name="Picture 4" descr="Graphical user interface, table&#10;&#10;Description automatically generated">
            <a:extLst>
              <a:ext uri="{FF2B5EF4-FFF2-40B4-BE49-F238E27FC236}">
                <a16:creationId xmlns:a16="http://schemas.microsoft.com/office/drawing/2014/main" id="{73D585E0-296F-4E34-B5B5-2146A0843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8" y="1549830"/>
            <a:ext cx="12125632" cy="5215851"/>
          </a:xfrm>
          <a:prstGeom prst="rect">
            <a:avLst/>
          </a:prstGeom>
        </p:spPr>
      </p:pic>
    </p:spTree>
    <p:extLst>
      <p:ext uri="{BB962C8B-B14F-4D97-AF65-F5344CB8AC3E}">
        <p14:creationId xmlns:p14="http://schemas.microsoft.com/office/powerpoint/2010/main" val="421702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2700-22BD-4004-9C3A-E730D6B6B150}"/>
              </a:ext>
            </a:extLst>
          </p:cNvPr>
          <p:cNvSpPr>
            <a:spLocks noGrp="1"/>
          </p:cNvSpPr>
          <p:nvPr>
            <p:ph type="title"/>
          </p:nvPr>
        </p:nvSpPr>
        <p:spPr>
          <a:xfrm>
            <a:off x="933500" y="271221"/>
            <a:ext cx="10325000" cy="839378"/>
          </a:xfrm>
        </p:spPr>
        <p:txBody>
          <a:bodyPr/>
          <a:lstStyle/>
          <a:p>
            <a:r>
              <a:rPr lang="en-US" dirty="0"/>
              <a:t>Logistic Regression</a:t>
            </a:r>
          </a:p>
        </p:txBody>
      </p:sp>
      <p:pic>
        <p:nvPicPr>
          <p:cNvPr id="5" name="Content Placeholder 4" descr="Table&#10;&#10;Description automatically generated with medium confidence">
            <a:extLst>
              <a:ext uri="{FF2B5EF4-FFF2-40B4-BE49-F238E27FC236}">
                <a16:creationId xmlns:a16="http://schemas.microsoft.com/office/drawing/2014/main" id="{D6396E35-30EB-4F56-B9D0-6192CF7209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1110"/>
          <a:stretch/>
        </p:blipFill>
        <p:spPr>
          <a:xfrm>
            <a:off x="0" y="1363852"/>
            <a:ext cx="12192000" cy="4748190"/>
          </a:xfrm>
        </p:spPr>
      </p:pic>
    </p:spTree>
    <p:extLst>
      <p:ext uri="{BB962C8B-B14F-4D97-AF65-F5344CB8AC3E}">
        <p14:creationId xmlns:p14="http://schemas.microsoft.com/office/powerpoint/2010/main" val="174363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1A29-28C1-4287-97F0-87937B717C52}"/>
              </a:ext>
            </a:extLst>
          </p:cNvPr>
          <p:cNvSpPr>
            <a:spLocks noGrp="1"/>
          </p:cNvSpPr>
          <p:nvPr>
            <p:ph type="ctrTitle"/>
          </p:nvPr>
        </p:nvSpPr>
        <p:spPr>
          <a:xfrm>
            <a:off x="848048" y="189182"/>
            <a:ext cx="10495904" cy="910825"/>
          </a:xfrm>
        </p:spPr>
        <p:txBody>
          <a:bodyPr>
            <a:normAutofit/>
          </a:bodyPr>
          <a:lstStyle/>
          <a:p>
            <a:r>
              <a:rPr lang="en-US" sz="4000" dirty="0"/>
              <a:t>Logistic Regression Performance </a:t>
            </a:r>
          </a:p>
        </p:txBody>
      </p:sp>
      <p:pic>
        <p:nvPicPr>
          <p:cNvPr id="5" name="Picture 4" descr="Graphical user interface, application, Word&#10;&#10;Description automatically generated">
            <a:extLst>
              <a:ext uri="{FF2B5EF4-FFF2-40B4-BE49-F238E27FC236}">
                <a16:creationId xmlns:a16="http://schemas.microsoft.com/office/drawing/2014/main" id="{F6F828EA-F272-4A5D-8968-C25EE86CA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2676"/>
            <a:ext cx="12192000" cy="5556142"/>
          </a:xfrm>
          <a:prstGeom prst="rect">
            <a:avLst/>
          </a:prstGeom>
        </p:spPr>
      </p:pic>
    </p:spTree>
    <p:extLst>
      <p:ext uri="{BB962C8B-B14F-4D97-AF65-F5344CB8AC3E}">
        <p14:creationId xmlns:p14="http://schemas.microsoft.com/office/powerpoint/2010/main" val="374756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BCB4ACC5-C602-4758-B05A-0C4D9A5B0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9270"/>
            <a:ext cx="12192000" cy="1534332"/>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7AEA1FB6-F65D-4742-8356-5E8DD0785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74603"/>
            <a:ext cx="12192000" cy="1534332"/>
          </a:xfrm>
          <a:prstGeom prst="rect">
            <a:avLst/>
          </a:prstGeom>
        </p:spPr>
      </p:pic>
      <p:pic>
        <p:nvPicPr>
          <p:cNvPr id="10" name="Picture 9" descr="Table&#10;&#10;Description automatically generated">
            <a:extLst>
              <a:ext uri="{FF2B5EF4-FFF2-40B4-BE49-F238E27FC236}">
                <a16:creationId xmlns:a16="http://schemas.microsoft.com/office/drawing/2014/main" id="{B6FEDC5D-B0B9-4D25-B2C2-7920DE71F5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789337"/>
            <a:ext cx="12192000" cy="1350763"/>
          </a:xfrm>
          <a:prstGeom prst="rect">
            <a:avLst/>
          </a:prstGeom>
        </p:spPr>
      </p:pic>
      <p:sp>
        <p:nvSpPr>
          <p:cNvPr id="2" name="Title 1">
            <a:extLst>
              <a:ext uri="{FF2B5EF4-FFF2-40B4-BE49-F238E27FC236}">
                <a16:creationId xmlns:a16="http://schemas.microsoft.com/office/drawing/2014/main" id="{A18B1A29-28C1-4287-97F0-87937B717C52}"/>
              </a:ext>
            </a:extLst>
          </p:cNvPr>
          <p:cNvSpPr>
            <a:spLocks noGrp="1"/>
          </p:cNvSpPr>
          <p:nvPr>
            <p:ph type="ctrTitle"/>
          </p:nvPr>
        </p:nvSpPr>
        <p:spPr>
          <a:xfrm>
            <a:off x="6637914" y="1136916"/>
            <a:ext cx="3247748" cy="396744"/>
          </a:xfrm>
        </p:spPr>
        <p:txBody>
          <a:bodyPr>
            <a:normAutofit/>
          </a:bodyPr>
          <a:lstStyle/>
          <a:p>
            <a:pPr algn="ctr"/>
            <a:r>
              <a:rPr lang="en-US" sz="1600" dirty="0"/>
              <a:t>Naïve Base </a:t>
            </a:r>
          </a:p>
        </p:txBody>
      </p:sp>
      <p:sp>
        <p:nvSpPr>
          <p:cNvPr id="13" name="TextBox 12">
            <a:extLst>
              <a:ext uri="{FF2B5EF4-FFF2-40B4-BE49-F238E27FC236}">
                <a16:creationId xmlns:a16="http://schemas.microsoft.com/office/drawing/2014/main" id="{268E4941-EFDD-4C08-90FC-24C6674B7106}"/>
              </a:ext>
            </a:extLst>
          </p:cNvPr>
          <p:cNvSpPr txBox="1"/>
          <p:nvPr/>
        </p:nvSpPr>
        <p:spPr>
          <a:xfrm>
            <a:off x="7374397" y="2664400"/>
            <a:ext cx="2858610" cy="369332"/>
          </a:xfrm>
          <a:prstGeom prst="rect">
            <a:avLst/>
          </a:prstGeom>
          <a:noFill/>
        </p:spPr>
        <p:txBody>
          <a:bodyPr wrap="square" rtlCol="0">
            <a:spAutoFit/>
          </a:bodyPr>
          <a:lstStyle/>
          <a:p>
            <a:r>
              <a:rPr lang="en-US" dirty="0"/>
              <a:t>Logistic Regression</a:t>
            </a:r>
          </a:p>
        </p:txBody>
      </p:sp>
      <p:sp>
        <p:nvSpPr>
          <p:cNvPr id="14" name="TextBox 13">
            <a:extLst>
              <a:ext uri="{FF2B5EF4-FFF2-40B4-BE49-F238E27FC236}">
                <a16:creationId xmlns:a16="http://schemas.microsoft.com/office/drawing/2014/main" id="{2DCF3531-1635-4BAF-89CA-F0C82839A3D4}"/>
              </a:ext>
            </a:extLst>
          </p:cNvPr>
          <p:cNvSpPr txBox="1"/>
          <p:nvPr/>
        </p:nvSpPr>
        <p:spPr>
          <a:xfrm>
            <a:off x="7719874" y="3962442"/>
            <a:ext cx="1083828" cy="369332"/>
          </a:xfrm>
          <a:prstGeom prst="rect">
            <a:avLst/>
          </a:prstGeom>
          <a:noFill/>
        </p:spPr>
        <p:txBody>
          <a:bodyPr wrap="square" rtlCol="0">
            <a:spAutoFit/>
          </a:bodyPr>
          <a:lstStyle/>
          <a:p>
            <a:r>
              <a:rPr lang="en-US" dirty="0"/>
              <a:t>KNN</a:t>
            </a:r>
          </a:p>
        </p:txBody>
      </p:sp>
      <p:sp>
        <p:nvSpPr>
          <p:cNvPr id="18" name="TextBox 17">
            <a:extLst>
              <a:ext uri="{FF2B5EF4-FFF2-40B4-BE49-F238E27FC236}">
                <a16:creationId xmlns:a16="http://schemas.microsoft.com/office/drawing/2014/main" id="{D12ED691-5205-484E-AB67-E6DD72CC618F}"/>
              </a:ext>
            </a:extLst>
          </p:cNvPr>
          <p:cNvSpPr txBox="1"/>
          <p:nvPr/>
        </p:nvSpPr>
        <p:spPr>
          <a:xfrm>
            <a:off x="3461424" y="227189"/>
            <a:ext cx="6524786" cy="523220"/>
          </a:xfrm>
          <a:prstGeom prst="rect">
            <a:avLst/>
          </a:prstGeom>
          <a:noFill/>
        </p:spPr>
        <p:txBody>
          <a:bodyPr wrap="square" rtlCol="0">
            <a:spAutoFit/>
          </a:bodyPr>
          <a:lstStyle/>
          <a:p>
            <a:pPr algn="ctr"/>
            <a:r>
              <a:rPr lang="en-US" sz="2800" dirty="0"/>
              <a:t>Performance Comparison</a:t>
            </a:r>
          </a:p>
        </p:txBody>
      </p:sp>
    </p:spTree>
    <p:extLst>
      <p:ext uri="{BB962C8B-B14F-4D97-AF65-F5344CB8AC3E}">
        <p14:creationId xmlns:p14="http://schemas.microsoft.com/office/powerpoint/2010/main" val="1750223932"/>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Taxi Cancellation Power Point </Template>
  <TotalTime>3</TotalTime>
  <Words>598</Words>
  <Application>Microsoft Office PowerPoint</Application>
  <PresentationFormat>Widescreen</PresentationFormat>
  <Paragraphs>70</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Grandview</vt:lpstr>
      <vt:lpstr>Wingdings</vt:lpstr>
      <vt:lpstr>CosineVTI</vt:lpstr>
      <vt:lpstr>Predicting Taxi Cancellation </vt:lpstr>
      <vt:lpstr>Data Set Used(relevant attributes only)</vt:lpstr>
      <vt:lpstr>Vision and Objectives</vt:lpstr>
      <vt:lpstr>Independent, Dependent Variable, and Model Chosen </vt:lpstr>
      <vt:lpstr>Design of Logistic Regression</vt:lpstr>
      <vt:lpstr>Example Set of Logistic Regression </vt:lpstr>
      <vt:lpstr>Logistic Regression</vt:lpstr>
      <vt:lpstr>Logistic Regression Performance </vt:lpstr>
      <vt:lpstr>Naïve Base </vt:lpstr>
      <vt:lpstr>PowerPoint Presentation</vt:lpstr>
      <vt:lpstr>PowerPoint Presentation</vt:lpstr>
      <vt:lpstr>Conclusion</vt:lpstr>
      <vt:lpstr>Thank You  </vt:lpstr>
      <vt:lpstr>Design of KNN</vt:lpstr>
      <vt:lpstr>Design of Naïve Bases</vt:lpstr>
      <vt:lpstr>Example Set of KNN</vt:lpstr>
      <vt:lpstr>Example Set of Naïve Bases </vt:lpstr>
      <vt:lpstr>KNN Classification of KNN</vt:lpstr>
      <vt:lpstr>KNN  Performance </vt:lpstr>
      <vt:lpstr>Performance Vector Naïve 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Taxi Cancellation </dc:title>
  <dc:creator>Alexey.Aulov@cix.csi.cuny.edu</dc:creator>
  <cp:lastModifiedBy>Alexey.Aulov@cix.csi.cuny.edu</cp:lastModifiedBy>
  <cp:revision>1</cp:revision>
  <dcterms:created xsi:type="dcterms:W3CDTF">2022-01-25T21:55:02Z</dcterms:created>
  <dcterms:modified xsi:type="dcterms:W3CDTF">2022-01-25T21:58:22Z</dcterms:modified>
</cp:coreProperties>
</file>