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837"/>
    <a:srgbClr val="EA1B35"/>
    <a:srgbClr val="E91A3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532" autoAdjust="0"/>
  </p:normalViewPr>
  <p:slideViewPr>
    <p:cSldViewPr snapToGrid="0">
      <p:cViewPr>
        <p:scale>
          <a:sx n="75" d="100"/>
          <a:sy n="75" d="100"/>
        </p:scale>
        <p:origin x="1056" y="8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Проанализировать предметную область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добавлять и изменять информацию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Процессор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2-ядерный с частотой 1,6 ГГц и лучше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Объем оперативной памяти: 2 ГБ и более 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Минимальное свободное место на жестком диске: 20 МБ и более 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Видеоадаптер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Любой с поддержкой 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DirectX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9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Монитор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1280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x7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20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@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60 Гц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и лучше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Периферия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клавиатура и мышь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Проанализировать техническое задание на программный продукт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Выбрать инструментальные программные средства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Определить системные требования к программному продукту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Спроектировать структуру программного продукта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 программный продукт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7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Протестировать программный продукт и устранить ошибки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>
            <a:lnSpc>
              <a:spcPct val="100000"/>
            </a:lnSpc>
            <a:spcAft>
              <a:spcPts val="0"/>
            </a:spcAft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Хранение данных об учебной нагрузке, классах, преподавателях, дисциплинах, кабинетах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выводить информацию с помощью запросов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Проанализировать предметную область</a:t>
          </a:r>
        </a:p>
      </dsp:txBody>
      <dsp:txXfrm rot="-5400000">
        <a:off x="619709" y="28091"/>
        <a:ext cx="7599156" cy="51926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добавлять и изменять информацию</a:t>
          </a:r>
        </a:p>
      </dsp:txBody>
      <dsp:txXfrm rot="-5400000">
        <a:off x="619709" y="28091"/>
        <a:ext cx="7599156" cy="51926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Процессор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2-ядерный с частотой 1,6 ГГц и лучше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Объем оперативной памяти: 2 ГБ и более 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262"/>
          <a:ext cx="7987003" cy="537770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42" tIns="68580" rIns="128016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Минимальное свободное место на жестком диске: 20 МБ и более </a:t>
          </a:r>
        </a:p>
      </dsp:txBody>
      <dsp:txXfrm rot="10800000">
        <a:off x="394409" y="262"/>
        <a:ext cx="7852561" cy="537770"/>
      </dsp:txXfrm>
    </dsp:sp>
    <dsp:sp modelId="{EBFC6996-6BDB-4219-AC84-C5A33EC5AAD0}">
      <dsp:nvSpPr>
        <dsp:cNvPr id="0" name=""/>
        <dsp:cNvSpPr/>
      </dsp:nvSpPr>
      <dsp:spPr>
        <a:xfrm>
          <a:off x="9781" y="262"/>
          <a:ext cx="537770" cy="5377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Видеоадаптер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Любой с поддержкой 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DirectX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9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Монитор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1280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x7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@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60 Гц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 лучше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Периферия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клавиатура и мышь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Проанализировать техническое задание на программный продукт</a:t>
          </a:r>
        </a:p>
      </dsp:txBody>
      <dsp:txXfrm rot="-5400000">
        <a:off x="619709" y="28091"/>
        <a:ext cx="7599156" cy="519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Выбрать инструментальные программные средства</a:t>
          </a:r>
        </a:p>
      </dsp:txBody>
      <dsp:txXfrm rot="-5400000">
        <a:off x="619709" y="28091"/>
        <a:ext cx="7599156" cy="5192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Определить системные требования к программному продукту</a:t>
          </a:r>
        </a:p>
      </dsp:txBody>
      <dsp:txXfrm rot="-5400000">
        <a:off x="619709" y="28091"/>
        <a:ext cx="7599156" cy="5192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Спроектировать структуру программного продукта</a:t>
          </a:r>
        </a:p>
      </dsp:txBody>
      <dsp:txXfrm rot="-5400000">
        <a:off x="619709" y="28091"/>
        <a:ext cx="7599156" cy="5192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 программный продукт</a:t>
          </a:r>
        </a:p>
      </dsp:txBody>
      <dsp:txXfrm rot="-5400000">
        <a:off x="619709" y="28091"/>
        <a:ext cx="7599156" cy="5192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7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Протестировать программный продукт и устранить ошибки</a:t>
          </a:r>
        </a:p>
      </dsp:txBody>
      <dsp:txXfrm rot="-5400000">
        <a:off x="619709" y="28091"/>
        <a:ext cx="7599156" cy="5192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535" y="133399"/>
          <a:ext cx="883569" cy="61849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10112"/>
        <a:ext cx="618498" cy="265071"/>
      </dsp:txXfrm>
    </dsp:sp>
    <dsp:sp modelId="{F1D900A7-A512-43A5-B6BC-BB3BB8D2F9E1}">
      <dsp:nvSpPr>
        <dsp:cNvPr id="0" name=""/>
        <dsp:cNvSpPr/>
      </dsp:nvSpPr>
      <dsp:spPr>
        <a:xfrm rot="5400000">
          <a:off x="4145567" y="-3526204"/>
          <a:ext cx="574320" cy="7628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Хранение данных об учебной нагрузке, классах, преподавателях, дисциплинах, кабинетах</a:t>
          </a:r>
        </a:p>
      </dsp:txBody>
      <dsp:txXfrm rot="-5400000">
        <a:off x="618499" y="28900"/>
        <a:ext cx="7600421" cy="5182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выводить информацию с помощью запросов</a:t>
          </a:r>
        </a:p>
      </dsp:txBody>
      <dsp:txXfrm rot="-5400000">
        <a:off x="619709" y="28091"/>
        <a:ext cx="7599156" cy="519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2CDDB-047D-429D-933E-C28BAEA0006D}" type="datetimeFigureOut">
              <a:rPr lang="ru-RU" smtClean="0"/>
              <a:t>02/03/22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3D8E7-153B-44FF-8B4E-009CC9740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34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D8E7-153B-44FF-8B4E-009CC9740A6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98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012B53-EEDE-466D-B9B6-10B9CA984E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315E9-DA81-447E-B9C2-8374D08A8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C86BF7-F237-44E9-88D0-5D667ECF0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1D0E7-87FA-43F8-819A-B5B504E0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2125E5-BCF8-421A-BDE2-50205B3D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5438EF-A3AC-4BF6-81DD-2624ABEC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7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641C7-878F-407D-9DAA-E3E45E7A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556C6B-BC45-431A-820B-29A82DE75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C74FA1-0D5F-40D4-91D4-6AED1CFF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C85EC-564E-47F8-8901-A92F4981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AC59E-8BA8-4230-9DC6-3D4BD0BB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279052-00B8-4BD0-B6CF-FD01D9BC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7763A2-95DF-4235-8518-9FDD800AE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28B60C-AB5C-43AF-AC1D-97BD6C16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54F155-543F-4DB5-86F7-DECE7083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42151-54C6-4D1F-9D26-87929C3A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B40D2-5053-461C-B979-173EED1D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DB571-FF99-4A0A-BBD2-BCBA75DB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35CEA-0ED4-4902-968F-9BC6AC82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0D9FA-6F2F-4E9E-B48A-94658375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9EDD8-6001-4F54-BFD4-C3B1A291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8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DA1E7-B0E5-42DD-9537-8C94C7B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7C224D-91FB-4DFA-92C9-4A4DE754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8F6600-C261-4575-8EAD-5D8D5D28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A8DFC-206C-4B5B-90F8-532EE251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706DD-1480-4E00-9CAF-019ABFF7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9D1F3-BA76-462C-B6B1-4AE90C8E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C6D17-5975-48C4-B4B3-41B601687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408A27-B4C1-432A-AC17-C667A78D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B1612A-E5BE-43F8-B8A7-AA662F1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DE2457-9C50-4CF6-B707-3BB08F4C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F0EEE5-3833-434A-812E-D9BCFF75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2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897D0-28F1-4CA7-87B3-498BE3C5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2C3F16-34F8-48F7-90CB-968D62C7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830D0C-98FC-464E-AFF7-E873B27A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6089B3-C935-4983-8E3D-B5B64B54A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06E7FD-133C-4203-8DD9-9C60A7602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2F2487-02B3-4879-B95C-751F1FC1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1826E5-EE93-459E-86BE-01EE808A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7CFE12-34C5-46D9-A0A2-DF99960F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2D863-2E7A-4A8D-A6AF-D97F8086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E716FC-34F5-4736-8045-7FB9150E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050948-05ED-49F4-AA0B-A47081E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EF2254-90F9-449D-A0A3-DE1AC550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237B9B-97A0-4E36-A43E-26417578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7456E0-B6E7-486A-9D48-DB793AD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18F9C-CB80-423F-9FF0-B323DB7C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3AEBA-2F15-47F5-9171-A26A512A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97181-99BA-4382-BAF6-4690B4CC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E6822B-17D9-4C86-B468-9245A14C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57D402-53E6-45CC-B15F-A9859682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610A8A-4B3C-48D8-BB64-4D3988B9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807FF9-FE24-4185-9748-A09B2EA5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8B0D0-B993-48B7-BB50-BBD62560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21B04D-7EA8-45C3-A904-2CF005C26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B97A4E-04E9-4675-A360-B93A14AE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B3C988-8863-468E-89FC-20887AE1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17732-562F-4003-BFEC-B1E4A2E4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954B6-6114-4D4A-BF4B-A11FE52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96C4FD-EC2D-4F4F-97E8-EBDCC595894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78DE6-AF29-401C-A7A1-CB384842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CABF26-FF92-41CD-B074-5A9F0E29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D803B-D05C-42D4-B5DD-AC7997F8B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E2AE-22E2-47C5-ACC2-6D8B9211595D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6DA3E6-12D6-4176-9600-0897D0E2A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B140E7-8199-4AA6-9291-7959CB480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image" Target="../media/image4.png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18" Type="http://schemas.openxmlformats.org/officeDocument/2006/relationships/diagramLayout" Target="../diagrams/layout14.xml"/><Relationship Id="rId26" Type="http://schemas.microsoft.com/office/2007/relationships/diagramDrawing" Target="../diagrams/drawing15.xml"/><Relationship Id="rId3" Type="http://schemas.openxmlformats.org/officeDocument/2006/relationships/diagramLayout" Target="../diagrams/layout11.xml"/><Relationship Id="rId21" Type="http://schemas.microsoft.com/office/2007/relationships/diagramDrawing" Target="../diagrams/drawing14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17" Type="http://schemas.openxmlformats.org/officeDocument/2006/relationships/diagramData" Target="../diagrams/data14.xml"/><Relationship Id="rId25" Type="http://schemas.openxmlformats.org/officeDocument/2006/relationships/diagramColors" Target="../diagrams/colors15.xml"/><Relationship Id="rId2" Type="http://schemas.openxmlformats.org/officeDocument/2006/relationships/diagramData" Target="../diagrams/data11.xml"/><Relationship Id="rId16" Type="http://schemas.microsoft.com/office/2007/relationships/diagramDrawing" Target="../diagrams/drawing13.xml"/><Relationship Id="rId20" Type="http://schemas.openxmlformats.org/officeDocument/2006/relationships/diagramColors" Target="../diagrams/colors14.xml"/><Relationship Id="rId29" Type="http://schemas.openxmlformats.org/officeDocument/2006/relationships/diagramQuickStyle" Target="../diagrams/quickStyle1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24" Type="http://schemas.openxmlformats.org/officeDocument/2006/relationships/diagramQuickStyle" Target="../diagrams/quickStyle15.xml"/><Relationship Id="rId5" Type="http://schemas.openxmlformats.org/officeDocument/2006/relationships/diagramColors" Target="../diagrams/colors11.xml"/><Relationship Id="rId15" Type="http://schemas.openxmlformats.org/officeDocument/2006/relationships/diagramColors" Target="../diagrams/colors13.xml"/><Relationship Id="rId23" Type="http://schemas.openxmlformats.org/officeDocument/2006/relationships/diagramLayout" Target="../diagrams/layout15.xml"/><Relationship Id="rId28" Type="http://schemas.openxmlformats.org/officeDocument/2006/relationships/diagramLayout" Target="../diagrams/layout16.xml"/><Relationship Id="rId10" Type="http://schemas.openxmlformats.org/officeDocument/2006/relationships/diagramColors" Target="../diagrams/colors12.xml"/><Relationship Id="rId19" Type="http://schemas.openxmlformats.org/officeDocument/2006/relationships/diagramQuickStyle" Target="../diagrams/quickStyle14.xml"/><Relationship Id="rId31" Type="http://schemas.microsoft.com/office/2007/relationships/diagramDrawing" Target="../diagrams/drawing16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Relationship Id="rId22" Type="http://schemas.openxmlformats.org/officeDocument/2006/relationships/diagramData" Target="../diagrams/data15.xml"/><Relationship Id="rId27" Type="http://schemas.openxmlformats.org/officeDocument/2006/relationships/diagramData" Target="../diagrams/data16.xml"/><Relationship Id="rId30" Type="http://schemas.openxmlformats.org/officeDocument/2006/relationships/diagramColors" Target="../diagrams/colors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66205-4467-4FE3-91D1-8B84B6A6A4A2}"/>
              </a:ext>
            </a:extLst>
          </p:cNvPr>
          <p:cNvSpPr txBox="1">
            <a:spLocks/>
          </p:cNvSpPr>
          <p:nvPr/>
        </p:nvSpPr>
        <p:spPr>
          <a:xfrm>
            <a:off x="1298713" y="2393343"/>
            <a:ext cx="9594574" cy="150264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b="1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БАЗЫ </a:t>
            </a:r>
            <a:r>
              <a:rPr lang="ru-RU" sz="24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ДЛЯ РАСПРЕДЕЛЕНИЯ УЧЕБНОЙ НАГРУЗКИ»</a:t>
            </a:r>
            <a:endParaRPr lang="en-US" sz="2400" b="1" dirty="0">
              <a:solidFill>
                <a:srgbClr val="EA1B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786D916-0974-4808-A955-6CD658DA774D}"/>
              </a:ext>
            </a:extLst>
          </p:cNvPr>
          <p:cNvSpPr txBox="1">
            <a:spLocks/>
          </p:cNvSpPr>
          <p:nvPr/>
        </p:nvSpPr>
        <p:spPr>
          <a:xfrm>
            <a:off x="1091979" y="72521"/>
            <a:ext cx="10008042" cy="1796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САРАТОВСКОЙ ОБЛАСТИ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АВТОНОМНОЕ ПРОФЕССИОНАЛЬНОЕ ОБРАЗОВАТЕЛЬНОЕ УЧРЕЖДЕНИЕ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САРАТОВСКОЙ ОБЛАСТИ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«ПОВОЛЖСКИЙ КОЛЛЕДЖ ТЕХНОЛОГИЙ И МЕНЕДЖМЕНТА»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4C7234D7-321A-4142-8998-7C4514B06DB4}"/>
              </a:ext>
            </a:extLst>
          </p:cNvPr>
          <p:cNvSpPr txBox="1">
            <a:spLocks/>
          </p:cNvSpPr>
          <p:nvPr/>
        </p:nvSpPr>
        <p:spPr>
          <a:xfrm>
            <a:off x="6613498" y="4419813"/>
            <a:ext cx="5257799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Овчинников Алексей Сергеевич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851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Исаева Наталья Сергеевна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Русакевич Светлана Алексеевна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5C2ED0B-1EC3-4CFC-87A7-71794E84EBBC}"/>
              </a:ext>
            </a:extLst>
          </p:cNvPr>
          <p:cNvSpPr txBox="1">
            <a:spLocks/>
          </p:cNvSpPr>
          <p:nvPr/>
        </p:nvSpPr>
        <p:spPr>
          <a:xfrm>
            <a:off x="4057816" y="6446282"/>
            <a:ext cx="4076368" cy="411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Балаково 2022 г.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6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7201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программного продукта и устранение ошибок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3901BF-8B3B-488D-B88E-F97B59147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36" y="1723775"/>
            <a:ext cx="4839970" cy="22174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16011F-D604-4287-8158-B9EC702DDF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18" b="5265"/>
          <a:stretch/>
        </p:blipFill>
        <p:spPr>
          <a:xfrm>
            <a:off x="6367226" y="1723775"/>
            <a:ext cx="4883150" cy="22174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1698CE-DEE2-4018-B355-C382EC50DD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04" r="5516"/>
          <a:stretch/>
        </p:blipFill>
        <p:spPr bwMode="auto">
          <a:xfrm>
            <a:off x="4242117" y="4587526"/>
            <a:ext cx="3707765" cy="1574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F378F8-A49B-4D0B-B099-14A2BA308302}"/>
              </a:ext>
            </a:extLst>
          </p:cNvPr>
          <p:cNvSpPr txBox="1"/>
          <p:nvPr/>
        </p:nvSpPr>
        <p:spPr>
          <a:xfrm>
            <a:off x="393537" y="3941195"/>
            <a:ext cx="483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Аварийное завершение работы программного продукта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8C8E8-3753-43A2-BA72-5C47BB32DBDD}"/>
              </a:ext>
            </a:extLst>
          </p:cNvPr>
          <p:cNvSpPr txBox="1"/>
          <p:nvPr/>
        </p:nvSpPr>
        <p:spPr>
          <a:xfrm>
            <a:off x="6367227" y="3941196"/>
            <a:ext cx="488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Устранение ошибки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F0878-BF57-4C3A-B27C-88FA2214573A}"/>
              </a:ext>
            </a:extLst>
          </p:cNvPr>
          <p:cNvSpPr txBox="1"/>
          <p:nvPr/>
        </p:nvSpPr>
        <p:spPr>
          <a:xfrm>
            <a:off x="1547125" y="1163528"/>
            <a:ext cx="641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из-за отсутствия установленного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74637DDC-AD4F-48D7-A81A-745AD434EE99}"/>
              </a:ext>
            </a:extLst>
          </p:cNvPr>
          <p:cNvSpPr/>
          <p:nvPr/>
        </p:nvSpPr>
        <p:spPr>
          <a:xfrm>
            <a:off x="5233506" y="2580631"/>
            <a:ext cx="1133720" cy="503708"/>
          </a:xfrm>
          <a:prstGeom prst="rightArrow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757491-B9AF-4110-9091-D63D1E25562D}"/>
              </a:ext>
            </a:extLst>
          </p:cNvPr>
          <p:cNvSpPr txBox="1"/>
          <p:nvPr/>
        </p:nvSpPr>
        <p:spPr>
          <a:xfrm>
            <a:off x="4242117" y="6158615"/>
            <a:ext cx="37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C1479D1-AEF4-42B1-B003-F962F3CB7C22}"/>
              </a:ext>
            </a:extLst>
          </p:cNvPr>
          <p:cNvSpPr/>
          <p:nvPr/>
        </p:nvSpPr>
        <p:spPr>
          <a:xfrm>
            <a:off x="11257185" y="2698869"/>
            <a:ext cx="548088" cy="267231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161DF0B-3A3D-4ECC-BDFF-82D785960CF6}"/>
              </a:ext>
            </a:extLst>
          </p:cNvPr>
          <p:cNvSpPr/>
          <p:nvPr/>
        </p:nvSpPr>
        <p:spPr>
          <a:xfrm rot="5400000">
            <a:off x="10254226" y="3985213"/>
            <a:ext cx="2839919" cy="267231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лево 15">
            <a:extLst>
              <a:ext uri="{FF2B5EF4-FFF2-40B4-BE49-F238E27FC236}">
                <a16:creationId xmlns:a16="http://schemas.microsoft.com/office/drawing/2014/main" id="{E79DB212-9FB3-4983-A1C8-A22AE58AB241}"/>
              </a:ext>
            </a:extLst>
          </p:cNvPr>
          <p:cNvSpPr/>
          <p:nvPr/>
        </p:nvSpPr>
        <p:spPr>
          <a:xfrm>
            <a:off x="7949881" y="5153014"/>
            <a:ext cx="3855391" cy="548088"/>
          </a:xfrm>
          <a:prstGeom prst="leftArrow">
            <a:avLst>
              <a:gd name="adj1" fmla="val 48101"/>
              <a:gd name="adj2" fmla="val 52026"/>
            </a:avLst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689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2" grpId="0"/>
      <p:bldP spid="8" grpId="0"/>
      <p:bldP spid="3" grpId="0"/>
      <p:bldP spid="10" grpId="0" animBg="1"/>
      <p:bldP spid="13" grpId="0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5873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Охрана труда и безопасность жизнедеятельности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s://sun9-42.userapi.com/impg/GLQAcQk-8h4aRuDLds26SHWtkhP3VVtj4b9KVg/BHZ1a96zZSc.jpg?size=604x296&amp;quality=96&amp;sign=281bad42db9778fbb362f403ee7ba857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53" y="2216663"/>
            <a:ext cx="5753100" cy="2819401"/>
          </a:xfrm>
          <a:prstGeom prst="rect">
            <a:avLst/>
          </a:prstGeom>
          <a:noFill/>
          <a:ln w="12700">
            <a:solidFill>
              <a:srgbClr val="1F2837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239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E441DB-E84C-4384-80B4-E61C35B8158A}"/>
              </a:ext>
            </a:extLst>
          </p:cNvPr>
          <p:cNvSpPr/>
          <p:nvPr/>
        </p:nvSpPr>
        <p:spPr>
          <a:xfrm>
            <a:off x="632726" y="1957099"/>
            <a:ext cx="4027862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EE18D-4F75-462B-8A53-8E8E9EBF11C8}"/>
              </a:ext>
            </a:extLst>
          </p:cNvPr>
          <p:cNvSpPr txBox="1"/>
          <p:nvPr/>
        </p:nvSpPr>
        <p:spPr>
          <a:xfrm>
            <a:off x="632726" y="1556989"/>
            <a:ext cx="1829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38DAA0-6454-43F3-992D-538C11BC27E4}"/>
              </a:ext>
            </a:extLst>
          </p:cNvPr>
          <p:cNvSpPr/>
          <p:nvPr/>
        </p:nvSpPr>
        <p:spPr>
          <a:xfrm>
            <a:off x="6892013" y="4354312"/>
            <a:ext cx="4027862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B1334-F3DF-4895-9EDF-D779EEE233AD}"/>
              </a:ext>
            </a:extLst>
          </p:cNvPr>
          <p:cNvSpPr txBox="1"/>
          <p:nvPr/>
        </p:nvSpPr>
        <p:spPr>
          <a:xfrm>
            <a:off x="6892013" y="3954202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80FB5-5E38-486C-A8E0-5639E3C65F44}"/>
              </a:ext>
            </a:extLst>
          </p:cNvPr>
          <p:cNvSpPr txBox="1"/>
          <p:nvPr/>
        </p:nvSpPr>
        <p:spPr>
          <a:xfrm>
            <a:off x="632725" y="2060465"/>
            <a:ext cx="6259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облегчит процесс распределения учебной нагрузки, ускоряя процесс его и контролируя правильность заполнения.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1D73E-E43A-47EE-A339-B9CFD8514267}"/>
              </a:ext>
            </a:extLst>
          </p:cNvPr>
          <p:cNvSpPr txBox="1"/>
          <p:nvPr/>
        </p:nvSpPr>
        <p:spPr>
          <a:xfrm>
            <a:off x="6892013" y="4457678"/>
            <a:ext cx="402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базу данных для распределения учебной нагрузки</a:t>
            </a:r>
          </a:p>
        </p:txBody>
      </p:sp>
    </p:spTree>
    <p:extLst>
      <p:ext uri="{BB962C8B-B14F-4D97-AF65-F5344CB8AC3E}">
        <p14:creationId xmlns:p14="http://schemas.microsoft.com/office/powerpoint/2010/main" val="2858235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02B7636-C3B7-4A29-A92E-772010358889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987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graphicFrame>
        <p:nvGraphicFramePr>
          <p:cNvPr id="13" name="Схема 12">
            <a:extLst>
              <a:ext uri="{FF2B5EF4-FFF2-40B4-BE49-F238E27FC236}">
                <a16:creationId xmlns:a16="http://schemas.microsoft.com/office/drawing/2014/main" id="{DA91EAA0-D92D-4DBF-8ED1-8D301011B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1709278"/>
              </p:ext>
            </p:extLst>
          </p:nvPr>
        </p:nvGraphicFramePr>
        <p:xfrm>
          <a:off x="1547125" y="13279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Схема 13">
            <a:extLst>
              <a:ext uri="{FF2B5EF4-FFF2-40B4-BE49-F238E27FC236}">
                <a16:creationId xmlns:a16="http://schemas.microsoft.com/office/drawing/2014/main" id="{8342695F-3BAA-4163-88F0-927F8F09E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1849083"/>
              </p:ext>
            </p:extLst>
          </p:nvPr>
        </p:nvGraphicFramePr>
        <p:xfrm>
          <a:off x="1547124" y="20518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Схема 14">
            <a:extLst>
              <a:ext uri="{FF2B5EF4-FFF2-40B4-BE49-F238E27FC236}">
                <a16:creationId xmlns:a16="http://schemas.microsoft.com/office/drawing/2014/main" id="{3B749173-2F90-4DCD-A3B4-2D89C11FF4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0127928"/>
              </p:ext>
            </p:extLst>
          </p:nvPr>
        </p:nvGraphicFramePr>
        <p:xfrm>
          <a:off x="1547123" y="27757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Схема 15">
            <a:extLst>
              <a:ext uri="{FF2B5EF4-FFF2-40B4-BE49-F238E27FC236}">
                <a16:creationId xmlns:a16="http://schemas.microsoft.com/office/drawing/2014/main" id="{4702D062-5A50-4C78-B73A-48630C918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166093"/>
              </p:ext>
            </p:extLst>
          </p:nvPr>
        </p:nvGraphicFramePr>
        <p:xfrm>
          <a:off x="1547123" y="34996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7" name="Схема 16">
            <a:extLst>
              <a:ext uri="{FF2B5EF4-FFF2-40B4-BE49-F238E27FC236}">
                <a16:creationId xmlns:a16="http://schemas.microsoft.com/office/drawing/2014/main" id="{DCA346F3-7F72-4ED5-A500-2EFD91E515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7921147"/>
              </p:ext>
            </p:extLst>
          </p:nvPr>
        </p:nvGraphicFramePr>
        <p:xfrm>
          <a:off x="1547123" y="42235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9" name="Схема 18">
            <a:extLst>
              <a:ext uri="{FF2B5EF4-FFF2-40B4-BE49-F238E27FC236}">
                <a16:creationId xmlns:a16="http://schemas.microsoft.com/office/drawing/2014/main" id="{26CCCCEB-D3ED-4D9F-A273-F2791E3B9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3845314"/>
              </p:ext>
            </p:extLst>
          </p:nvPr>
        </p:nvGraphicFramePr>
        <p:xfrm>
          <a:off x="1547123" y="49474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20" name="Схема 19">
            <a:extLst>
              <a:ext uri="{FF2B5EF4-FFF2-40B4-BE49-F238E27FC236}">
                <a16:creationId xmlns:a16="http://schemas.microsoft.com/office/drawing/2014/main" id="{1DD169B8-8914-4EA8-9D4A-1C005FE42E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979786"/>
              </p:ext>
            </p:extLst>
          </p:nvPr>
        </p:nvGraphicFramePr>
        <p:xfrm>
          <a:off x="1547123" y="56713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</p:spTree>
    <p:extLst>
      <p:ext uri="{BB962C8B-B14F-4D97-AF65-F5344CB8AC3E}">
        <p14:creationId xmlns:p14="http://schemas.microsoft.com/office/powerpoint/2010/main" val="1369047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Graphic spid="13" grpId="0">
        <p:bldAsOne/>
      </p:bldGraphic>
      <p:bldGraphic spid="14" grpId="0">
        <p:bldAsOne/>
      </p:bldGraphic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19" grpId="0">
        <p:bldAsOne/>
      </p:bldGraphic>
      <p:bldGraphic spid="2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345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694C2-A3B5-49BB-8B69-466C1F404EF5}"/>
              </a:ext>
            </a:extLst>
          </p:cNvPr>
          <p:cNvSpPr txBox="1"/>
          <p:nvPr/>
        </p:nvSpPr>
        <p:spPr>
          <a:xfrm>
            <a:off x="3148445" y="5385781"/>
            <a:ext cx="589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декомпозиции процесса составления расписания «AS-IS» (Как есть)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A4C1CCD-C581-405C-8549-AA0AD5BEA5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" r="827"/>
          <a:stretch/>
        </p:blipFill>
        <p:spPr bwMode="auto">
          <a:xfrm>
            <a:off x="2254957" y="1472218"/>
            <a:ext cx="7682086" cy="3913563"/>
          </a:xfrm>
          <a:prstGeom prst="rect">
            <a:avLst/>
          </a:prstGeom>
          <a:ln w="12700">
            <a:solidFill>
              <a:srgbClr val="1F2837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F9B5387-68B9-4815-8320-48651AFEDAE8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8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670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технического задания на программный продукт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0596040C-FB53-4748-ADBA-C187A9930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0485377"/>
              </p:ext>
            </p:extLst>
          </p:nvPr>
        </p:nvGraphicFramePr>
        <p:xfrm>
          <a:off x="1547124" y="13279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59D2A5B0-E254-45E5-9F70-DCF5A77B1C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7016739"/>
              </p:ext>
            </p:extLst>
          </p:nvPr>
        </p:nvGraphicFramePr>
        <p:xfrm>
          <a:off x="1547123" y="20518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47B43098-7050-41F9-84C4-2F9C786107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8645446"/>
              </p:ext>
            </p:extLst>
          </p:nvPr>
        </p:nvGraphicFramePr>
        <p:xfrm>
          <a:off x="1547122" y="27757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3A7DEDA-4295-4195-A9A7-E61973723ED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1586" r="1578"/>
          <a:stretch/>
        </p:blipFill>
        <p:spPr bwMode="auto">
          <a:xfrm>
            <a:off x="2254957" y="1472218"/>
            <a:ext cx="7682086" cy="3920764"/>
          </a:xfrm>
          <a:prstGeom prst="rect">
            <a:avLst/>
          </a:prstGeom>
          <a:ln w="12700">
            <a:solidFill>
              <a:srgbClr val="1F2837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A1C81A-964B-4E7F-838F-490D20BBA29F}"/>
              </a:ext>
            </a:extLst>
          </p:cNvPr>
          <p:cNvSpPr txBox="1"/>
          <p:nvPr/>
        </p:nvSpPr>
        <p:spPr>
          <a:xfrm>
            <a:off x="3148445" y="5377175"/>
            <a:ext cx="589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декомпозиции процесса составления расписания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(Как будет)</a:t>
            </a:r>
          </a:p>
        </p:txBody>
      </p:sp>
    </p:spTree>
    <p:extLst>
      <p:ext uri="{BB962C8B-B14F-4D97-AF65-F5344CB8AC3E}">
        <p14:creationId xmlns:p14="http://schemas.microsoft.com/office/powerpoint/2010/main" val="2910273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Graphic spid="5" grpId="0">
        <p:bldAsOne/>
      </p:bldGraphic>
      <p:bldGraphic spid="5" grpId="1">
        <p:bldAsOne/>
      </p:bldGraphic>
      <p:bldGraphic spid="6" grpId="0">
        <p:bldAsOne/>
      </p:bldGraphic>
      <p:bldGraphic spid="6" grpId="1">
        <p:bldAsOne/>
      </p:bldGraphic>
      <p:bldGraphic spid="7" grpId="0">
        <p:bldAsOne/>
      </p:bldGraphic>
      <p:bldGraphic spid="7" grpId="1">
        <p:bldAsOne/>
      </p:bldGraphic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: один усеченный угол 32">
            <a:extLst>
              <a:ext uri="{FF2B5EF4-FFF2-40B4-BE49-F238E27FC236}">
                <a16:creationId xmlns:a16="http://schemas.microsoft.com/office/drawing/2014/main" id="{FDE0026F-32D8-4877-92C8-E4A432855AEE}"/>
              </a:ext>
            </a:extLst>
          </p:cNvPr>
          <p:cNvSpPr/>
          <p:nvPr/>
        </p:nvSpPr>
        <p:spPr>
          <a:xfrm flipH="1">
            <a:off x="1130300" y="2006416"/>
            <a:ext cx="3657600" cy="1818019"/>
          </a:xfrm>
          <a:prstGeom prst="snip1Rect">
            <a:avLst>
              <a:gd name="adj" fmla="val 22736"/>
            </a:avLst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один усеченный угол 16">
            <a:extLst>
              <a:ext uri="{FF2B5EF4-FFF2-40B4-BE49-F238E27FC236}">
                <a16:creationId xmlns:a16="http://schemas.microsoft.com/office/drawing/2014/main" id="{7DF2C5DD-748C-446C-AE45-F1153D547143}"/>
              </a:ext>
            </a:extLst>
          </p:cNvPr>
          <p:cNvSpPr/>
          <p:nvPr/>
        </p:nvSpPr>
        <p:spPr>
          <a:xfrm flipH="1">
            <a:off x="1130300" y="1132698"/>
            <a:ext cx="3657600" cy="832627"/>
          </a:xfrm>
          <a:prstGeom prst="snip1Rect">
            <a:avLst>
              <a:gd name="adj" fmla="val 50000"/>
            </a:avLst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5907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инструментальных программных средств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480578-9E41-4816-A7B3-B472024D0C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5" t="11636" r="12300" b="27551"/>
          <a:stretch/>
        </p:blipFill>
        <p:spPr>
          <a:xfrm>
            <a:off x="1868279" y="2125852"/>
            <a:ext cx="842838" cy="67937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146F53-6224-402B-99FD-A82929AA3C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5" t="4262" r="21848" b="32002"/>
          <a:stretch/>
        </p:blipFill>
        <p:spPr>
          <a:xfrm>
            <a:off x="6459392" y="2093321"/>
            <a:ext cx="631032" cy="71199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5E438BF-BD07-418D-B203-6E36A99C62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2" r="25942" b="40786"/>
          <a:stretch/>
        </p:blipFill>
        <p:spPr>
          <a:xfrm>
            <a:off x="1868279" y="3072105"/>
            <a:ext cx="709991" cy="752331"/>
          </a:xfrm>
          <a:prstGeom prst="rect">
            <a:avLst/>
          </a:prstGeom>
        </p:spPr>
      </p:pic>
      <p:pic>
        <p:nvPicPr>
          <p:cNvPr id="1028" name="Picture 4" descr="Embarcadero Delphi 10 Seattle — купить лицензию Embarcadero Delphi 10  Seattle по выгодной цене на официальном сайте Store.Softline.ru">
            <a:extLst>
              <a:ext uri="{FF2B5EF4-FFF2-40B4-BE49-F238E27FC236}">
                <a16:creationId xmlns:a16="http://schemas.microsoft.com/office/drawing/2014/main" id="{DF6A8632-89AA-4B90-8C20-8563D2056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79" y="4063406"/>
            <a:ext cx="678457" cy="67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1CA75A3-E30E-48A7-887C-B197F5FF5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392" y="3041684"/>
            <a:ext cx="785352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E335F38-DC4C-45A0-91AC-899A29F8B88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392" y="4063406"/>
            <a:ext cx="680780" cy="6807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0CC6C2-3014-49AB-9D37-42BD783524B2}"/>
              </a:ext>
            </a:extLst>
          </p:cNvPr>
          <p:cNvSpPr txBox="1"/>
          <p:nvPr/>
        </p:nvSpPr>
        <p:spPr>
          <a:xfrm>
            <a:off x="2806811" y="2274073"/>
            <a:ext cx="239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50457F-B6B6-4C59-981B-241FF91CDEE3}"/>
              </a:ext>
            </a:extLst>
          </p:cNvPr>
          <p:cNvSpPr txBox="1"/>
          <p:nvPr/>
        </p:nvSpPr>
        <p:spPr>
          <a:xfrm>
            <a:off x="7292021" y="2295109"/>
            <a:ext cx="224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267647-AEFA-439A-AFD2-8B5B3635FB68}"/>
              </a:ext>
            </a:extLst>
          </p:cNvPr>
          <p:cNvSpPr txBox="1"/>
          <p:nvPr/>
        </p:nvSpPr>
        <p:spPr>
          <a:xfrm>
            <a:off x="2735625" y="3125104"/>
            <a:ext cx="2356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Management Studio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623088-8AFA-4DD1-B1D7-BCD8FE4359F0}"/>
              </a:ext>
            </a:extLst>
          </p:cNvPr>
          <p:cNvSpPr txBox="1"/>
          <p:nvPr/>
        </p:nvSpPr>
        <p:spPr>
          <a:xfrm>
            <a:off x="2863143" y="4219314"/>
            <a:ext cx="20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Embarcadero Delphi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57419B-8D30-4387-AEA4-11EF36DEF276}"/>
              </a:ext>
            </a:extLst>
          </p:cNvPr>
          <p:cNvSpPr txBox="1"/>
          <p:nvPr/>
        </p:nvSpPr>
        <p:spPr>
          <a:xfrm>
            <a:off x="7511301" y="324527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7865D8-D42A-490A-B2D8-CBA91B3B2EE2}"/>
              </a:ext>
            </a:extLst>
          </p:cNvPr>
          <p:cNvSpPr txBox="1"/>
          <p:nvPr/>
        </p:nvSpPr>
        <p:spPr>
          <a:xfrm>
            <a:off x="7454256" y="417751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F44B88D-8E50-4352-89A3-49BCC0DD9D68}"/>
              </a:ext>
            </a:extLst>
          </p:cNvPr>
          <p:cNvSpPr/>
          <p:nvPr/>
        </p:nvSpPr>
        <p:spPr>
          <a:xfrm>
            <a:off x="4787900" y="1132698"/>
            <a:ext cx="5006181" cy="4601352"/>
          </a:xfrm>
          <a:prstGeom prst="rect">
            <a:avLst/>
          </a:prstGeom>
          <a:noFill/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17F25D-0649-48C0-A8DD-9B74C3F8ADD8}"/>
              </a:ext>
            </a:extLst>
          </p:cNvPr>
          <p:cNvSpPr txBox="1"/>
          <p:nvPr/>
        </p:nvSpPr>
        <p:spPr>
          <a:xfrm>
            <a:off x="4786459" y="1154949"/>
            <a:ext cx="5006181" cy="281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Кроссплатформенная поддержка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Надежная архитектура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Intelli-Sense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Бесплатное программное обеспечение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инструментов веб-технологий</a:t>
            </a:r>
          </a:p>
          <a:p>
            <a:pPr>
              <a:lnSpc>
                <a:spcPct val="11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декомпиляции кода для языка 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ACC5B5-B88A-4050-9C6D-EB7DD3A078A4}"/>
              </a:ext>
            </a:extLst>
          </p:cNvPr>
          <p:cNvSpPr txBox="1"/>
          <p:nvPr/>
        </p:nvSpPr>
        <p:spPr>
          <a:xfrm>
            <a:off x="4786459" y="1162115"/>
            <a:ext cx="5006181" cy="3421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Масштабирование системы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страниц – до 8 Кб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рутинных административных задач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поиск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работы с другими решениями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от ОС</a:t>
            </a:r>
          </a:p>
        </p:txBody>
      </p:sp>
    </p:spTree>
    <p:extLst>
      <p:ext uri="{BB962C8B-B14F-4D97-AF65-F5344CB8AC3E}">
        <p14:creationId xmlns:p14="http://schemas.microsoft.com/office/powerpoint/2010/main" val="3227166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-0.0345 -0.12893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-6458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375E-6 -3.33333E-6 L -0.03829 -0.1243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-6227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40234 4.07407E-6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17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95833E-6 -4.07407E-6 L -0.40559 -0.00555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86" y="-278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-0.02903 -0.01806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-903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54167E-6 2.22222E-6 L -0.03216 -0.01759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6" presetClass="emph" presetSubtype="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9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6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7" grpId="0" animBg="1"/>
      <p:bldP spid="17" grpId="1" animBg="1"/>
      <p:bldP spid="4" grpId="0"/>
      <p:bldP spid="9" grpId="0" animBg="1"/>
      <p:bldP spid="16" grpId="1"/>
      <p:bldP spid="16" grpId="2"/>
      <p:bldP spid="16" grpId="3"/>
      <p:bldP spid="16" grpId="4"/>
      <p:bldP spid="24" grpId="1"/>
      <p:bldP spid="24" grpId="2"/>
      <p:bldP spid="24" grpId="3"/>
      <p:bldP spid="25" grpId="1"/>
      <p:bldP spid="25" grpId="2"/>
      <p:bldP spid="25" grpId="3"/>
      <p:bldP spid="26" grpId="0"/>
      <p:bldP spid="26" grpId="1"/>
      <p:bldP spid="27" grpId="0"/>
      <p:bldP spid="27" grpId="1"/>
      <p:bldP spid="28" grpId="0"/>
      <p:bldP spid="28" grpId="1"/>
      <p:bldP spid="20" grpId="0" animBg="1"/>
      <p:bldP spid="20" grpId="1" animBg="1"/>
      <p:bldP spid="20" grpId="2" animBg="1"/>
      <p:bldP spid="21" grpId="0"/>
      <p:bldP spid="21" grpId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756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системных требований к программному продукту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Схема 30">
            <a:extLst>
              <a:ext uri="{FF2B5EF4-FFF2-40B4-BE49-F238E27FC236}">
                <a16:creationId xmlns:a16="http://schemas.microsoft.com/office/drawing/2014/main" id="{3B170AB8-47D7-4139-A48D-E549F3F9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276725"/>
              </p:ext>
            </p:extLst>
          </p:nvPr>
        </p:nvGraphicFramePr>
        <p:xfrm>
          <a:off x="1547125" y="122460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9" name="Схема 38">
            <a:extLst>
              <a:ext uri="{FF2B5EF4-FFF2-40B4-BE49-F238E27FC236}">
                <a16:creationId xmlns:a16="http://schemas.microsoft.com/office/drawing/2014/main" id="{4E2A8A9F-3886-4277-9A44-ADDD4B9EA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774970"/>
              </p:ext>
            </p:extLst>
          </p:nvPr>
        </p:nvGraphicFramePr>
        <p:xfrm>
          <a:off x="1547124" y="187127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0" name="Схема 39">
            <a:extLst>
              <a:ext uri="{FF2B5EF4-FFF2-40B4-BE49-F238E27FC236}">
                <a16:creationId xmlns:a16="http://schemas.microsoft.com/office/drawing/2014/main" id="{9BA443F9-0976-4EB6-B812-1DD63980C4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100435"/>
              </p:ext>
            </p:extLst>
          </p:nvPr>
        </p:nvGraphicFramePr>
        <p:xfrm>
          <a:off x="1547124" y="251794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1" name="Схема 40">
            <a:extLst>
              <a:ext uri="{FF2B5EF4-FFF2-40B4-BE49-F238E27FC236}">
                <a16:creationId xmlns:a16="http://schemas.microsoft.com/office/drawing/2014/main" id="{6E0EFEA7-3F6E-4A01-BFC0-B9AC1A82B2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035386"/>
              </p:ext>
            </p:extLst>
          </p:nvPr>
        </p:nvGraphicFramePr>
        <p:xfrm>
          <a:off x="1547122" y="316461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42" name="Схема 41">
            <a:extLst>
              <a:ext uri="{FF2B5EF4-FFF2-40B4-BE49-F238E27FC236}">
                <a16:creationId xmlns:a16="http://schemas.microsoft.com/office/drawing/2014/main" id="{EECF6779-A9AB-4D46-951F-491ED0D1F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919837"/>
              </p:ext>
            </p:extLst>
          </p:nvPr>
        </p:nvGraphicFramePr>
        <p:xfrm>
          <a:off x="1547122" y="381128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43" name="Схема 42">
            <a:extLst>
              <a:ext uri="{FF2B5EF4-FFF2-40B4-BE49-F238E27FC236}">
                <a16:creationId xmlns:a16="http://schemas.microsoft.com/office/drawing/2014/main" id="{947FD92E-2AE3-4744-8784-0EA20A428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612982"/>
              </p:ext>
            </p:extLst>
          </p:nvPr>
        </p:nvGraphicFramePr>
        <p:xfrm>
          <a:off x="1547121" y="445795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3059797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Graphic spid="31" grpId="0">
        <p:bldAsOne/>
      </p:bldGraphic>
      <p:bldGraphic spid="39" grpId="0">
        <p:bldAsOne/>
      </p:bldGraphic>
      <p:bldGraphic spid="40" grpId="0">
        <p:bldAsOne/>
      </p:bldGraphic>
      <p:bldGraphic spid="41" grpId="0">
        <p:bldAsOne/>
      </p:bldGraphic>
      <p:bldGraphic spid="42" grpId="0">
        <p:bldAsOne/>
      </p:bldGraphic>
      <p:bldGraphic spid="4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6319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структуры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3CE7BE-1073-4CBE-AE6C-57E9C316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41" y="1358744"/>
            <a:ext cx="7006759" cy="42549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C17773-AABC-4F93-BF1D-BD82B2FB102E}"/>
              </a:ext>
            </a:extLst>
          </p:cNvPr>
          <p:cNvSpPr txBox="1"/>
          <p:nvPr/>
        </p:nvSpPr>
        <p:spPr>
          <a:xfrm>
            <a:off x="4363234" y="5615966"/>
            <a:ext cx="7006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-диаграмма хранения данных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D3B7A-8721-4843-B88F-8CE071CB53D3}"/>
              </a:ext>
            </a:extLst>
          </p:cNvPr>
          <p:cNvSpPr txBox="1"/>
          <p:nvPr/>
        </p:nvSpPr>
        <p:spPr>
          <a:xfrm>
            <a:off x="2234982" y="1517955"/>
            <a:ext cx="2034746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-интерфейс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CAC1F-920C-4D19-AD69-427273F8B676}"/>
              </a:ext>
            </a:extLst>
          </p:cNvPr>
          <p:cNvSpPr txBox="1"/>
          <p:nvPr/>
        </p:nvSpPr>
        <p:spPr>
          <a:xfrm>
            <a:off x="2234982" y="3228362"/>
            <a:ext cx="2034746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872980-3B9C-4CD0-8DC7-6384A3FF61A0}"/>
              </a:ext>
            </a:extLst>
          </p:cNvPr>
          <p:cNvSpPr txBox="1"/>
          <p:nvPr/>
        </p:nvSpPr>
        <p:spPr>
          <a:xfrm>
            <a:off x="2234982" y="4934172"/>
            <a:ext cx="2034746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8B5D2-FFF4-4EE0-8544-E3727D75E4F5}"/>
              </a:ext>
            </a:extLst>
          </p:cNvPr>
          <p:cNvSpPr txBox="1"/>
          <p:nvPr/>
        </p:nvSpPr>
        <p:spPr>
          <a:xfrm>
            <a:off x="416011" y="2237471"/>
            <a:ext cx="1463156" cy="646331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+ .NET Framework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5F448-6C31-4638-8410-693AB35C9E58}"/>
              </a:ext>
            </a:extLst>
          </p:cNvPr>
          <p:cNvSpPr txBox="1"/>
          <p:nvPr/>
        </p:nvSpPr>
        <p:spPr>
          <a:xfrm>
            <a:off x="2234982" y="2375457"/>
            <a:ext cx="2034746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Code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B4CC92A-BCA7-4ADD-9AD5-A75E197851A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1879167" y="2560123"/>
            <a:ext cx="355815" cy="514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530E5714-3A89-4727-9807-9ABBE0F80A91}"/>
              </a:ext>
            </a:extLst>
          </p:cNvPr>
          <p:cNvCxnSpPr>
            <a:cxnSpLocks/>
            <a:stCxn id="20" idx="0"/>
            <a:endCxn id="7" idx="1"/>
          </p:cNvCxnSpPr>
          <p:nvPr/>
        </p:nvCxnSpPr>
        <p:spPr>
          <a:xfrm rot="5400000" flipH="1" flipV="1">
            <a:off x="1423860" y="1426350"/>
            <a:ext cx="534850" cy="1087393"/>
          </a:xfrm>
          <a:prstGeom prst="bentConnector2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2FFA9FAD-DA09-4B3E-991E-A168CD1DB00B}"/>
              </a:ext>
            </a:extLst>
          </p:cNvPr>
          <p:cNvCxnSpPr>
            <a:cxnSpLocks/>
            <a:stCxn id="20" idx="2"/>
            <a:endCxn id="18" idx="1"/>
          </p:cNvCxnSpPr>
          <p:nvPr/>
        </p:nvCxnSpPr>
        <p:spPr>
          <a:xfrm rot="16200000" flipH="1">
            <a:off x="1426672" y="2604718"/>
            <a:ext cx="529226" cy="1087393"/>
          </a:xfrm>
          <a:prstGeom prst="bentConnector2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9F8B01-DB1F-4CCF-9F3D-336726F9EE5D}"/>
              </a:ext>
            </a:extLst>
          </p:cNvPr>
          <p:cNvSpPr txBox="1"/>
          <p:nvPr/>
        </p:nvSpPr>
        <p:spPr>
          <a:xfrm>
            <a:off x="2234982" y="4081267"/>
            <a:ext cx="2034746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Client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Прямая со стрелкой 51">
            <a:extLst>
              <a:ext uri="{FF2B5EF4-FFF2-40B4-BE49-F238E27FC236}">
                <a16:creationId xmlns:a16="http://schemas.microsoft.com/office/drawing/2014/main" id="{E1CBB909-DA44-4A9D-8550-572E6CFDAF5E}"/>
              </a:ext>
            </a:extLst>
          </p:cNvPr>
          <p:cNvCxnSpPr>
            <a:cxnSpLocks/>
            <a:stCxn id="20" idx="2"/>
            <a:endCxn id="55" idx="1"/>
          </p:cNvCxnSpPr>
          <p:nvPr/>
        </p:nvCxnSpPr>
        <p:spPr>
          <a:xfrm rot="16200000" flipH="1">
            <a:off x="1000220" y="3031170"/>
            <a:ext cx="1382131" cy="1087393"/>
          </a:xfrm>
          <a:prstGeom prst="bentConnector2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01B1B8E-56B3-49B3-970C-895C7C26FB9E}"/>
              </a:ext>
            </a:extLst>
          </p:cNvPr>
          <p:cNvCxnSpPr>
            <a:cxnSpLocks/>
          </p:cNvCxnSpPr>
          <p:nvPr/>
        </p:nvCxnSpPr>
        <p:spPr>
          <a:xfrm flipV="1">
            <a:off x="2683944" y="1887287"/>
            <a:ext cx="0" cy="488170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A745CE86-7EE5-479C-BC6E-FA72860BDB0B}"/>
              </a:ext>
            </a:extLst>
          </p:cNvPr>
          <p:cNvCxnSpPr>
            <a:cxnSpLocks/>
          </p:cNvCxnSpPr>
          <p:nvPr/>
        </p:nvCxnSpPr>
        <p:spPr>
          <a:xfrm>
            <a:off x="3837242" y="1887287"/>
            <a:ext cx="0" cy="488170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7DE0E22-EF24-4004-8BE1-A6DE2B5DE103}"/>
              </a:ext>
            </a:extLst>
          </p:cNvPr>
          <p:cNvCxnSpPr>
            <a:cxnSpLocks/>
          </p:cNvCxnSpPr>
          <p:nvPr/>
        </p:nvCxnSpPr>
        <p:spPr>
          <a:xfrm flipV="1">
            <a:off x="2707067" y="2744789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6D1A473A-6B48-45E7-B443-E7A185FCA1EA}"/>
              </a:ext>
            </a:extLst>
          </p:cNvPr>
          <p:cNvCxnSpPr>
            <a:cxnSpLocks/>
          </p:cNvCxnSpPr>
          <p:nvPr/>
        </p:nvCxnSpPr>
        <p:spPr>
          <a:xfrm flipV="1">
            <a:off x="2707067" y="3597694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D9E40588-202D-4AB6-9429-3CCE8333169A}"/>
              </a:ext>
            </a:extLst>
          </p:cNvPr>
          <p:cNvCxnSpPr>
            <a:cxnSpLocks/>
          </p:cNvCxnSpPr>
          <p:nvPr/>
        </p:nvCxnSpPr>
        <p:spPr>
          <a:xfrm flipV="1">
            <a:off x="2707067" y="4450599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FE60B0DD-69CC-443C-90EA-E1C4759230A1}"/>
              </a:ext>
            </a:extLst>
          </p:cNvPr>
          <p:cNvCxnSpPr>
            <a:cxnSpLocks/>
          </p:cNvCxnSpPr>
          <p:nvPr/>
        </p:nvCxnSpPr>
        <p:spPr>
          <a:xfrm>
            <a:off x="3835651" y="2744788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5C862A51-E24C-44AE-A8AB-A1CEC8A8161F}"/>
              </a:ext>
            </a:extLst>
          </p:cNvPr>
          <p:cNvCxnSpPr>
            <a:cxnSpLocks/>
          </p:cNvCxnSpPr>
          <p:nvPr/>
        </p:nvCxnSpPr>
        <p:spPr>
          <a:xfrm>
            <a:off x="3834060" y="3597694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25BC07A1-6986-4BB6-A936-87D8D8FFCFFC}"/>
              </a:ext>
            </a:extLst>
          </p:cNvPr>
          <p:cNvCxnSpPr>
            <a:cxnSpLocks/>
          </p:cNvCxnSpPr>
          <p:nvPr/>
        </p:nvCxnSpPr>
        <p:spPr>
          <a:xfrm>
            <a:off x="3824231" y="4450599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E10F404-A73C-40CB-B1A3-8DC048D1083C}"/>
              </a:ext>
            </a:extLst>
          </p:cNvPr>
          <p:cNvSpPr txBox="1"/>
          <p:nvPr/>
        </p:nvSpPr>
        <p:spPr>
          <a:xfrm>
            <a:off x="416011" y="5433345"/>
            <a:ext cx="385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взаимодействия компонентов программного продукта   </a:t>
            </a:r>
          </a:p>
        </p:txBody>
      </p:sp>
    </p:spTree>
    <p:extLst>
      <p:ext uri="{BB962C8B-B14F-4D97-AF65-F5344CB8AC3E}">
        <p14:creationId xmlns:p14="http://schemas.microsoft.com/office/powerpoint/2010/main" val="3359609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2" grpId="0"/>
      <p:bldP spid="7" grpId="0" animBg="1"/>
      <p:bldP spid="18" grpId="0" animBg="1"/>
      <p:bldP spid="19" grpId="0" animBg="1"/>
      <p:bldP spid="20" grpId="0" animBg="1"/>
      <p:bldP spid="21" grpId="0" animBg="1"/>
      <p:bldP spid="55" grpId="0" animBg="1"/>
      <p:bldP spid="1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136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A02873-BC57-4A88-A482-AECC32396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3" t="-382" r="8133" b="831"/>
          <a:stretch/>
        </p:blipFill>
        <p:spPr>
          <a:xfrm>
            <a:off x="719338" y="1377761"/>
            <a:ext cx="3244851" cy="2619612"/>
          </a:xfrm>
          <a:prstGeom prst="rect">
            <a:avLst/>
          </a:prstGeom>
          <a:ln w="12700">
            <a:solidFill>
              <a:srgbClr val="1F2837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7614B8-EEFF-4F83-9C48-E45DBDA4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811" y="1377761"/>
            <a:ext cx="3274933" cy="2568575"/>
          </a:xfrm>
          <a:prstGeom prst="rect">
            <a:avLst/>
          </a:prstGeom>
          <a:ln w="12700">
            <a:solidFill>
              <a:srgbClr val="1F2837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C6C916-2344-44DD-85D6-210CC57B6532}"/>
              </a:ext>
            </a:extLst>
          </p:cNvPr>
          <p:cNvSpPr txBox="1"/>
          <p:nvPr/>
        </p:nvSpPr>
        <p:spPr>
          <a:xfrm>
            <a:off x="719338" y="3997841"/>
            <a:ext cx="324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2ABD2-1EB0-4BEB-A73D-61C88F197EB9}"/>
              </a:ext>
            </a:extLst>
          </p:cNvPr>
          <p:cNvSpPr txBox="1"/>
          <p:nvPr/>
        </p:nvSpPr>
        <p:spPr>
          <a:xfrm>
            <a:off x="8227811" y="3981918"/>
            <a:ext cx="327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0AF410-6713-45AA-83E1-6D445D262E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2" t="1640" r="736" b="1976"/>
          <a:stretch/>
        </p:blipFill>
        <p:spPr>
          <a:xfrm>
            <a:off x="4279172" y="4167649"/>
            <a:ext cx="3771900" cy="2090739"/>
          </a:xfrm>
          <a:prstGeom prst="rect">
            <a:avLst/>
          </a:prstGeom>
          <a:ln w="12700">
            <a:solidFill>
              <a:srgbClr val="1F2837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2D9AD5-02C8-4179-B979-AFE34F1149D5}"/>
              </a:ext>
            </a:extLst>
          </p:cNvPr>
          <p:cNvSpPr txBox="1"/>
          <p:nvPr/>
        </p:nvSpPr>
        <p:spPr>
          <a:xfrm>
            <a:off x="4292533" y="6258388"/>
            <a:ext cx="377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40B23053-6418-42C7-B72B-4F60CC3F7936}"/>
              </a:ext>
            </a:extLst>
          </p:cNvPr>
          <p:cNvSpPr/>
          <p:nvPr/>
        </p:nvSpPr>
        <p:spPr>
          <a:xfrm>
            <a:off x="4630834" y="2444750"/>
            <a:ext cx="695117" cy="1704132"/>
          </a:xfrm>
          <a:prstGeom prst="downArrow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E3876290-D02F-4E7A-AFD9-C0B16317D547}"/>
              </a:ext>
            </a:extLst>
          </p:cNvPr>
          <p:cNvSpPr/>
          <p:nvPr/>
        </p:nvSpPr>
        <p:spPr>
          <a:xfrm>
            <a:off x="6866050" y="2444750"/>
            <a:ext cx="695117" cy="1704132"/>
          </a:xfrm>
          <a:prstGeom prst="downArrow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9D287C3-85D3-40BE-B51C-21CC55ED6664}"/>
              </a:ext>
            </a:extLst>
          </p:cNvPr>
          <p:cNvSpPr/>
          <p:nvPr/>
        </p:nvSpPr>
        <p:spPr>
          <a:xfrm>
            <a:off x="3964189" y="2444750"/>
            <a:ext cx="1188034" cy="347664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0D39047-E8F4-41F8-8E01-466283B0D078}"/>
              </a:ext>
            </a:extLst>
          </p:cNvPr>
          <p:cNvSpPr/>
          <p:nvPr/>
        </p:nvSpPr>
        <p:spPr>
          <a:xfrm>
            <a:off x="7039777" y="2444750"/>
            <a:ext cx="1188034" cy="347664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658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2" grpId="0"/>
      <p:bldP spid="3" grpId="0"/>
      <p:bldP spid="10" grpId="0"/>
      <p:bldP spid="13" grpId="0" animBg="1"/>
      <p:bldP spid="14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</TotalTime>
  <Words>353</Words>
  <Application>Microsoft Office PowerPoint</Application>
  <PresentationFormat>Широкоэкранный</PresentationFormat>
  <Paragraphs>92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225pk01</cp:lastModifiedBy>
  <cp:revision>75</cp:revision>
  <dcterms:created xsi:type="dcterms:W3CDTF">2020-10-04T10:34:15Z</dcterms:created>
  <dcterms:modified xsi:type="dcterms:W3CDTF">2022-03-02T10:23:40Z</dcterms:modified>
</cp:coreProperties>
</file>