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2" r:id="rId4"/>
    <p:sldId id="263" r:id="rId5"/>
    <p:sldId id="271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77" r:id="rId14"/>
    <p:sldId id="270" r:id="rId15"/>
    <p:sldId id="26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2837"/>
    <a:srgbClr val="EA1B35"/>
    <a:srgbClr val="E91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32" autoAdjust="0"/>
  </p:normalViewPr>
  <p:slideViewPr>
    <p:cSldViewPr snapToGrid="0">
      <p:cViewPr varScale="1">
        <p:scale>
          <a:sx n="116" d="100"/>
          <a:sy n="116" d="100"/>
        </p:scale>
        <p:origin x="31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>
                <a:effectLst/>
              </a:rPr>
              <a:t>Определение цены реализации 1 копии ПП,</a:t>
            </a:r>
            <a:r>
              <a:rPr lang="ru-RU" sz="1800" baseline="0" dirty="0">
                <a:effectLst/>
              </a:rPr>
              <a:t> руб.</a:t>
            </a:r>
            <a:endParaRPr lang="ru-R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6108391993360938E-2"/>
          <c:y val="0.11492595409761132"/>
          <c:w val="0.9327622216003093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Значение</c:v>
                </c:pt>
              </c:strCache>
            </c:strRef>
          </c:tx>
          <c:spPr>
            <a:solidFill>
              <a:srgbClr val="EA1B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Суммарные затраты на ПП</c:v>
                </c:pt>
                <c:pt idx="1">
                  <c:v>Закладываемая прибыль (20 %)</c:v>
                </c:pt>
                <c:pt idx="2">
                  <c:v>НДС 20%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24682.86</c:v>
                </c:pt>
                <c:pt idx="1">
                  <c:v>4936.57</c:v>
                </c:pt>
                <c:pt idx="2">
                  <c:v>5923.89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88-4D14-BD21-86EA2C0F9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9018160"/>
        <c:axId val="1392086960"/>
      </c:barChart>
      <c:catAx>
        <c:axId val="12290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2086960"/>
        <c:crosses val="autoZero"/>
        <c:auto val="1"/>
        <c:lblAlgn val="ctr"/>
        <c:lblOffset val="100"/>
        <c:noMultiLvlLbl val="0"/>
      </c:catAx>
      <c:valAx>
        <c:axId val="13920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901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 и техническое задание на программный продукт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Жесткий диск: 30 МБ и более 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Windows 8 32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-битная и выше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Среда выполнения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NET Runtime 6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таблицами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Microsoft Excel 2016 </a:t>
          </a:r>
          <a:r>
            <a:rPr lang="ru-RU" sz="180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lnSpc>
              <a:spcPct val="100000"/>
            </a:lnSpc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>
            <a:lnSpc>
              <a:spcPct val="100000"/>
            </a:lnSpc>
            <a:spcAft>
              <a:spcPts val="0"/>
            </a:spcAft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 marL="0" indent="0"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7872C1-2E20-4E0A-8EEF-3325F15EE0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3AB33B-A7F7-4921-BDBB-D33FAA8EE669}">
      <dgm:prSet phldrT="[Текст]" custT="1"/>
      <dgm:spPr>
        <a:solidFill>
          <a:srgbClr val="1F2837"/>
        </a:solidFill>
        <a:ln w="19050">
          <a:solidFill>
            <a:srgbClr val="1F2837"/>
          </a:solidFill>
        </a:ln>
      </dgm:spPr>
      <dgm:t>
        <a:bodyPr/>
        <a:lstStyle/>
        <a:p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FCE2954D-0637-48CB-990A-6BC1DCA38FD5}" type="par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40D64D-1FFE-400F-B7D9-507CB65C0787}" type="sibTrans" cxnId="{923337C2-EA64-4863-93E3-63777191C956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44BF-76A7-4D9D-9DD1-5B455A3D4B8C}">
      <dgm:prSet phldrT="[Текст]" custT="1"/>
      <dgm:spPr>
        <a:ln w="19050">
          <a:solidFill>
            <a:srgbClr val="1F2837"/>
          </a:solidFill>
        </a:ln>
      </dgm:spPr>
      <dgm:t>
        <a:bodyPr/>
        <a:lstStyle/>
        <a:p>
          <a:pPr>
            <a:buNone/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gm:t>
    </dgm:pt>
    <dgm:pt modelId="{17BC879D-6089-4675-976D-671A6B357813}" type="par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3B5602-6247-4302-9D37-ACC46D4A2060}" type="sibTrans" cxnId="{3A469484-30ED-4F5B-A597-D4EDE5320C88}">
      <dgm:prSet/>
      <dgm:spPr/>
      <dgm:t>
        <a:bodyPr/>
        <a:lstStyle/>
        <a:p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96757-5406-461A-869B-805D08491584}" type="pres">
      <dgm:prSet presAssocID="{9D7872C1-2E20-4E0A-8EEF-3325F15EE0F2}" presName="linearFlow" presStyleCnt="0">
        <dgm:presLayoutVars>
          <dgm:dir/>
          <dgm:animLvl val="lvl"/>
          <dgm:resizeHandles val="exact"/>
        </dgm:presLayoutVars>
      </dgm:prSet>
      <dgm:spPr/>
    </dgm:pt>
    <dgm:pt modelId="{F032A0CA-0AF0-4583-A59C-9BA9739C4C31}" type="pres">
      <dgm:prSet presAssocID="{2A3AB33B-A7F7-4921-BDBB-D33FAA8EE669}" presName="composite" presStyleCnt="0"/>
      <dgm:spPr/>
    </dgm:pt>
    <dgm:pt modelId="{DC01A9D4-C246-47BD-9776-F3F328B37427}" type="pres">
      <dgm:prSet presAssocID="{2A3AB33B-A7F7-4921-BDBB-D33FAA8EE669}" presName="parentText" presStyleLbl="alignNode1" presStyleIdx="0" presStyleCnt="1" custLinFactNeighborY="931">
        <dgm:presLayoutVars>
          <dgm:chMax val="1"/>
          <dgm:bulletEnabled val="1"/>
        </dgm:presLayoutVars>
      </dgm:prSet>
      <dgm:spPr/>
    </dgm:pt>
    <dgm:pt modelId="{F1D900A7-A512-43A5-B6BC-BB3BB8D2F9E1}" type="pres">
      <dgm:prSet presAssocID="{2A3AB33B-A7F7-4921-BDBB-D33FAA8EE669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878A760-FD3A-4E11-9161-9F30BC34DFFA}" type="presOf" srcId="{9D7872C1-2E20-4E0A-8EEF-3325F15EE0F2}" destId="{93596757-5406-461A-869B-805D08491584}" srcOrd="0" destOrd="0" presId="urn:microsoft.com/office/officeart/2005/8/layout/chevron2"/>
    <dgm:cxn modelId="{3A469484-30ED-4F5B-A597-D4EDE5320C88}" srcId="{2A3AB33B-A7F7-4921-BDBB-D33FAA8EE669}" destId="{A00F44BF-76A7-4D9D-9DD1-5B455A3D4B8C}" srcOrd="0" destOrd="0" parTransId="{17BC879D-6089-4675-976D-671A6B357813}" sibTransId="{923B5602-6247-4302-9D37-ACC46D4A2060}"/>
    <dgm:cxn modelId="{99BECD86-92B0-4530-BFD9-541C55377391}" type="presOf" srcId="{2A3AB33B-A7F7-4921-BDBB-D33FAA8EE669}" destId="{DC01A9D4-C246-47BD-9776-F3F328B37427}" srcOrd="0" destOrd="0" presId="urn:microsoft.com/office/officeart/2005/8/layout/chevron2"/>
    <dgm:cxn modelId="{FD689D8C-7256-4CA0-8233-0DFCFEC05196}" type="presOf" srcId="{A00F44BF-76A7-4D9D-9DD1-5B455A3D4B8C}" destId="{F1D900A7-A512-43A5-B6BC-BB3BB8D2F9E1}" srcOrd="0" destOrd="0" presId="urn:microsoft.com/office/officeart/2005/8/layout/chevron2"/>
    <dgm:cxn modelId="{923337C2-EA64-4863-93E3-63777191C956}" srcId="{9D7872C1-2E20-4E0A-8EEF-3325F15EE0F2}" destId="{2A3AB33B-A7F7-4921-BDBB-D33FAA8EE669}" srcOrd="0" destOrd="0" parTransId="{FCE2954D-0637-48CB-990A-6BC1DCA38FD5}" sibTransId="{9940D64D-1FFE-400F-B7D9-507CB65C0787}"/>
    <dgm:cxn modelId="{56319B36-0BC1-43B5-AAFA-67C232353B17}" type="presParOf" srcId="{93596757-5406-461A-869B-805D08491584}" destId="{F032A0CA-0AF0-4583-A59C-9BA9739C4C31}" srcOrd="0" destOrd="0" presId="urn:microsoft.com/office/officeart/2005/8/layout/chevron2"/>
    <dgm:cxn modelId="{BF7EE7F5-897B-430B-BAA9-33CB117B9394}" type="presParOf" srcId="{F032A0CA-0AF0-4583-A59C-9BA9739C4C31}" destId="{DC01A9D4-C246-47BD-9776-F3F328B37427}" srcOrd="0" destOrd="0" presId="urn:microsoft.com/office/officeart/2005/8/layout/chevron2"/>
    <dgm:cxn modelId="{EBF392D5-EAAC-452E-AB0F-67CCB2965228}" type="presParOf" srcId="{F032A0CA-0AF0-4583-A59C-9BA9739C4C31}" destId="{F1D900A7-A512-43A5-B6BC-BB3BB8D2F9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BEA9BE-7438-4D63-8D10-0485E4A6A48C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DBB76C4-FA80-407C-8CEA-5CB85419D878}">
      <dgm:prSet phldrT="[Текст]" custT="1"/>
      <dgm:spPr>
        <a:solidFill>
          <a:srgbClr val="1F2837"/>
        </a:solidFill>
        <a:ln>
          <a:solidFill>
            <a:srgbClr val="1F2837"/>
          </a:solidFill>
        </a:ln>
      </dgm:spPr>
      <dgm:t>
        <a:bodyPr/>
        <a:lstStyle/>
        <a:p>
          <a:pPr algn="l"/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gm:t>
    </dgm:pt>
    <dgm:pt modelId="{923BCC16-FB8C-42C0-945D-A8CAA44F4A78}" type="parTrans" cxnId="{28BA7CBE-701D-423B-891F-A0C71121B21C}">
      <dgm:prSet/>
      <dgm:spPr/>
      <dgm:t>
        <a:bodyPr/>
        <a:lstStyle/>
        <a:p>
          <a:endParaRPr lang="ru-RU"/>
        </a:p>
      </dgm:t>
    </dgm:pt>
    <dgm:pt modelId="{80D7164D-DF29-4B5D-AB74-86C2F9E2C4EF}" type="sibTrans" cxnId="{28BA7CBE-701D-423B-891F-A0C71121B21C}">
      <dgm:prSet/>
      <dgm:spPr/>
      <dgm:t>
        <a:bodyPr/>
        <a:lstStyle/>
        <a:p>
          <a:endParaRPr lang="ru-RU"/>
        </a:p>
      </dgm:t>
    </dgm:pt>
    <dgm:pt modelId="{177CDDE5-DB6E-4B9D-A3C4-C86EF7D3FC50}" type="pres">
      <dgm:prSet presAssocID="{D6BEA9BE-7438-4D63-8D10-0485E4A6A48C}" presName="linearFlow" presStyleCnt="0">
        <dgm:presLayoutVars>
          <dgm:dir/>
          <dgm:resizeHandles val="exact"/>
        </dgm:presLayoutVars>
      </dgm:prSet>
      <dgm:spPr/>
    </dgm:pt>
    <dgm:pt modelId="{985202BE-E379-4D86-9DD3-E88004C6D0CA}" type="pres">
      <dgm:prSet presAssocID="{4DBB76C4-FA80-407C-8CEA-5CB85419D878}" presName="composite" presStyleCnt="0"/>
      <dgm:spPr/>
    </dgm:pt>
    <dgm:pt modelId="{EBFC6996-6BDB-4219-AC84-C5A33EC5AAD0}" type="pres">
      <dgm:prSet presAssocID="{4DBB76C4-FA80-407C-8CEA-5CB85419D878}" presName="imgShp" presStyleLbl="fgImgPlace1" presStyleIdx="0" presStyleCnt="1" custLinFactX="-100000" custLinFactNeighborX="-14333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ECAB159-B282-4B84-9641-28C8E067DF82}" type="pres">
      <dgm:prSet presAssocID="{4DBB76C4-FA80-407C-8CEA-5CB85419D878}" presName="txShp" presStyleLbl="node1" presStyleIdx="0" presStyleCnt="1" custScaleX="126747" custLinFactNeighborX="-7689" custLinFactNeighborY="8529">
        <dgm:presLayoutVars>
          <dgm:bulletEnabled val="1"/>
        </dgm:presLayoutVars>
      </dgm:prSet>
      <dgm:spPr/>
    </dgm:pt>
  </dgm:ptLst>
  <dgm:cxnLst>
    <dgm:cxn modelId="{F4F40164-3314-4CF3-B2BB-C3DED6102AF3}" type="presOf" srcId="{D6BEA9BE-7438-4D63-8D10-0485E4A6A48C}" destId="{177CDDE5-DB6E-4B9D-A3C4-C86EF7D3FC50}" srcOrd="0" destOrd="0" presId="urn:microsoft.com/office/officeart/2005/8/layout/vList3"/>
    <dgm:cxn modelId="{3B6D8245-2E3F-44A4-8140-BB760C0D04A9}" type="presOf" srcId="{4DBB76C4-FA80-407C-8CEA-5CB85419D878}" destId="{AECAB159-B282-4B84-9641-28C8E067DF82}" srcOrd="0" destOrd="0" presId="urn:microsoft.com/office/officeart/2005/8/layout/vList3"/>
    <dgm:cxn modelId="{28BA7CBE-701D-423B-891F-A0C71121B21C}" srcId="{D6BEA9BE-7438-4D63-8D10-0485E4A6A48C}" destId="{4DBB76C4-FA80-407C-8CEA-5CB85419D878}" srcOrd="0" destOrd="0" parTransId="{923BCC16-FB8C-42C0-945D-A8CAA44F4A78}" sibTransId="{80D7164D-DF29-4B5D-AB74-86C2F9E2C4EF}"/>
    <dgm:cxn modelId="{0ED54763-E4A3-4D9A-A76E-17AABFAAC6F9}" type="presParOf" srcId="{177CDDE5-DB6E-4B9D-A3C4-C86EF7D3FC50}" destId="{985202BE-E379-4D86-9DD3-E88004C6D0CA}" srcOrd="0" destOrd="0" presId="urn:microsoft.com/office/officeart/2005/8/layout/vList3"/>
    <dgm:cxn modelId="{A7280191-811E-4CF3-94E1-3ABCC79A5D7E}" type="presParOf" srcId="{985202BE-E379-4D86-9DD3-E88004C6D0CA}" destId="{EBFC6996-6BDB-4219-AC84-C5A33EC5AAD0}" srcOrd="0" destOrd="0" presId="urn:microsoft.com/office/officeart/2005/8/layout/vList3"/>
    <dgm:cxn modelId="{5AF94223-49FD-4C1A-99C3-8A297DFD536A}" type="presParOf" srcId="{985202BE-E379-4D86-9DD3-E88004C6D0CA}" destId="{AECAB159-B282-4B84-9641-28C8E067DF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Проанализировать предметную область и техническое задание на программный продукт</a:t>
          </a:r>
        </a:p>
      </dsp:txBody>
      <dsp:txXfrm rot="-5400000">
        <a:off x="829204" y="37586"/>
        <a:ext cx="4937031" cy="694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262"/>
          <a:ext cx="5632442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Объем оперативной памяти: 2 ГБ и более </a:t>
          </a:r>
        </a:p>
      </dsp:txBody>
      <dsp:txXfrm rot="10800000">
        <a:off x="317771" y="262"/>
        <a:ext cx="5498000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2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Жесткий диск: 30 МБ и более </a:t>
          </a:r>
        </a:p>
      </dsp:txBody>
      <dsp:txXfrm rot="10800000">
        <a:off x="317903" y="0"/>
        <a:ext cx="5497868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262"/>
          <a:ext cx="5632442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Видеоадаптер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Любой с поддержкой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DirectX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9</a:t>
          </a:r>
        </a:p>
      </dsp:txBody>
      <dsp:txXfrm rot="10800000">
        <a:off x="317771" y="262"/>
        <a:ext cx="5498000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2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Монитор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1280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x7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@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60 Гц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более</a:t>
          </a:r>
        </a:p>
      </dsp:txBody>
      <dsp:txXfrm rot="10800000">
        <a:off x="317903" y="0"/>
        <a:ext cx="5497868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2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Периферия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клавиатура и мышь</a:t>
          </a:r>
        </a:p>
      </dsp:txBody>
      <dsp:txXfrm rot="10800000">
        <a:off x="317903" y="0"/>
        <a:ext cx="5497868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1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Windows 8 32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-битная и выше</a:t>
          </a:r>
        </a:p>
      </dsp:txBody>
      <dsp:txXfrm rot="10800000">
        <a:off x="317903" y="0"/>
        <a:ext cx="5497867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0"/>
          <a:ext cx="5632441" cy="538296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374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Среда выполнения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 Runtime 6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17903" y="0"/>
        <a:ext cx="5497867" cy="538296"/>
      </dsp:txXfrm>
    </dsp:sp>
    <dsp:sp modelId="{EBFC6996-6BDB-4219-AC84-C5A33EC5AAD0}">
      <dsp:nvSpPr>
        <dsp:cNvPr id="0" name=""/>
        <dsp:cNvSpPr/>
      </dsp:nvSpPr>
      <dsp:spPr>
        <a:xfrm>
          <a:off x="0" y="0"/>
          <a:ext cx="538296" cy="538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262"/>
          <a:ext cx="5632441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Работа с таблицами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Microsoft Excel 2016 </a:t>
          </a:r>
          <a:r>
            <a:rPr lang="ru-RU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и лучше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17771" y="262"/>
        <a:ext cx="5497999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Выбрать инструментальные программные средства для разработки программного продукта и определить системные требования</a:t>
          </a:r>
        </a:p>
      </dsp:txBody>
      <dsp:txXfrm rot="-5400000">
        <a:off x="827584" y="38671"/>
        <a:ext cx="4938723" cy="693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339" y="178495"/>
          <a:ext cx="1182263" cy="827584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 rot="-5400000">
        <a:off x="1" y="414947"/>
        <a:ext cx="827584" cy="354679"/>
      </dsp:txXfrm>
    </dsp:sp>
    <dsp:sp modelId="{F1D900A7-A512-43A5-B6BC-BB3BB8D2F9E1}">
      <dsp:nvSpPr>
        <dsp:cNvPr id="0" name=""/>
        <dsp:cNvSpPr/>
      </dsp:nvSpPr>
      <dsp:spPr>
        <a:xfrm rot="5400000">
          <a:off x="2931467" y="-2102726"/>
          <a:ext cx="768471" cy="4976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структуру программного продукта, создать программный продукт и протестировать его</a:t>
          </a:r>
        </a:p>
      </dsp:txBody>
      <dsp:txXfrm rot="-5400000">
        <a:off x="827584" y="38671"/>
        <a:ext cx="4938723" cy="693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77686" y="177686"/>
          <a:ext cx="1184576" cy="829203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414602"/>
        <a:ext cx="829203" cy="355373"/>
      </dsp:txXfrm>
    </dsp:sp>
    <dsp:sp modelId="{F1D900A7-A512-43A5-B6BC-BB3BB8D2F9E1}">
      <dsp:nvSpPr>
        <dsp:cNvPr id="0" name=""/>
        <dsp:cNvSpPr/>
      </dsp:nvSpPr>
      <dsp:spPr>
        <a:xfrm rot="5400000">
          <a:off x="2931525" y="-2102322"/>
          <a:ext cx="769974" cy="4974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затраты и цену на реализацию программного продукта</a:t>
          </a:r>
        </a:p>
      </dsp:txBody>
      <dsp:txXfrm rot="-5400000">
        <a:off x="829204" y="37586"/>
        <a:ext cx="4937031" cy="69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Простой и понятный интерфейс</a:t>
          </a:r>
        </a:p>
      </dsp:txBody>
      <dsp:txXfrm rot="-5400000">
        <a:off x="619709" y="28091"/>
        <a:ext cx="7599156" cy="519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Хранение данных об учебном плане, классах, педагогах, дисциплинах, кабинетах</a:t>
          </a:r>
        </a:p>
      </dsp:txBody>
      <dsp:txXfrm rot="-5400000">
        <a:off x="619709" y="28091"/>
        <a:ext cx="7599156" cy="519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составления и экспортирования расписания</a:t>
          </a:r>
        </a:p>
      </dsp:txBody>
      <dsp:txXfrm rot="-5400000">
        <a:off x="619709" y="28091"/>
        <a:ext cx="7599156" cy="519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A9D4-C246-47BD-9776-F3F328B37427}">
      <dsp:nvSpPr>
        <dsp:cNvPr id="0" name=""/>
        <dsp:cNvSpPr/>
      </dsp:nvSpPr>
      <dsp:spPr>
        <a:xfrm rot="5400000">
          <a:off x="-132794" y="132794"/>
          <a:ext cx="885298" cy="619708"/>
        </a:xfrm>
        <a:prstGeom prst="chevron">
          <a:avLst/>
        </a:prstGeom>
        <a:solidFill>
          <a:srgbClr val="1F2837"/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 rot="-5400000">
        <a:off x="1" y="309853"/>
        <a:ext cx="619708" cy="265590"/>
      </dsp:txXfrm>
    </dsp:sp>
    <dsp:sp modelId="{F1D900A7-A512-43A5-B6BC-BB3BB8D2F9E1}">
      <dsp:nvSpPr>
        <dsp:cNvPr id="0" name=""/>
        <dsp:cNvSpPr/>
      </dsp:nvSpPr>
      <dsp:spPr>
        <a:xfrm rot="5400000">
          <a:off x="4145610" y="-3525901"/>
          <a:ext cx="575443" cy="762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Возможность формирования отчета</a:t>
          </a:r>
        </a:p>
      </dsp:txBody>
      <dsp:txXfrm rot="-5400000">
        <a:off x="619709" y="28091"/>
        <a:ext cx="7599156" cy="519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AB159-B282-4B84-9641-28C8E067DF82}">
      <dsp:nvSpPr>
        <dsp:cNvPr id="0" name=""/>
        <dsp:cNvSpPr/>
      </dsp:nvSpPr>
      <dsp:spPr>
        <a:xfrm rot="10800000">
          <a:off x="183329" y="525"/>
          <a:ext cx="5632442" cy="537770"/>
        </a:xfrm>
        <a:prstGeom prst="homePlate">
          <a:avLst/>
        </a:prstGeom>
        <a:solidFill>
          <a:srgbClr val="1F2837"/>
        </a:solidFill>
        <a:ln w="12700" cap="flat" cmpd="sng" algn="ctr">
          <a:solidFill>
            <a:srgbClr val="1F283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42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Процессор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2-ядерный с частотой 1,6 ГГц и лучше</a:t>
          </a:r>
        </a:p>
      </dsp:txBody>
      <dsp:txXfrm rot="10800000">
        <a:off x="317771" y="525"/>
        <a:ext cx="5498000" cy="537770"/>
      </dsp:txXfrm>
    </dsp:sp>
    <dsp:sp modelId="{EBFC6996-6BDB-4219-AC84-C5A33EC5AAD0}">
      <dsp:nvSpPr>
        <dsp:cNvPr id="0" name=""/>
        <dsp:cNvSpPr/>
      </dsp:nvSpPr>
      <dsp:spPr>
        <a:xfrm>
          <a:off x="0" y="262"/>
          <a:ext cx="537770" cy="53777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CDDB-047D-429D-933E-C28BAEA0006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D8E7-153B-44FF-8B4E-009CC9740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3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26" Type="http://schemas.microsoft.com/office/2007/relationships/diagramDrawing" Target="../diagrams/drawing13.xml"/><Relationship Id="rId39" Type="http://schemas.openxmlformats.org/officeDocument/2006/relationships/diagramQuickStyle" Target="../diagrams/quickStyle16.xml"/><Relationship Id="rId21" Type="http://schemas.microsoft.com/office/2007/relationships/diagramDrawing" Target="../diagrams/drawing12.xml"/><Relationship Id="rId34" Type="http://schemas.openxmlformats.org/officeDocument/2006/relationships/diagramQuickStyle" Target="../diagrams/quickStyle15.xml"/><Relationship Id="rId42" Type="http://schemas.openxmlformats.org/officeDocument/2006/relationships/diagramData" Target="../diagrams/data17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9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24" Type="http://schemas.openxmlformats.org/officeDocument/2006/relationships/diagramQuickStyle" Target="../diagrams/quickStyle13.xml"/><Relationship Id="rId32" Type="http://schemas.openxmlformats.org/officeDocument/2006/relationships/diagramData" Target="../diagrams/data15.xml"/><Relationship Id="rId37" Type="http://schemas.openxmlformats.org/officeDocument/2006/relationships/diagramData" Target="../diagrams/data16.xml"/><Relationship Id="rId40" Type="http://schemas.openxmlformats.org/officeDocument/2006/relationships/diagramColors" Target="../diagrams/colors16.xml"/><Relationship Id="rId45" Type="http://schemas.openxmlformats.org/officeDocument/2006/relationships/diagramColors" Target="../diagrams/colors17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23" Type="http://schemas.openxmlformats.org/officeDocument/2006/relationships/diagramLayout" Target="../diagrams/layout13.xml"/><Relationship Id="rId28" Type="http://schemas.openxmlformats.org/officeDocument/2006/relationships/diagramLayout" Target="../diagrams/layout14.xml"/><Relationship Id="rId36" Type="http://schemas.microsoft.com/office/2007/relationships/diagramDrawing" Target="../diagrams/drawing15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31" Type="http://schemas.microsoft.com/office/2007/relationships/diagramDrawing" Target="../diagrams/drawing14.xml"/><Relationship Id="rId44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diagramData" Target="../diagrams/data13.xml"/><Relationship Id="rId27" Type="http://schemas.openxmlformats.org/officeDocument/2006/relationships/diagramData" Target="../diagrams/data14.xml"/><Relationship Id="rId30" Type="http://schemas.openxmlformats.org/officeDocument/2006/relationships/diagramColors" Target="../diagrams/colors14.xml"/><Relationship Id="rId35" Type="http://schemas.openxmlformats.org/officeDocument/2006/relationships/diagramColors" Target="../diagrams/colors15.xml"/><Relationship Id="rId43" Type="http://schemas.openxmlformats.org/officeDocument/2006/relationships/diagramLayout" Target="../diagrams/layout17.xml"/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5" Type="http://schemas.openxmlformats.org/officeDocument/2006/relationships/diagramColors" Target="../diagrams/colors13.xml"/><Relationship Id="rId33" Type="http://schemas.openxmlformats.org/officeDocument/2006/relationships/diagramLayout" Target="../diagrams/layout15.xml"/><Relationship Id="rId38" Type="http://schemas.openxmlformats.org/officeDocument/2006/relationships/diagramLayout" Target="../diagrams/layout16.xml"/><Relationship Id="rId46" Type="http://schemas.microsoft.com/office/2007/relationships/diagramDrawing" Target="../diagrams/drawing17.xml"/><Relationship Id="rId20" Type="http://schemas.openxmlformats.org/officeDocument/2006/relationships/diagramColors" Target="../diagrams/colors12.xml"/><Relationship Id="rId41" Type="http://schemas.microsoft.com/office/2007/relationships/diagramDrawing" Target="../diagrams/drawin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6205-4467-4FE3-91D1-8B84B6A6A4A2}"/>
              </a:ext>
            </a:extLst>
          </p:cNvPr>
          <p:cNvSpPr txBox="1">
            <a:spLocks/>
          </p:cNvSpPr>
          <p:nvPr/>
        </p:nvSpPr>
        <p:spPr>
          <a:xfrm>
            <a:off x="486032" y="2393343"/>
            <a:ext cx="11219936" cy="17969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6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составления расписания МОУ «Гимназия – школа с. Ивантеевка Саратовской области» </a:t>
            </a:r>
            <a:endParaRPr lang="en-US" sz="1400" b="1" dirty="0">
              <a:solidFill>
                <a:srgbClr val="EA1B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786D916-0974-4808-A955-6CD658DA774D}"/>
              </a:ext>
            </a:extLst>
          </p:cNvPr>
          <p:cNvSpPr txBox="1">
            <a:spLocks/>
          </p:cNvSpPr>
          <p:nvPr/>
        </p:nvSpPr>
        <p:spPr>
          <a:xfrm>
            <a:off x="1091979" y="82701"/>
            <a:ext cx="10008042" cy="179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Саратовской области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колледж технологий и менеджмента»</a:t>
            </a:r>
            <a:endParaRPr lang="en-US" sz="1800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C7234D7-321A-4142-8998-7C4514B06DB4}"/>
              </a:ext>
            </a:extLst>
          </p:cNvPr>
          <p:cNvSpPr txBox="1">
            <a:spLocks/>
          </p:cNvSpPr>
          <p:nvPr/>
        </p:nvSpPr>
        <p:spPr>
          <a:xfrm>
            <a:off x="7677510" y="3821502"/>
            <a:ext cx="4184984" cy="2624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851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Овчинников Алексей Сергеевич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Тихонов Артём Валерьевич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по графической части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Бессонникова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Валерьевна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по экономической части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Русакевич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Алексеевна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5C2ED0B-1EC3-4CFC-87A7-71794E84EBBC}"/>
              </a:ext>
            </a:extLst>
          </p:cNvPr>
          <p:cNvSpPr txBox="1">
            <a:spLocks/>
          </p:cNvSpPr>
          <p:nvPr/>
        </p:nvSpPr>
        <p:spPr>
          <a:xfrm>
            <a:off x="4057816" y="6446282"/>
            <a:ext cx="4076368" cy="41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Балаково 2022 г.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E5A38A-1713-4487-8871-4F31715897E1}"/>
              </a:ext>
            </a:extLst>
          </p:cNvPr>
          <p:cNvSpPr/>
          <p:nvPr/>
        </p:nvSpPr>
        <p:spPr>
          <a:xfrm>
            <a:off x="3016150" y="1870717"/>
            <a:ext cx="615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EA1B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362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B12E94E-0D1F-4C10-B71C-97281D7C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8" y="1447020"/>
            <a:ext cx="6981502" cy="42589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6D399-1728-4DDA-AE86-4E79F15B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45" y="1447020"/>
            <a:ext cx="3550239" cy="42589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D8BAD2-C95F-4855-AEA6-173F8DC4FFB7}"/>
              </a:ext>
            </a:extLst>
          </p:cNvPr>
          <p:cNvSpPr txBox="1"/>
          <p:nvPr/>
        </p:nvSpPr>
        <p:spPr>
          <a:xfrm>
            <a:off x="702688" y="5705982"/>
            <a:ext cx="69815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«Расписание»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F1F5E6-AE59-4D46-9726-2D2DE8C91B6C}"/>
              </a:ext>
            </a:extLst>
          </p:cNvPr>
          <p:cNvSpPr txBox="1"/>
          <p:nvPr/>
        </p:nvSpPr>
        <p:spPr>
          <a:xfrm>
            <a:off x="7850245" y="5705982"/>
            <a:ext cx="35502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редактирования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1308831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B28B97-F51D-4F08-8392-3CE58B77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57" y="1525721"/>
            <a:ext cx="6864301" cy="41874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49C07E-4F46-473C-84ED-97C37431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0" y="3141432"/>
            <a:ext cx="5545893" cy="31066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8C3186-05A7-4457-84FB-1B8F19B5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618" y="1172582"/>
            <a:ext cx="5566229" cy="3118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83B10E-FA30-4A96-B428-5C5D8D06716F}"/>
              </a:ext>
            </a:extLst>
          </p:cNvPr>
          <p:cNvSpPr txBox="1"/>
          <p:nvPr/>
        </p:nvSpPr>
        <p:spPr>
          <a:xfrm>
            <a:off x="2391857" y="5715618"/>
            <a:ext cx="68643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«Экспорт»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057BC-3999-45BC-8024-24CCF8820F22}"/>
              </a:ext>
            </a:extLst>
          </p:cNvPr>
          <p:cNvSpPr txBox="1"/>
          <p:nvPr/>
        </p:nvSpPr>
        <p:spPr>
          <a:xfrm>
            <a:off x="396140" y="6248053"/>
            <a:ext cx="5545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Экспортированное расписание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3995D-891E-418B-BAC0-BF958C3BC80A}"/>
              </a:ext>
            </a:extLst>
          </p:cNvPr>
          <p:cNvSpPr txBox="1"/>
          <p:nvPr/>
        </p:nvSpPr>
        <p:spPr>
          <a:xfrm>
            <a:off x="6161198" y="4279203"/>
            <a:ext cx="55916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Экспортированный отчет</a:t>
            </a:r>
          </a:p>
        </p:txBody>
      </p:sp>
    </p:spTree>
    <p:extLst>
      <p:ext uri="{BB962C8B-B14F-4D97-AF65-F5344CB8AC3E}">
        <p14:creationId xmlns:p14="http://schemas.microsoft.com/office/powerpoint/2010/main" val="2178909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7" grpId="0"/>
      <p:bldP spid="17" grpId="1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676CA5-7237-464B-B967-C80D3E2C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0" y="2454875"/>
            <a:ext cx="5534054" cy="33759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A212664-F74A-4122-A56A-3FF311D7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12" y="1526811"/>
            <a:ext cx="5534055" cy="3375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FB71F-1C67-4788-8C58-B76ACB06BF52}"/>
              </a:ext>
            </a:extLst>
          </p:cNvPr>
          <p:cNvSpPr txBox="1"/>
          <p:nvPr/>
        </p:nvSpPr>
        <p:spPr>
          <a:xfrm>
            <a:off x="6244212" y="4902779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E3C79-8A01-46FA-B05D-FAFEBEDDA32B}"/>
              </a:ext>
            </a:extLst>
          </p:cNvPr>
          <p:cNvSpPr txBox="1"/>
          <p:nvPr/>
        </p:nvSpPr>
        <p:spPr>
          <a:xfrm>
            <a:off x="396139" y="5830842"/>
            <a:ext cx="55340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«Настройки»</a:t>
            </a:r>
          </a:p>
        </p:txBody>
      </p:sp>
    </p:spTree>
    <p:extLst>
      <p:ext uri="{BB962C8B-B14F-4D97-AF65-F5344CB8AC3E}">
        <p14:creationId xmlns:p14="http://schemas.microsoft.com/office/powerpoint/2010/main" val="3358326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663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1028" name="Picture 4" descr="https://www.niyati.com/sg/images/software-testing.png">
            <a:extLst>
              <a:ext uri="{FF2B5EF4-FFF2-40B4-BE49-F238E27FC236}">
                <a16:creationId xmlns:a16="http://schemas.microsoft.com/office/drawing/2014/main" id="{CFED83DE-35FE-42E1-8DCC-69111A4A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88" y="1392375"/>
            <a:ext cx="8708630" cy="54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4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65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и цена на реализацию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BA59D-ECBE-4F86-B964-064516FA6A6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C7B726F-C7C8-4C2F-8E86-9F5DDED28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337240"/>
              </p:ext>
            </p:extLst>
          </p:nvPr>
        </p:nvGraphicFramePr>
        <p:xfrm>
          <a:off x="6186183" y="1276350"/>
          <a:ext cx="5529567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5FACC21-654D-4CCB-A18B-E57581A9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60756"/>
              </p:ext>
            </p:extLst>
          </p:nvPr>
        </p:nvGraphicFramePr>
        <p:xfrm>
          <a:off x="476502" y="2114732"/>
          <a:ext cx="5152773" cy="3160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4292">
                  <a:extLst>
                    <a:ext uri="{9D8B030D-6E8A-4147-A177-3AD203B41FA5}">
                      <a16:colId xmlns:a16="http://schemas.microsoft.com/office/drawing/2014/main" val="4030533428"/>
                    </a:ext>
                  </a:extLst>
                </a:gridCol>
                <a:gridCol w="1538481">
                  <a:extLst>
                    <a:ext uri="{9D8B030D-6E8A-4147-A177-3AD203B41FA5}">
                      <a16:colId xmlns:a16="http://schemas.microsoft.com/office/drawing/2014/main" val="2118577578"/>
                    </a:ext>
                  </a:extLst>
                </a:gridCol>
              </a:tblGrid>
              <a:tr h="31753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8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07944"/>
                  </a:ext>
                </a:extLst>
              </a:tr>
              <a:tr h="2450856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Материальные затраты, в том числе: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Материалы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Электроэнергия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Затраты на оплату труда</a:t>
                      </a:r>
                    </a:p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Отчисления на социальные нужды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Амортизация оборудования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Прочие затраты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960,00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154,70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15307,94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4592,38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872,48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2795,36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14670"/>
                  </a:ext>
                </a:extLst>
              </a:tr>
              <a:tr h="317530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028700" algn="l"/>
                          <a:tab pos="1457325" algn="l"/>
                        </a:tabLs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4682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344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F22B56-3D20-4A98-B7C4-2F42DC6AC81E}"/>
              </a:ext>
            </a:extLst>
          </p:cNvPr>
          <p:cNvSpPr txBox="1"/>
          <p:nvPr/>
        </p:nvSpPr>
        <p:spPr>
          <a:xfrm>
            <a:off x="476250" y="1745400"/>
            <a:ext cx="51527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Смета затрат на разработку</a:t>
            </a:r>
          </a:p>
        </p:txBody>
      </p:sp>
    </p:spTree>
    <p:extLst>
      <p:ext uri="{BB962C8B-B14F-4D97-AF65-F5344CB8AC3E}">
        <p14:creationId xmlns:p14="http://schemas.microsoft.com/office/powerpoint/2010/main" val="23711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12" grpId="0">
        <p:bldAsOne/>
      </p:bldGraphic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87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 и безопасность жизнедеятельности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sun9-42.userapi.com/impg/GLQAcQk-8h4aRuDLds26SHWtkhP3VVtj4b9KVg/BHZ1a96zZSc.jpg?size=604x296&amp;quality=96&amp;sign=281bad42db9778fbb362f403ee7ba857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3" y="2233138"/>
            <a:ext cx="5753100" cy="2819401"/>
          </a:xfrm>
          <a:prstGeom prst="rect">
            <a:avLst/>
          </a:prstGeom>
          <a:noFill/>
          <a:ln w="12700">
            <a:solidFill>
              <a:srgbClr val="1F283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62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4EF3F6-2374-4220-8341-93A2131C9A3F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6CA9-A2E3-4203-AD49-42F1BE641B86}"/>
              </a:ext>
            </a:extLst>
          </p:cNvPr>
          <p:cNvSpPr txBox="1"/>
          <p:nvPr/>
        </p:nvSpPr>
        <p:spPr>
          <a:xfrm>
            <a:off x="1547126" y="424380"/>
            <a:ext cx="474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программного продукта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972284-EFCB-438B-8811-99896E100DDA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E441DB-E84C-4384-80B4-E61C35B8158A}"/>
              </a:ext>
            </a:extLst>
          </p:cNvPr>
          <p:cNvSpPr/>
          <p:nvPr/>
        </p:nvSpPr>
        <p:spPr>
          <a:xfrm>
            <a:off x="532058" y="220566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E18D-4F75-462B-8A53-8E8E9EBF11C8}"/>
              </a:ext>
            </a:extLst>
          </p:cNvPr>
          <p:cNvSpPr txBox="1"/>
          <p:nvPr/>
        </p:nvSpPr>
        <p:spPr>
          <a:xfrm>
            <a:off x="532058" y="1805559"/>
            <a:ext cx="182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38DAA0-6454-43F3-992D-538C11BC27E4}"/>
              </a:ext>
            </a:extLst>
          </p:cNvPr>
          <p:cNvSpPr/>
          <p:nvPr/>
        </p:nvSpPr>
        <p:spPr>
          <a:xfrm>
            <a:off x="532058" y="3820279"/>
            <a:ext cx="402786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1334-F3DF-4895-9EDF-D779EEE233AD}"/>
              </a:ext>
            </a:extLst>
          </p:cNvPr>
          <p:cNvSpPr txBox="1"/>
          <p:nvPr/>
        </p:nvSpPr>
        <p:spPr>
          <a:xfrm>
            <a:off x="532058" y="342016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0FB5-5E38-486C-A8E0-5639E3C65F44}"/>
              </a:ext>
            </a:extLst>
          </p:cNvPr>
          <p:cNvSpPr txBox="1"/>
          <p:nvPr/>
        </p:nvSpPr>
        <p:spPr>
          <a:xfrm>
            <a:off x="532058" y="2309035"/>
            <a:ext cx="445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Облегчит процесс распределения учебной нагрузки, ускорит разработку и проверит корректность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1D73E-E43A-47EE-A339-B9CFD8514267}"/>
              </a:ext>
            </a:extLst>
          </p:cNvPr>
          <p:cNvSpPr txBox="1"/>
          <p:nvPr/>
        </p:nvSpPr>
        <p:spPr>
          <a:xfrm>
            <a:off x="532058" y="3923645"/>
            <a:ext cx="40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 для составления расписания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7CD7D4-567E-4529-A730-E95D6B85820A}"/>
              </a:ext>
            </a:extLst>
          </p:cNvPr>
          <p:cNvSpPr/>
          <p:nvPr/>
        </p:nvSpPr>
        <p:spPr>
          <a:xfrm>
            <a:off x="5412260" y="824490"/>
            <a:ext cx="5803822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AADB9-F9C8-4937-97C9-DB11D4C9F911}"/>
              </a:ext>
            </a:extLst>
          </p:cNvPr>
          <p:cNvSpPr txBox="1"/>
          <p:nvPr/>
        </p:nvSpPr>
        <p:spPr>
          <a:xfrm>
            <a:off x="5412261" y="424380"/>
            <a:ext cx="98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E872CF81-0597-4006-A17C-81FDF79C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501239"/>
              </p:ext>
            </p:extLst>
          </p:nvPr>
        </p:nvGraphicFramePr>
        <p:xfrm>
          <a:off x="5412260" y="1327965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AE768872-550C-4677-BC19-B883BDC52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88656"/>
              </p:ext>
            </p:extLst>
          </p:nvPr>
        </p:nvGraphicFramePr>
        <p:xfrm>
          <a:off x="5412260" y="221559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32624AC0-95F0-4B25-AF51-D6101BDD5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150991"/>
              </p:ext>
            </p:extLst>
          </p:nvPr>
        </p:nvGraphicFramePr>
        <p:xfrm>
          <a:off x="5412260" y="3100632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id="{5CD3C471-798F-45E7-8D73-8DDC064F2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682664"/>
              </p:ext>
            </p:extLst>
          </p:nvPr>
        </p:nvGraphicFramePr>
        <p:xfrm>
          <a:off x="5412260" y="3988259"/>
          <a:ext cx="5803822" cy="1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8745A3-BD89-4D8D-B75E-39B4242F3FB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35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Graphic spid="13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C045EC-893D-4F5F-B40E-7B0BEE54F629}"/>
              </a:ext>
            </a:extLst>
          </p:cNvPr>
          <p:cNvPicPr/>
          <p:nvPr/>
        </p:nvPicPr>
        <p:blipFill rotWithShape="1">
          <a:blip r:embed="rId2"/>
          <a:srcRect l="4971" t="20671" r="15339" b="14360"/>
          <a:stretch/>
        </p:blipFill>
        <p:spPr bwMode="auto">
          <a:xfrm>
            <a:off x="4031614" y="1934892"/>
            <a:ext cx="4318461" cy="3441219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345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694C2-A3B5-49BB-8B69-466C1F404EF5}"/>
              </a:ext>
            </a:extLst>
          </p:cNvPr>
          <p:cNvSpPr txBox="1"/>
          <p:nvPr/>
        </p:nvSpPr>
        <p:spPr>
          <a:xfrm>
            <a:off x="3156834" y="5612284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«AS-IS» (Как есть)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4C1CCD-C581-405C-8549-AA0AD5BEA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r="827"/>
          <a:stretch/>
        </p:blipFill>
        <p:spPr bwMode="auto">
          <a:xfrm>
            <a:off x="2263346" y="1698721"/>
            <a:ext cx="7682086" cy="3913563"/>
          </a:xfrm>
          <a:prstGeom prst="rect">
            <a:avLst/>
          </a:prstGeom>
          <a:ln w="12700">
            <a:solidFill>
              <a:srgbClr val="1F2837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F9B5387-68B9-4815-8320-48651AFEDAE8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1B345-7D14-480E-9C6E-D336CAAB8BA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4748-11FC-42D4-B91A-6EEE2612EFC2}"/>
              </a:ext>
            </a:extLst>
          </p:cNvPr>
          <p:cNvSpPr txBox="1"/>
          <p:nvPr/>
        </p:nvSpPr>
        <p:spPr>
          <a:xfrm>
            <a:off x="4031614" y="5358435"/>
            <a:ext cx="431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составления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218388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5" grpId="0" animBg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596040C-FB53-4748-ADBA-C187A993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15862"/>
              </p:ext>
            </p:extLst>
          </p:nvPr>
        </p:nvGraphicFramePr>
        <p:xfrm>
          <a:off x="1547124" y="13279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59D2A5B0-E254-45E5-9F70-DCF5A77B1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43948"/>
              </p:ext>
            </p:extLst>
          </p:nvPr>
        </p:nvGraphicFramePr>
        <p:xfrm>
          <a:off x="1547123" y="20518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47B43098-7050-41F9-84C4-2F9C78610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196776"/>
              </p:ext>
            </p:extLst>
          </p:nvPr>
        </p:nvGraphicFramePr>
        <p:xfrm>
          <a:off x="1547122" y="2775766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A5539D25-ADC9-4DB2-972B-6BB13B15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97810"/>
              </p:ext>
            </p:extLst>
          </p:nvPr>
        </p:nvGraphicFramePr>
        <p:xfrm>
          <a:off x="1547122" y="3478188"/>
          <a:ext cx="8246956" cy="88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70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технического задания на программный продукт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1C81A-964B-4E7F-838F-490D20BBA29F}"/>
              </a:ext>
            </a:extLst>
          </p:cNvPr>
          <p:cNvSpPr txBox="1"/>
          <p:nvPr/>
        </p:nvSpPr>
        <p:spPr>
          <a:xfrm>
            <a:off x="3148445" y="5377175"/>
            <a:ext cx="58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 процесса составления расписания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(Как будет)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0805B-4341-4BC6-AA2D-63F228AC54D4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E1E5D4-D50D-449E-9E85-6DA4092D57F3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2254957" y="1578637"/>
            <a:ext cx="7682086" cy="3799101"/>
          </a:xfrm>
          <a:prstGeom prst="rect">
            <a:avLst/>
          </a:prstGeom>
          <a:ln w="19050">
            <a:solidFill>
              <a:srgbClr val="1F2837"/>
            </a:solidFill>
          </a:ln>
        </p:spPr>
      </p:pic>
    </p:spTree>
    <p:extLst>
      <p:ext uri="{BB962C8B-B14F-4D97-AF65-F5344CB8AC3E}">
        <p14:creationId xmlns:p14="http://schemas.microsoft.com/office/powerpoint/2010/main" val="291027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6" grpId="1">
        <p:bldAsOne/>
      </p:bldGraphic>
      <p:bldGraphic spid="7" grpId="0">
        <p:bldAsOne/>
      </p:bldGraphic>
      <p:bldGraphic spid="7" grpId="1">
        <p:bldAsOne/>
      </p:bldGraphic>
      <p:bldGraphic spid="10" grpId="0">
        <p:bldAsOne/>
      </p:bldGraphic>
      <p:bldGraphic spid="10" grpId="1">
        <p:bldAsOne/>
      </p:bldGraphic>
      <p:bldP spid="4" grpId="0"/>
      <p:bldP spid="9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3D308C0-8C0F-4E4D-9B14-B61A321C2B34}"/>
              </a:ext>
            </a:extLst>
          </p:cNvPr>
          <p:cNvSpPr txBox="1"/>
          <p:nvPr/>
        </p:nvSpPr>
        <p:spPr>
          <a:xfrm>
            <a:off x="5114925" y="1288299"/>
            <a:ext cx="5000625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Кроссплатформенная поддержка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архитектура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Intelli-Sense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инструментов веб-технологий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декомпиляции кода для языка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один усеченный угол 20">
            <a:extLst>
              <a:ext uri="{FF2B5EF4-FFF2-40B4-BE49-F238E27FC236}">
                <a16:creationId xmlns:a16="http://schemas.microsoft.com/office/drawing/2014/main" id="{98943FE9-6E2C-47F7-8B31-45D40B285154}"/>
              </a:ext>
            </a:extLst>
          </p:cNvPr>
          <p:cNvSpPr/>
          <p:nvPr/>
        </p:nvSpPr>
        <p:spPr>
          <a:xfrm flipH="1">
            <a:off x="1444625" y="1985953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один усеченный угол 42">
            <a:extLst>
              <a:ext uri="{FF2B5EF4-FFF2-40B4-BE49-F238E27FC236}">
                <a16:creationId xmlns:a16="http://schemas.microsoft.com/office/drawing/2014/main" id="{490EA696-DB11-4B74-92D4-A064999C8B11}"/>
              </a:ext>
            </a:extLst>
          </p:cNvPr>
          <p:cNvSpPr/>
          <p:nvPr/>
        </p:nvSpPr>
        <p:spPr>
          <a:xfrm flipH="1">
            <a:off x="1444625" y="1266825"/>
            <a:ext cx="3657600" cy="717550"/>
          </a:xfrm>
          <a:prstGeom prst="snip1Rect">
            <a:avLst>
              <a:gd name="adj" fmla="val 50000"/>
            </a:avLst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5907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программных средств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67276-8E7B-43D0-AE78-43D0091C7E06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B79ACDA-47A7-40C5-8A38-E2F5FFB2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1636" r="12300" b="27551"/>
          <a:stretch/>
        </p:blipFill>
        <p:spPr>
          <a:xfrm>
            <a:off x="1730256" y="2022336"/>
            <a:ext cx="842838" cy="67937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FC1FD8-0737-4B23-819B-B672206705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5" t="4262" r="21848" b="32002"/>
          <a:stretch/>
        </p:blipFill>
        <p:spPr>
          <a:xfrm>
            <a:off x="6190470" y="3047529"/>
            <a:ext cx="631032" cy="71199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4888470-F511-4246-B83E-3696E94651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r="25942" b="40786"/>
          <a:stretch/>
        </p:blipFill>
        <p:spPr>
          <a:xfrm>
            <a:off x="1816520" y="3046225"/>
            <a:ext cx="709991" cy="752331"/>
          </a:xfrm>
          <a:prstGeom prst="rect">
            <a:avLst/>
          </a:prstGeom>
        </p:spPr>
      </p:pic>
      <p:pic>
        <p:nvPicPr>
          <p:cNvPr id="32" name="Picture 4" descr="Embarcadero Delphi 10 Seattle — купить лицензию Embarcadero Delphi 10  Seattle по выгодной цене на официальном сайте Store.Softline.ru">
            <a:extLst>
              <a:ext uri="{FF2B5EF4-FFF2-40B4-BE49-F238E27FC236}">
                <a16:creationId xmlns:a16="http://schemas.microsoft.com/office/drawing/2014/main" id="{29A20EE8-813A-4961-85EE-FC9C2031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04" y="4164549"/>
            <a:ext cx="678457" cy="6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D14851BD-D5D7-4A7E-8D83-44EC7980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03" y="4108986"/>
            <a:ext cx="785352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9E90251-3422-4DDD-984B-1CDDD841A7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34" y="2039284"/>
            <a:ext cx="680780" cy="6807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C6B8D78-B5F1-45EA-B5BC-2EE6C378D97C}"/>
              </a:ext>
            </a:extLst>
          </p:cNvPr>
          <p:cNvSpPr txBox="1"/>
          <p:nvPr/>
        </p:nvSpPr>
        <p:spPr>
          <a:xfrm>
            <a:off x="2668788" y="2170557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9F4A14-4B38-4361-8A8D-193FAE631752}"/>
              </a:ext>
            </a:extLst>
          </p:cNvPr>
          <p:cNvSpPr txBox="1"/>
          <p:nvPr/>
        </p:nvSpPr>
        <p:spPr>
          <a:xfrm>
            <a:off x="7165238" y="3232064"/>
            <a:ext cx="224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9314D-CFAA-4942-BAD2-4D56A3A485E3}"/>
              </a:ext>
            </a:extLst>
          </p:cNvPr>
          <p:cNvSpPr txBox="1"/>
          <p:nvPr/>
        </p:nvSpPr>
        <p:spPr>
          <a:xfrm>
            <a:off x="2683866" y="3099224"/>
            <a:ext cx="23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8325F7-86C5-4CCF-AAFD-8B4CAAEC241B}"/>
              </a:ext>
            </a:extLst>
          </p:cNvPr>
          <p:cNvSpPr txBox="1"/>
          <p:nvPr/>
        </p:nvSpPr>
        <p:spPr>
          <a:xfrm>
            <a:off x="2733510" y="4320457"/>
            <a:ext cx="20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Embarcadero Delphi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B18C5-8885-4A3E-9835-88D159F89195}"/>
              </a:ext>
            </a:extLst>
          </p:cNvPr>
          <p:cNvSpPr txBox="1"/>
          <p:nvPr/>
        </p:nvSpPr>
        <p:spPr>
          <a:xfrm>
            <a:off x="7219823" y="43125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4D8AF4-D744-4943-8791-B316E3571FA8}"/>
              </a:ext>
            </a:extLst>
          </p:cNvPr>
          <p:cNvSpPr txBox="1"/>
          <p:nvPr/>
        </p:nvSpPr>
        <p:spPr>
          <a:xfrm>
            <a:off x="7125898" y="2153390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0E198C4-8B58-44A0-8DA1-BD20A476A9FF}"/>
              </a:ext>
            </a:extLst>
          </p:cNvPr>
          <p:cNvSpPr/>
          <p:nvPr/>
        </p:nvSpPr>
        <p:spPr>
          <a:xfrm>
            <a:off x="5111750" y="1266048"/>
            <a:ext cx="5006181" cy="4601352"/>
          </a:xfrm>
          <a:prstGeom prst="rect">
            <a:avLst/>
          </a:prstGeom>
          <a:noFill/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8B6AB-6009-4569-A31E-B1FD940E8DD2}"/>
              </a:ext>
            </a:extLst>
          </p:cNvPr>
          <p:cNvSpPr txBox="1"/>
          <p:nvPr/>
        </p:nvSpPr>
        <p:spPr>
          <a:xfrm>
            <a:off x="5114925" y="1286444"/>
            <a:ext cx="500062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Бесплатное программное обеспечение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управление базой данных</a:t>
            </a:r>
          </a:p>
          <a:p>
            <a:pPr marL="285750" indent="-285750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85449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0039 -0.1067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34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2.96296E-6 L 2.5E-6 -0.1030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3543 -0.0025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-6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-7.40741E-7 L -0.36562 0.0025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9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4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740"/>
                            </p:stCondLst>
                            <p:childTnLst>
                              <p:par>
                                <p:cTn id="17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24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21" grpId="0" animBg="1"/>
      <p:bldP spid="43" grpId="0" animBg="1"/>
      <p:bldP spid="43" grpId="1" animBg="1"/>
      <p:bldP spid="4" grpId="0"/>
      <p:bldP spid="9" grpId="0" animBg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2" grpId="2"/>
      <p:bldP spid="44" grpId="0" animBg="1"/>
      <p:bldP spid="44" grpId="1" animBg="1"/>
      <p:bldP spid="44" grpId="2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7568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системных требований к программному продукту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Схема 30">
            <a:extLst>
              <a:ext uri="{FF2B5EF4-FFF2-40B4-BE49-F238E27FC236}">
                <a16:creationId xmlns:a16="http://schemas.microsoft.com/office/drawing/2014/main" id="{3B170AB8-47D7-4139-A48D-E549F3F9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868497"/>
              </p:ext>
            </p:extLst>
          </p:nvPr>
        </p:nvGraphicFramePr>
        <p:xfrm>
          <a:off x="2754762" y="101762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Схема 38">
            <a:extLst>
              <a:ext uri="{FF2B5EF4-FFF2-40B4-BE49-F238E27FC236}">
                <a16:creationId xmlns:a16="http://schemas.microsoft.com/office/drawing/2014/main" id="{4E2A8A9F-3886-4277-9A44-ADDD4B9EA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313462"/>
              </p:ext>
            </p:extLst>
          </p:nvPr>
        </p:nvGraphicFramePr>
        <p:xfrm>
          <a:off x="2754761" y="166429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Схема 39">
            <a:extLst>
              <a:ext uri="{FF2B5EF4-FFF2-40B4-BE49-F238E27FC236}">
                <a16:creationId xmlns:a16="http://schemas.microsoft.com/office/drawing/2014/main" id="{9BA443F9-0976-4EB6-B812-1DD63980C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471494"/>
              </p:ext>
            </p:extLst>
          </p:nvPr>
        </p:nvGraphicFramePr>
        <p:xfrm>
          <a:off x="2754761" y="231096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1" name="Схема 40">
            <a:extLst>
              <a:ext uri="{FF2B5EF4-FFF2-40B4-BE49-F238E27FC236}">
                <a16:creationId xmlns:a16="http://schemas.microsoft.com/office/drawing/2014/main" id="{6E0EFEA7-3F6E-4A01-BFC0-B9AC1A82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185139"/>
              </p:ext>
            </p:extLst>
          </p:nvPr>
        </p:nvGraphicFramePr>
        <p:xfrm>
          <a:off x="2754759" y="295763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2" name="Схема 41">
            <a:extLst>
              <a:ext uri="{FF2B5EF4-FFF2-40B4-BE49-F238E27FC236}">
                <a16:creationId xmlns:a16="http://schemas.microsoft.com/office/drawing/2014/main" id="{EECF6779-A9AB-4D46-951F-491ED0D1F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993082"/>
              </p:ext>
            </p:extLst>
          </p:nvPr>
        </p:nvGraphicFramePr>
        <p:xfrm>
          <a:off x="2754759" y="360430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947FD92E-2AE3-4744-8784-0EA20A428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811425"/>
              </p:ext>
            </p:extLst>
          </p:nvPr>
        </p:nvGraphicFramePr>
        <p:xfrm>
          <a:off x="2754758" y="4250978"/>
          <a:ext cx="6682476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994635-6FD4-42BE-AD33-E68EB1002B71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07B5950C-63B6-474A-B086-92AF7BFA2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977179"/>
              </p:ext>
            </p:extLst>
          </p:nvPr>
        </p:nvGraphicFramePr>
        <p:xfrm>
          <a:off x="2754758" y="4897648"/>
          <a:ext cx="6682475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57D49B99-0F48-4489-AE5F-40DF02695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999705"/>
              </p:ext>
            </p:extLst>
          </p:nvPr>
        </p:nvGraphicFramePr>
        <p:xfrm>
          <a:off x="2754758" y="5544318"/>
          <a:ext cx="6682475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id="{56710A76-A7DA-49D6-9C8B-0588C4C33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383887"/>
              </p:ext>
            </p:extLst>
          </p:nvPr>
        </p:nvGraphicFramePr>
        <p:xfrm>
          <a:off x="2754757" y="6190988"/>
          <a:ext cx="6682475" cy="53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</p:spTree>
    <p:extLst>
      <p:ext uri="{BB962C8B-B14F-4D97-AF65-F5344CB8AC3E}">
        <p14:creationId xmlns:p14="http://schemas.microsoft.com/office/powerpoint/2010/main" val="3059797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Graphic spid="31" grpId="0">
        <p:bldAsOne/>
      </p:bldGraphic>
      <p:bldGraphic spid="39" grpId="0">
        <p:bldAsOne/>
      </p:bldGraphic>
      <p:bldGraphic spid="40" grpId="0">
        <p:bldAsOne/>
      </p:bldGraphic>
      <p:bldGraphic spid="41" grpId="0">
        <p:bldAsOne/>
      </p:bldGraphic>
      <p:bldGraphic spid="42" grpId="0">
        <p:bldAsOne/>
      </p:bldGraphic>
      <p:bldGraphic spid="43" grpId="0">
        <p:bldAsOne/>
      </p:bldGraphic>
      <p:bldGraphic spid="11" grpId="0">
        <p:bldAsOne/>
      </p:bldGraphic>
      <p:bldGraphic spid="15" grpId="0">
        <p:bldAsOne/>
      </p:bldGraphic>
      <p:bldGraphic spid="1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6319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17773-AABC-4F93-BF1D-BD82B2FB102E}"/>
              </a:ext>
            </a:extLst>
          </p:cNvPr>
          <p:cNvSpPr txBox="1"/>
          <p:nvPr/>
        </p:nvSpPr>
        <p:spPr>
          <a:xfrm>
            <a:off x="334938" y="5846514"/>
            <a:ext cx="6672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-диаграмма хранения данных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D3B7A-8721-4843-B88F-8CE071CB53D3}"/>
              </a:ext>
            </a:extLst>
          </p:cNvPr>
          <p:cNvSpPr txBox="1"/>
          <p:nvPr/>
        </p:nvSpPr>
        <p:spPr>
          <a:xfrm>
            <a:off x="8912814" y="1554496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AC1F-920C-4D19-AD69-427273F8B676}"/>
              </a:ext>
            </a:extLst>
          </p:cNvPr>
          <p:cNvSpPr txBox="1"/>
          <p:nvPr/>
        </p:nvSpPr>
        <p:spPr>
          <a:xfrm>
            <a:off x="8912814" y="3264903"/>
            <a:ext cx="2660033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72980-3B9C-4CD0-8DC7-6384A3FF61A0}"/>
              </a:ext>
            </a:extLst>
          </p:cNvPr>
          <p:cNvSpPr txBox="1"/>
          <p:nvPr/>
        </p:nvSpPr>
        <p:spPr>
          <a:xfrm>
            <a:off x="8912814" y="4970713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B5D2-FFF4-4EE0-8544-E3727D75E4F5}"/>
              </a:ext>
            </a:extLst>
          </p:cNvPr>
          <p:cNvSpPr txBox="1"/>
          <p:nvPr/>
        </p:nvSpPr>
        <p:spPr>
          <a:xfrm>
            <a:off x="7093845" y="2274012"/>
            <a:ext cx="1463156" cy="646331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+ .NET Core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5F448-6C31-4638-8410-693AB35C9E58}"/>
              </a:ext>
            </a:extLst>
          </p:cNvPr>
          <p:cNvSpPr txBox="1"/>
          <p:nvPr/>
        </p:nvSpPr>
        <p:spPr>
          <a:xfrm>
            <a:off x="8912814" y="241199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B4CC92A-BCA7-4ADD-9AD5-A75E197851A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557001" y="2596664"/>
            <a:ext cx="355813" cy="514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30E5714-3A89-4727-9807-9ABBE0F80A91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8101693" y="1462892"/>
            <a:ext cx="534850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FA9FAD-DA09-4B3E-991E-A168CD1DB00B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104505" y="2641260"/>
            <a:ext cx="529226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9F8B01-DB1F-4CCF-9F3D-336726F9EE5D}"/>
              </a:ext>
            </a:extLst>
          </p:cNvPr>
          <p:cNvSpPr txBox="1"/>
          <p:nvPr/>
        </p:nvSpPr>
        <p:spPr>
          <a:xfrm>
            <a:off x="8912814" y="4117808"/>
            <a:ext cx="2660021" cy="369332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Прямая со стрелкой 51">
            <a:extLst>
              <a:ext uri="{FF2B5EF4-FFF2-40B4-BE49-F238E27FC236}">
                <a16:creationId xmlns:a16="http://schemas.microsoft.com/office/drawing/2014/main" id="{E1CBB909-DA44-4A9D-8550-572E6CFDAF5E}"/>
              </a:ext>
            </a:extLst>
          </p:cNvPr>
          <p:cNvCxnSpPr>
            <a:cxnSpLocks/>
            <a:stCxn id="20" idx="2"/>
            <a:endCxn id="55" idx="1"/>
          </p:cNvCxnSpPr>
          <p:nvPr/>
        </p:nvCxnSpPr>
        <p:spPr>
          <a:xfrm rot="16200000" flipH="1">
            <a:off x="7678053" y="3067712"/>
            <a:ext cx="1382131" cy="1087391"/>
          </a:xfrm>
          <a:prstGeom prst="bentConnector2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01B1B8E-56B3-49B3-970C-895C7C26FB9E}"/>
              </a:ext>
            </a:extLst>
          </p:cNvPr>
          <p:cNvCxnSpPr>
            <a:cxnSpLocks/>
          </p:cNvCxnSpPr>
          <p:nvPr/>
        </p:nvCxnSpPr>
        <p:spPr>
          <a:xfrm flipV="1">
            <a:off x="9493586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45CE86-7EE5-479C-BC6E-FA72860BDB0B}"/>
              </a:ext>
            </a:extLst>
          </p:cNvPr>
          <p:cNvCxnSpPr>
            <a:cxnSpLocks/>
          </p:cNvCxnSpPr>
          <p:nvPr/>
        </p:nvCxnSpPr>
        <p:spPr>
          <a:xfrm>
            <a:off x="10943445" y="1923828"/>
            <a:ext cx="0" cy="488170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7DE0E22-EF24-4004-8BE1-A6DE2B5DE103}"/>
              </a:ext>
            </a:extLst>
          </p:cNvPr>
          <p:cNvCxnSpPr>
            <a:cxnSpLocks/>
          </p:cNvCxnSpPr>
          <p:nvPr/>
        </p:nvCxnSpPr>
        <p:spPr>
          <a:xfrm flipV="1">
            <a:off x="9516709" y="278133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6D1A473A-6B48-45E7-B443-E7A185FCA1EA}"/>
              </a:ext>
            </a:extLst>
          </p:cNvPr>
          <p:cNvCxnSpPr>
            <a:cxnSpLocks/>
          </p:cNvCxnSpPr>
          <p:nvPr/>
        </p:nvCxnSpPr>
        <p:spPr>
          <a:xfrm flipV="1">
            <a:off x="9516709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D9E40588-202D-4AB6-9429-3CCE8333169A}"/>
              </a:ext>
            </a:extLst>
          </p:cNvPr>
          <p:cNvCxnSpPr>
            <a:cxnSpLocks/>
          </p:cNvCxnSpPr>
          <p:nvPr/>
        </p:nvCxnSpPr>
        <p:spPr>
          <a:xfrm flipV="1">
            <a:off x="9516709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E60B0DD-69CC-443C-90EA-E1C4759230A1}"/>
              </a:ext>
            </a:extLst>
          </p:cNvPr>
          <p:cNvCxnSpPr>
            <a:cxnSpLocks/>
          </p:cNvCxnSpPr>
          <p:nvPr/>
        </p:nvCxnSpPr>
        <p:spPr>
          <a:xfrm>
            <a:off x="10941854" y="2781329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5C862A51-E24C-44AE-A8AB-A1CEC8A8161F}"/>
              </a:ext>
            </a:extLst>
          </p:cNvPr>
          <p:cNvCxnSpPr>
            <a:cxnSpLocks/>
          </p:cNvCxnSpPr>
          <p:nvPr/>
        </p:nvCxnSpPr>
        <p:spPr>
          <a:xfrm>
            <a:off x="10940263" y="3634235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25BC07A1-6986-4BB6-A936-87D8D8FFCFFC}"/>
              </a:ext>
            </a:extLst>
          </p:cNvPr>
          <p:cNvCxnSpPr>
            <a:cxnSpLocks/>
          </p:cNvCxnSpPr>
          <p:nvPr/>
        </p:nvCxnSpPr>
        <p:spPr>
          <a:xfrm>
            <a:off x="10930434" y="4487140"/>
            <a:ext cx="0" cy="483573"/>
          </a:xfrm>
          <a:prstGeom prst="straightConnector1">
            <a:avLst/>
          </a:prstGeom>
          <a:ln>
            <a:solidFill>
              <a:srgbClr val="E91A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B02B14-6CFB-4285-9656-7E50D731C902}"/>
              </a:ext>
            </a:extLst>
          </p:cNvPr>
          <p:cNvPicPr/>
          <p:nvPr/>
        </p:nvPicPr>
        <p:blipFill rotWithShape="1">
          <a:blip r:embed="rId2"/>
          <a:srcRect l="2491" r="10593"/>
          <a:stretch/>
        </p:blipFill>
        <p:spPr>
          <a:xfrm>
            <a:off x="334938" y="1310793"/>
            <a:ext cx="6672460" cy="4535721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B2977B7-C130-44B8-A8B8-70D6BE7E1D90}"/>
              </a:ext>
            </a:extLst>
          </p:cNvPr>
          <p:cNvSpPr/>
          <p:nvPr/>
        </p:nvSpPr>
        <p:spPr>
          <a:xfrm>
            <a:off x="7093845" y="5475965"/>
            <a:ext cx="447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взаимодействия компонентов программы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40BD7-AC45-4FFB-9CAB-ACE2EF34A34B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0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  <p:bldP spid="7" grpId="0" animBg="1"/>
      <p:bldP spid="18" grpId="0" animBg="1"/>
      <p:bldP spid="19" grpId="0" animBg="1"/>
      <p:bldP spid="20" grpId="0" animBg="1"/>
      <p:bldP spid="21" grpId="0" animBg="1"/>
      <p:bldP spid="55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6C916-2344-44DD-85D6-210CC57B6532}"/>
              </a:ext>
            </a:extLst>
          </p:cNvPr>
          <p:cNvSpPr txBox="1"/>
          <p:nvPr/>
        </p:nvSpPr>
        <p:spPr>
          <a:xfrm>
            <a:off x="641947" y="3997840"/>
            <a:ext cx="3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2ABD2-1EB0-4BEB-A73D-61C88F197EB9}"/>
              </a:ext>
            </a:extLst>
          </p:cNvPr>
          <p:cNvSpPr txBox="1"/>
          <p:nvPr/>
        </p:nvSpPr>
        <p:spPr>
          <a:xfrm>
            <a:off x="8248862" y="4056982"/>
            <a:ext cx="3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D9AD5-02C8-4179-B979-AFE34F1149D5}"/>
              </a:ext>
            </a:extLst>
          </p:cNvPr>
          <p:cNvSpPr txBox="1"/>
          <p:nvPr/>
        </p:nvSpPr>
        <p:spPr>
          <a:xfrm>
            <a:off x="4292533" y="6258388"/>
            <a:ext cx="377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40B23053-6418-42C7-B72B-4F60CC3F7936}"/>
              </a:ext>
            </a:extLst>
          </p:cNvPr>
          <p:cNvSpPr/>
          <p:nvPr/>
        </p:nvSpPr>
        <p:spPr>
          <a:xfrm>
            <a:off x="4630834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E3876290-D02F-4E7A-AFD9-C0B16317D547}"/>
              </a:ext>
            </a:extLst>
          </p:cNvPr>
          <p:cNvSpPr/>
          <p:nvPr/>
        </p:nvSpPr>
        <p:spPr>
          <a:xfrm>
            <a:off x="6866050" y="2444750"/>
            <a:ext cx="695117" cy="1704132"/>
          </a:xfrm>
          <a:prstGeom prst="downArrow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287C3-85D3-40BE-B51C-21CC55ED6664}"/>
              </a:ext>
            </a:extLst>
          </p:cNvPr>
          <p:cNvSpPr/>
          <p:nvPr/>
        </p:nvSpPr>
        <p:spPr>
          <a:xfrm>
            <a:off x="3964189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D39047-E8F4-41F8-8E01-466283B0D078}"/>
              </a:ext>
            </a:extLst>
          </p:cNvPr>
          <p:cNvSpPr/>
          <p:nvPr/>
        </p:nvSpPr>
        <p:spPr>
          <a:xfrm>
            <a:off x="7039777" y="2444750"/>
            <a:ext cx="1188034" cy="347664"/>
          </a:xfrm>
          <a:prstGeom prst="rect">
            <a:avLst/>
          </a:prstGeom>
          <a:solidFill>
            <a:srgbClr val="1F2837"/>
          </a:solidFill>
          <a:ln>
            <a:solidFill>
              <a:srgbClr val="1F2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BFCEE-0592-4460-8143-DE2303974496}"/>
              </a:ext>
            </a:extLst>
          </p:cNvPr>
          <p:cNvPicPr/>
          <p:nvPr/>
        </p:nvPicPr>
        <p:blipFill rotWithShape="1">
          <a:blip r:embed="rId2"/>
          <a:srcRect l="6992" r="12556"/>
          <a:stretch/>
        </p:blipFill>
        <p:spPr>
          <a:xfrm>
            <a:off x="641947" y="1740531"/>
            <a:ext cx="3322242" cy="225730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404663-20C2-42D6-8F05-BD49DD69A7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7811" y="1527845"/>
            <a:ext cx="3356449" cy="25291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A167F8-B75E-406A-A3BE-B09A39665D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22307" y="4148882"/>
            <a:ext cx="3347385" cy="2041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2" grpId="0"/>
      <p:bldP spid="3" grpId="0"/>
      <p:bldP spid="10" grpId="0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327AE-18C1-4D69-8C97-36D73C390D65}"/>
              </a:ext>
            </a:extLst>
          </p:cNvPr>
          <p:cNvSpPr txBox="1"/>
          <p:nvPr/>
        </p:nvSpPr>
        <p:spPr>
          <a:xfrm>
            <a:off x="1547126" y="424380"/>
            <a:ext cx="4136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2A5CA-4884-4D91-92FD-81C8B46BA2AF}"/>
              </a:ext>
            </a:extLst>
          </p:cNvPr>
          <p:cNvSpPr/>
          <p:nvPr/>
        </p:nvSpPr>
        <p:spPr>
          <a:xfrm>
            <a:off x="1547125" y="824490"/>
            <a:ext cx="8246956" cy="103366"/>
          </a:xfrm>
          <a:prstGeom prst="rect">
            <a:avLst/>
          </a:prstGeom>
          <a:solidFill>
            <a:srgbClr val="1F2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56B2-8A74-4269-B041-51CB3A2309C8}"/>
              </a:ext>
            </a:extLst>
          </p:cNvPr>
          <p:cNvSpPr txBox="1"/>
          <p:nvPr/>
        </p:nvSpPr>
        <p:spPr>
          <a:xfrm>
            <a:off x="11685864" y="0"/>
            <a:ext cx="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DC624-C9C6-4EB2-BF0A-80EAE41A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3" y="1507399"/>
            <a:ext cx="7220422" cy="44047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A341EF-E15F-4D12-875B-80E081CBD06B}"/>
              </a:ext>
            </a:extLst>
          </p:cNvPr>
          <p:cNvSpPr txBox="1"/>
          <p:nvPr/>
        </p:nvSpPr>
        <p:spPr>
          <a:xfrm>
            <a:off x="2073753" y="5912110"/>
            <a:ext cx="72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работы с записями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0ED20-B2E5-4A35-9AB9-AA6510EB7957}"/>
              </a:ext>
            </a:extLst>
          </p:cNvPr>
          <p:cNvSpPr txBox="1"/>
          <p:nvPr/>
        </p:nvSpPr>
        <p:spPr>
          <a:xfrm>
            <a:off x="551934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«Педагоги»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3ADAC1-CA53-479F-9610-A9AF44B7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66" y="1254861"/>
            <a:ext cx="3599935" cy="2196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4E7F30-8AD6-4211-B882-585212C96680}"/>
              </a:ext>
            </a:extLst>
          </p:cNvPr>
          <p:cNvSpPr txBox="1"/>
          <p:nvPr/>
        </p:nvSpPr>
        <p:spPr>
          <a:xfrm>
            <a:off x="4217466" y="3450947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«Кабинеты»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1FB08-1797-4E54-8116-7C7AAA6A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58" y="1254861"/>
            <a:ext cx="3599933" cy="21960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348773-7EC6-4FD4-B189-D5D6DE2DCC6D}"/>
              </a:ext>
            </a:extLst>
          </p:cNvPr>
          <p:cNvSpPr txBox="1"/>
          <p:nvPr/>
        </p:nvSpPr>
        <p:spPr>
          <a:xfrm>
            <a:off x="7882998" y="3450947"/>
            <a:ext cx="3599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«Классы»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FED1B1-0B31-4337-9A94-D21024EA3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5" y="4027689"/>
            <a:ext cx="3599935" cy="21960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65BC3B-3FF2-4C2C-9D50-B74D4125BF21}"/>
              </a:ext>
            </a:extLst>
          </p:cNvPr>
          <p:cNvSpPr txBox="1"/>
          <p:nvPr/>
        </p:nvSpPr>
        <p:spPr>
          <a:xfrm>
            <a:off x="2438395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DA82B1-C6FB-43C1-9A9A-EED0C52BD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928" y="4027688"/>
            <a:ext cx="3599935" cy="2196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860711-A60F-459E-A877-A5E12153AE1A}"/>
              </a:ext>
            </a:extLst>
          </p:cNvPr>
          <p:cNvSpPr txBox="1"/>
          <p:nvPr/>
        </p:nvSpPr>
        <p:spPr>
          <a:xfrm>
            <a:off x="6103928" y="6223776"/>
            <a:ext cx="3599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«Дисциплины класса»</a:t>
            </a:r>
          </a:p>
        </p:txBody>
      </p:sp>
    </p:spTree>
    <p:extLst>
      <p:ext uri="{BB962C8B-B14F-4D97-AF65-F5344CB8AC3E}">
        <p14:creationId xmlns:p14="http://schemas.microsoft.com/office/powerpoint/2010/main" val="341919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27279 -0.198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8" grpId="0"/>
      <p:bldP spid="18" grpId="1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516</Words>
  <Application>Microsoft Office PowerPoint</Application>
  <PresentationFormat>Широкоэкранный</PresentationFormat>
  <Paragraphs>142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Алексей Овчинников</cp:lastModifiedBy>
  <cp:revision>136</cp:revision>
  <dcterms:created xsi:type="dcterms:W3CDTF">2020-10-04T10:34:15Z</dcterms:created>
  <dcterms:modified xsi:type="dcterms:W3CDTF">2022-05-30T20:52:31Z</dcterms:modified>
</cp:coreProperties>
</file>