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2" r:id="rId4"/>
    <p:sldId id="263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7" r:id="rId14"/>
    <p:sldId id="270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35"/>
    <a:srgbClr val="1F2837"/>
    <a:srgbClr val="4472C4"/>
    <a:srgbClr val="930416"/>
    <a:srgbClr val="FFFFFF"/>
    <a:srgbClr val="E91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912" y="4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800" b="0" i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цены реализации 1 копии ПП, руб.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Стоимость, руб.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72-4379-A76E-48C3C879B5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0-4577-881B-8F5F00C1C1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80-4577-881B-8F5F00C1C1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Суммартные затраты на ПП</c:v>
                </c:pt>
                <c:pt idx="1">
                  <c:v>Закладываемая прибыль (20%)</c:v>
                </c:pt>
                <c:pt idx="2">
                  <c:v>НДС (20%)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24682.86</c:v>
                </c:pt>
                <c:pt idx="1">
                  <c:v>4936.57</c:v>
                </c:pt>
                <c:pt idx="2">
                  <c:v>5923.89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2-4379-A76E-48C3C879B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 custLinFactNeighborY="852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Жесткий диск: 30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Windows 8 32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-битная и выше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Среда выполнения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NET Runtime 6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.NET"/>
        </a:ext>
      </dgm:extLst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таблицами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Microsoft Excel 2016 </a:t>
          </a:r>
          <a:r>
            <a:rPr lang="ru-RU" sz="180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8A0069-DF6A-4321-92E4-E03C849F0B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369C21-F99C-4B28-8273-EE9F36E62B60}">
      <dgm:prSet phldrT="[Текст]" custT="1"/>
      <dgm:spPr>
        <a:solidFill>
          <a:srgbClr val="1F2837"/>
        </a:solidFill>
        <a:ln>
          <a:noFill/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помощи инструментов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Microsoft Office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A0C83F-3135-4923-A150-10864B84FD89}" type="parTrans" cxnId="{8FA3994A-D6A8-4580-8B00-4A67069B4718}">
      <dgm:prSet/>
      <dgm:spPr/>
      <dgm:t>
        <a:bodyPr/>
        <a:lstStyle/>
        <a:p>
          <a:endParaRPr lang="ru-RU"/>
        </a:p>
      </dgm:t>
    </dgm:pt>
    <dgm:pt modelId="{AA713E0B-4EB2-4733-B45D-6E532F332659}" type="sibTrans" cxnId="{8FA3994A-D6A8-4580-8B00-4A67069B4718}">
      <dgm:prSet/>
      <dgm:spPr/>
      <dgm:t>
        <a:bodyPr/>
        <a:lstStyle/>
        <a:p>
          <a:endParaRPr lang="ru-RU"/>
        </a:p>
      </dgm:t>
    </dgm:pt>
    <dgm:pt modelId="{2A2BCFEF-D18F-4D5D-8D0B-9BD35569037F}">
      <dgm:prSet phldrT="[Текст]" custT="1"/>
      <dgm:spPr>
        <a:solidFill>
          <a:srgbClr val="1F2837"/>
        </a:solidFill>
        <a:ln>
          <a:noFill/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помощи языка программирования</a:t>
          </a:r>
        </a:p>
      </dgm:t>
    </dgm:pt>
    <dgm:pt modelId="{8AE1704E-F2AB-475E-96B9-519923AB966C}" type="parTrans" cxnId="{F9406A83-AA8E-4EB5-814A-D3B2D227D78D}">
      <dgm:prSet/>
      <dgm:spPr/>
      <dgm:t>
        <a:bodyPr/>
        <a:lstStyle/>
        <a:p>
          <a:endParaRPr lang="ru-RU"/>
        </a:p>
      </dgm:t>
    </dgm:pt>
    <dgm:pt modelId="{E8DA8C89-6B81-4173-940F-41F260987923}" type="sibTrans" cxnId="{F9406A83-AA8E-4EB5-814A-D3B2D227D78D}">
      <dgm:prSet/>
      <dgm:spPr/>
      <dgm:t>
        <a:bodyPr/>
        <a:lstStyle/>
        <a:p>
          <a:endParaRPr lang="ru-RU"/>
        </a:p>
      </dgm:t>
    </dgm:pt>
    <dgm:pt modelId="{34D4916C-9D4B-4215-BE4B-19B9DF76CE73}" type="pres">
      <dgm:prSet presAssocID="{F68A0069-DF6A-4321-92E4-E03C849F0B88}" presName="diagram" presStyleCnt="0">
        <dgm:presLayoutVars>
          <dgm:dir/>
          <dgm:resizeHandles val="exact"/>
        </dgm:presLayoutVars>
      </dgm:prSet>
      <dgm:spPr/>
    </dgm:pt>
    <dgm:pt modelId="{E9649CD3-4927-418A-93C7-4D3D3BB2803A}" type="pres">
      <dgm:prSet presAssocID="{0A369C21-F99C-4B28-8273-EE9F36E62B60}" presName="node" presStyleLbl="node1" presStyleIdx="0" presStyleCnt="2">
        <dgm:presLayoutVars>
          <dgm:bulletEnabled val="1"/>
        </dgm:presLayoutVars>
      </dgm:prSet>
      <dgm:spPr/>
    </dgm:pt>
    <dgm:pt modelId="{CA2CD5F8-1CB0-4C2A-9FDA-4D1E8954C8E1}" type="pres">
      <dgm:prSet presAssocID="{AA713E0B-4EB2-4733-B45D-6E532F332659}" presName="sibTrans" presStyleCnt="0"/>
      <dgm:spPr/>
    </dgm:pt>
    <dgm:pt modelId="{2A4DE258-C8D4-47D0-A243-AF7C2BAB0D44}" type="pres">
      <dgm:prSet presAssocID="{2A2BCFEF-D18F-4D5D-8D0B-9BD35569037F}" presName="node" presStyleLbl="node1" presStyleIdx="1" presStyleCnt="2">
        <dgm:presLayoutVars>
          <dgm:bulletEnabled val="1"/>
        </dgm:presLayoutVars>
      </dgm:prSet>
      <dgm:spPr/>
    </dgm:pt>
  </dgm:ptLst>
  <dgm:cxnLst>
    <dgm:cxn modelId="{3B2B9547-F867-421F-A3CA-F929EA0D128D}" type="presOf" srcId="{F68A0069-DF6A-4321-92E4-E03C849F0B88}" destId="{34D4916C-9D4B-4215-BE4B-19B9DF76CE73}" srcOrd="0" destOrd="0" presId="urn:microsoft.com/office/officeart/2005/8/layout/default"/>
    <dgm:cxn modelId="{8FA3994A-D6A8-4580-8B00-4A67069B4718}" srcId="{F68A0069-DF6A-4321-92E4-E03C849F0B88}" destId="{0A369C21-F99C-4B28-8273-EE9F36E62B60}" srcOrd="0" destOrd="0" parTransId="{BAA0C83F-3135-4923-A150-10864B84FD89}" sibTransId="{AA713E0B-4EB2-4733-B45D-6E532F332659}"/>
    <dgm:cxn modelId="{64C7EF56-40EE-47C4-B19F-31ECCBB9E790}" type="presOf" srcId="{2A2BCFEF-D18F-4D5D-8D0B-9BD35569037F}" destId="{2A4DE258-C8D4-47D0-A243-AF7C2BAB0D44}" srcOrd="0" destOrd="0" presId="urn:microsoft.com/office/officeart/2005/8/layout/default"/>
    <dgm:cxn modelId="{F9406A83-AA8E-4EB5-814A-D3B2D227D78D}" srcId="{F68A0069-DF6A-4321-92E4-E03C849F0B88}" destId="{2A2BCFEF-D18F-4D5D-8D0B-9BD35569037F}" srcOrd="1" destOrd="0" parTransId="{8AE1704E-F2AB-475E-96B9-519923AB966C}" sibTransId="{E8DA8C89-6B81-4173-940F-41F260987923}"/>
    <dgm:cxn modelId="{862DCF83-1070-4C5F-BF32-48C2FC5B212B}" type="presOf" srcId="{0A369C21-F99C-4B28-8273-EE9F36E62B60}" destId="{E9649CD3-4927-418A-93C7-4D3D3BB2803A}" srcOrd="0" destOrd="0" presId="urn:microsoft.com/office/officeart/2005/8/layout/default"/>
    <dgm:cxn modelId="{FC946329-9382-449A-AD82-D7088F3612F2}" type="presParOf" srcId="{34D4916C-9D4B-4215-BE4B-19B9DF76CE73}" destId="{E9649CD3-4927-418A-93C7-4D3D3BB2803A}" srcOrd="0" destOrd="0" presId="urn:microsoft.com/office/officeart/2005/8/layout/default"/>
    <dgm:cxn modelId="{C7A758A7-0069-4896-842F-DEBCE079A5DF}" type="presParOf" srcId="{34D4916C-9D4B-4215-BE4B-19B9DF76CE73}" destId="{CA2CD5F8-1CB0-4C2A-9FDA-4D1E8954C8E1}" srcOrd="1" destOrd="0" presId="urn:microsoft.com/office/officeart/2005/8/layout/default"/>
    <dgm:cxn modelId="{24E9A87D-1DC5-45F6-80CB-E98685182518}" type="presParOf" srcId="{34D4916C-9D4B-4215-BE4B-19B9DF76CE73}" destId="{2A4DE258-C8D4-47D0-A243-AF7C2BAB0D4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sp:txBody>
      <dsp:txXfrm rot="-5400000">
        <a:off x="829204" y="37586"/>
        <a:ext cx="4937031" cy="694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525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17771" y="525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17771" y="262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Жесткий диск: 30 МБ и более 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17771" y="262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1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Windows 8 32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-битная и выше</a:t>
          </a:r>
        </a:p>
      </dsp:txBody>
      <dsp:txXfrm rot="10800000">
        <a:off x="317903" y="0"/>
        <a:ext cx="5497867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1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Среда выполнения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 Runtime 6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17903" y="0"/>
        <a:ext cx="5497867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1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таблицами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Microsoft Excel 2016 </a:t>
          </a:r>
          <a:r>
            <a:rPr lang="ru-RU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17771" y="262"/>
        <a:ext cx="5497999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3308841" y="-2689132"/>
          <a:ext cx="575443" cy="595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5925618" cy="519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3308841" y="-2689132"/>
          <a:ext cx="575443" cy="595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5925618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3308841" y="-2689132"/>
          <a:ext cx="575443" cy="595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5925618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3308841" y="-2689132"/>
          <a:ext cx="575443" cy="59537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5925618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49CD3-4927-418A-93C7-4D3D3BB2803A}">
      <dsp:nvSpPr>
        <dsp:cNvPr id="0" name=""/>
        <dsp:cNvSpPr/>
      </dsp:nvSpPr>
      <dsp:spPr>
        <a:xfrm>
          <a:off x="0" y="174061"/>
          <a:ext cx="2284194" cy="1370516"/>
        </a:xfrm>
        <a:prstGeom prst="rect">
          <a:avLst/>
        </a:prstGeom>
        <a:solidFill>
          <a:srgbClr val="1F283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помощи инструментов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Microsoft Office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061"/>
        <a:ext cx="2284194" cy="1370516"/>
      </dsp:txXfrm>
    </dsp:sp>
    <dsp:sp modelId="{2A4DE258-C8D4-47D0-A243-AF7C2BAB0D44}">
      <dsp:nvSpPr>
        <dsp:cNvPr id="0" name=""/>
        <dsp:cNvSpPr/>
      </dsp:nvSpPr>
      <dsp:spPr>
        <a:xfrm>
          <a:off x="0" y="1772997"/>
          <a:ext cx="2284194" cy="1370516"/>
        </a:xfrm>
        <a:prstGeom prst="rect">
          <a:avLst/>
        </a:prstGeom>
        <a:solidFill>
          <a:srgbClr val="1F283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 помощи языка программирования</a:t>
          </a:r>
        </a:p>
      </dsp:txBody>
      <dsp:txXfrm>
        <a:off x="0" y="1772997"/>
        <a:ext cx="2284194" cy="137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9" Type="http://schemas.openxmlformats.org/officeDocument/2006/relationships/diagramQuickStyle" Target="../diagrams/quickStyle17.xml"/><Relationship Id="rId21" Type="http://schemas.microsoft.com/office/2007/relationships/diagramDrawing" Target="../diagrams/drawing13.xml"/><Relationship Id="rId34" Type="http://schemas.openxmlformats.org/officeDocument/2006/relationships/diagramQuickStyle" Target="../diagrams/quickStyle16.xml"/><Relationship Id="rId42" Type="http://schemas.openxmlformats.org/officeDocument/2006/relationships/diagramData" Target="../diagrams/data18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32" Type="http://schemas.openxmlformats.org/officeDocument/2006/relationships/diagramData" Target="../diagrams/data16.xml"/><Relationship Id="rId37" Type="http://schemas.openxmlformats.org/officeDocument/2006/relationships/diagramData" Target="../diagrams/data17.xml"/><Relationship Id="rId40" Type="http://schemas.openxmlformats.org/officeDocument/2006/relationships/diagramColors" Target="../diagrams/colors17.xml"/><Relationship Id="rId45" Type="http://schemas.openxmlformats.org/officeDocument/2006/relationships/diagramColors" Target="../diagrams/colors18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36" Type="http://schemas.microsoft.com/office/2007/relationships/diagramDrawing" Target="../diagrams/drawing16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4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Relationship Id="rId35" Type="http://schemas.openxmlformats.org/officeDocument/2006/relationships/diagramColors" Target="../diagrams/colors16.xml"/><Relationship Id="rId43" Type="http://schemas.openxmlformats.org/officeDocument/2006/relationships/diagramLayout" Target="../diagrams/layout18.xml"/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33" Type="http://schemas.openxmlformats.org/officeDocument/2006/relationships/diagramLayout" Target="../diagrams/layout16.xml"/><Relationship Id="rId38" Type="http://schemas.openxmlformats.org/officeDocument/2006/relationships/diagramLayout" Target="../diagrams/layout17.xml"/><Relationship Id="rId46" Type="http://schemas.microsoft.com/office/2007/relationships/diagramDrawing" Target="../diagrams/drawing18.xml"/><Relationship Id="rId20" Type="http://schemas.openxmlformats.org/officeDocument/2006/relationships/diagramColors" Target="../diagrams/colors13.xml"/><Relationship Id="rId41" Type="http://schemas.microsoft.com/office/2007/relationships/diagramDrawing" Target="../diagrams/drawin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486032" y="2393343"/>
            <a:ext cx="11219936" cy="17969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6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1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677510" y="3953310"/>
            <a:ext cx="4184984" cy="2624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графической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Бессонникова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Валерьевна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экономической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Русакевич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E5A38A-1713-4487-8871-4F31715897E1}"/>
              </a:ext>
            </a:extLst>
          </p:cNvPr>
          <p:cNvSpPr/>
          <p:nvPr/>
        </p:nvSpPr>
        <p:spPr>
          <a:xfrm>
            <a:off x="2660822" y="1690222"/>
            <a:ext cx="6870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Демонстрационно-иллюстрационный материал</a:t>
            </a:r>
            <a:endParaRPr lang="en-US" sz="2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12E94E-0D1F-4C10-B71C-97281D7C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8" y="1447020"/>
            <a:ext cx="6981502" cy="42589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6D399-1728-4DDA-AE86-4E79F15B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45" y="1447020"/>
            <a:ext cx="3550239" cy="42589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8BAD2-C95F-4855-AEA6-173F8DC4FFB7}"/>
              </a:ext>
            </a:extLst>
          </p:cNvPr>
          <p:cNvSpPr txBox="1"/>
          <p:nvPr/>
        </p:nvSpPr>
        <p:spPr>
          <a:xfrm>
            <a:off x="702688" y="5705982"/>
            <a:ext cx="69815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«Расписание»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1F5E6-AE59-4D46-9726-2D2DE8C91B6C}"/>
              </a:ext>
            </a:extLst>
          </p:cNvPr>
          <p:cNvSpPr txBox="1"/>
          <p:nvPr/>
        </p:nvSpPr>
        <p:spPr>
          <a:xfrm>
            <a:off x="7850245" y="5705982"/>
            <a:ext cx="35502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1308831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B28B97-F51D-4F08-8392-3CE58B7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57" y="1525721"/>
            <a:ext cx="6864301" cy="41874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49C07E-4F46-473C-84ED-97C37431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" y="3141432"/>
            <a:ext cx="5545893" cy="31066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8C3186-05A7-4457-84FB-1B8F19B5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18" y="1172582"/>
            <a:ext cx="5566229" cy="3118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83B10E-FA30-4A96-B428-5C5D8D06716F}"/>
              </a:ext>
            </a:extLst>
          </p:cNvPr>
          <p:cNvSpPr txBox="1"/>
          <p:nvPr/>
        </p:nvSpPr>
        <p:spPr>
          <a:xfrm>
            <a:off x="2391857" y="5715618"/>
            <a:ext cx="6864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«Экспорт»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057BC-3999-45BC-8024-24CCF8820F22}"/>
              </a:ext>
            </a:extLst>
          </p:cNvPr>
          <p:cNvSpPr txBox="1"/>
          <p:nvPr/>
        </p:nvSpPr>
        <p:spPr>
          <a:xfrm>
            <a:off x="396140" y="6248053"/>
            <a:ext cx="5545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Экспортированное расписание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3995D-891E-418B-BAC0-BF958C3BC80A}"/>
              </a:ext>
            </a:extLst>
          </p:cNvPr>
          <p:cNvSpPr txBox="1"/>
          <p:nvPr/>
        </p:nvSpPr>
        <p:spPr>
          <a:xfrm>
            <a:off x="6161198" y="4279203"/>
            <a:ext cx="5591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Экспортированный отчет</a:t>
            </a:r>
          </a:p>
        </p:txBody>
      </p:sp>
    </p:spTree>
    <p:extLst>
      <p:ext uri="{BB962C8B-B14F-4D97-AF65-F5344CB8AC3E}">
        <p14:creationId xmlns:p14="http://schemas.microsoft.com/office/powerpoint/2010/main" val="21789090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/>
      <p:bldP spid="17" grpId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676CA5-7237-464B-B967-C80D3E2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2454875"/>
            <a:ext cx="5534054" cy="33759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A212664-F74A-4122-A56A-3FF311D7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12" y="1526811"/>
            <a:ext cx="5534055" cy="3375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FB71F-1C67-4788-8C58-B76ACB06BF52}"/>
              </a:ext>
            </a:extLst>
          </p:cNvPr>
          <p:cNvSpPr txBox="1"/>
          <p:nvPr/>
        </p:nvSpPr>
        <p:spPr>
          <a:xfrm>
            <a:off x="6244212" y="4902779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E3C79-8A01-46FA-B05D-FAFEBEDDA32B}"/>
              </a:ext>
            </a:extLst>
          </p:cNvPr>
          <p:cNvSpPr txBox="1"/>
          <p:nvPr/>
        </p:nvSpPr>
        <p:spPr>
          <a:xfrm>
            <a:off x="396139" y="5830842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«Настройки»</a:t>
            </a:r>
          </a:p>
        </p:txBody>
      </p:sp>
    </p:spTree>
    <p:extLst>
      <p:ext uri="{BB962C8B-B14F-4D97-AF65-F5344CB8AC3E}">
        <p14:creationId xmlns:p14="http://schemas.microsoft.com/office/powerpoint/2010/main" val="33583260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663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028" name="Picture 4" descr="https://www.niyati.com/sg/images/software-testing.png">
            <a:extLst>
              <a:ext uri="{FF2B5EF4-FFF2-40B4-BE49-F238E27FC236}">
                <a16:creationId xmlns:a16="http://schemas.microsoft.com/office/drawing/2014/main" id="{CFED83DE-35FE-42E1-8DCC-69111A4A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8" y="1392375"/>
            <a:ext cx="8708630" cy="5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482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59D-ECBE-4F86-B964-064516FA6A6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5FACC21-654D-4CCB-A18B-E57581A9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23525"/>
              </p:ext>
            </p:extLst>
          </p:nvPr>
        </p:nvGraphicFramePr>
        <p:xfrm>
          <a:off x="390777" y="2114732"/>
          <a:ext cx="5152773" cy="3160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292">
                  <a:extLst>
                    <a:ext uri="{9D8B030D-6E8A-4147-A177-3AD203B41FA5}">
                      <a16:colId xmlns:a16="http://schemas.microsoft.com/office/drawing/2014/main" val="4030533428"/>
                    </a:ext>
                  </a:extLst>
                </a:gridCol>
                <a:gridCol w="1538481">
                  <a:extLst>
                    <a:ext uri="{9D8B030D-6E8A-4147-A177-3AD203B41FA5}">
                      <a16:colId xmlns:a16="http://schemas.microsoft.com/office/drawing/2014/main" val="2118577578"/>
                    </a:ext>
                  </a:extLst>
                </a:gridCol>
              </a:tblGrid>
              <a:tr h="31753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07944"/>
                  </a:ext>
                </a:extLst>
              </a:tr>
              <a:tr h="24508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Материальные затраты, в том числе: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Материалы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Электроэнергия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Затраты на оплату труда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Отчисления на социальные нужды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Амортизация оборудования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Прочие затраты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960,00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154,70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15307,94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4592,38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872,48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2795,36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4670"/>
                  </a:ext>
                </a:extLst>
              </a:tr>
              <a:tr h="31753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4682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344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F22B56-3D20-4A98-B7C4-2F42DC6AC81E}"/>
              </a:ext>
            </a:extLst>
          </p:cNvPr>
          <p:cNvSpPr txBox="1"/>
          <p:nvPr/>
        </p:nvSpPr>
        <p:spPr>
          <a:xfrm>
            <a:off x="390524" y="1714622"/>
            <a:ext cx="51527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Смета затрат на разработку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61BE329-29E0-4E3E-89DC-2FED5EA5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873243"/>
              </p:ext>
            </p:extLst>
          </p:nvPr>
        </p:nvGraphicFramePr>
        <p:xfrm>
          <a:off x="5629274" y="1062674"/>
          <a:ext cx="6238875" cy="571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8" grpId="0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54" y="1534331"/>
            <a:ext cx="7732292" cy="3789337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6CA9-A2E3-4203-AD49-42F1BE641B86}"/>
              </a:ext>
            </a:extLst>
          </p:cNvPr>
          <p:cNvSpPr txBox="1"/>
          <p:nvPr/>
        </p:nvSpPr>
        <p:spPr>
          <a:xfrm>
            <a:off x="1547126" y="424380"/>
            <a:ext cx="474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972284-EFCB-438B-8811-99896E100DDA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2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532058" y="1867916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532058" y="1467806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532058" y="3795565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532058" y="339545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532058" y="1971282"/>
            <a:ext cx="445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облегчит и ускорит процесс создания расписания и снизит нагрузку на составителя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532058" y="3898931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501239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745A3-BD89-4D8D-B75E-39B4242F3FB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C045EC-893D-4F5F-B40E-7B0BEE54F629}"/>
              </a:ext>
            </a:extLst>
          </p:cNvPr>
          <p:cNvPicPr/>
          <p:nvPr/>
        </p:nvPicPr>
        <p:blipFill rotWithShape="1">
          <a:blip r:embed="rId2"/>
          <a:srcRect l="4971" t="20671" r="15339" b="14360"/>
          <a:stretch/>
        </p:blipFill>
        <p:spPr bwMode="auto">
          <a:xfrm>
            <a:off x="4031614" y="1934892"/>
            <a:ext cx="4318461" cy="3441219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48445" y="6176244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1B345-7D14-480E-9C6E-D336CAAB8BA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4748-11FC-42D4-B91A-6EEE2612EFC2}"/>
              </a:ext>
            </a:extLst>
          </p:cNvPr>
          <p:cNvSpPr txBox="1"/>
          <p:nvPr/>
        </p:nvSpPr>
        <p:spPr>
          <a:xfrm>
            <a:off x="4031614" y="5358435"/>
            <a:ext cx="431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составления расписания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091F90-56A9-4EC2-9190-70085E0EE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r="827"/>
          <a:stretch/>
        </p:blipFill>
        <p:spPr bwMode="auto">
          <a:xfrm>
            <a:off x="1104676" y="1077093"/>
            <a:ext cx="9999426" cy="5094109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444849"/>
              </p:ext>
            </p:extLst>
          </p:nvPr>
        </p:nvGraphicFramePr>
        <p:xfrm>
          <a:off x="1007981" y="2300558"/>
          <a:ext cx="6573418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63621"/>
              </p:ext>
            </p:extLst>
          </p:nvPr>
        </p:nvGraphicFramePr>
        <p:xfrm>
          <a:off x="1007980" y="3024458"/>
          <a:ext cx="6573418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241672"/>
              </p:ext>
            </p:extLst>
          </p:nvPr>
        </p:nvGraphicFramePr>
        <p:xfrm>
          <a:off x="1007979" y="3748358"/>
          <a:ext cx="6573418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135073"/>
              </p:ext>
            </p:extLst>
          </p:nvPr>
        </p:nvGraphicFramePr>
        <p:xfrm>
          <a:off x="1007979" y="4450780"/>
          <a:ext cx="6573418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0805B-4341-4BC6-AA2D-63F228AC54D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D9BCFBF1-276C-4A9C-A9B2-3A2D67134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192428"/>
              </p:ext>
            </p:extLst>
          </p:nvPr>
        </p:nvGraphicFramePr>
        <p:xfrm>
          <a:off x="8164599" y="2199890"/>
          <a:ext cx="2284194" cy="331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6DD6B8-12B5-4F55-8A5A-0D1D0CA655AD}"/>
              </a:ext>
            </a:extLst>
          </p:cNvPr>
          <p:cNvSpPr txBox="1"/>
          <p:nvPr/>
        </p:nvSpPr>
        <p:spPr>
          <a:xfrm>
            <a:off x="7995276" y="1786965"/>
            <a:ext cx="2622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Варианты разработки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48EF6-9E9A-40C2-9296-3726BBC74089}"/>
              </a:ext>
            </a:extLst>
          </p:cNvPr>
          <p:cNvSpPr txBox="1"/>
          <p:nvPr/>
        </p:nvSpPr>
        <p:spPr>
          <a:xfrm>
            <a:off x="1007979" y="1890179"/>
            <a:ext cx="6571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Функциональные требования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010975" y="6211669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E1E5D4-D50D-449E-9E85-6DA4092D57F3}"/>
              </a:ext>
            </a:extLst>
          </p:cNvPr>
          <p:cNvPicPr/>
          <p:nvPr/>
        </p:nvPicPr>
        <p:blipFill>
          <a:blip r:embed="rId27"/>
          <a:stretch>
            <a:fillRect/>
          </a:stretch>
        </p:blipFill>
        <p:spPr>
          <a:xfrm>
            <a:off x="808182" y="1029071"/>
            <a:ext cx="10300697" cy="5094109"/>
          </a:xfrm>
          <a:prstGeom prst="rect">
            <a:avLst/>
          </a:prstGeom>
          <a:ln w="19050">
            <a:solidFill>
              <a:srgbClr val="1F2837"/>
            </a:solidFill>
          </a:ln>
        </p:spPr>
      </p:pic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Graphic spid="2" grpId="0">
        <p:bldAsOne/>
      </p:bldGraphic>
      <p:bldGraphic spid="2" grpId="1">
        <p:bldAsOne/>
      </p:bldGraphic>
      <p:bldP spid="12" grpId="0"/>
      <p:bldP spid="12" grpId="1"/>
      <p:bldP spid="14" grpId="0"/>
      <p:bldP spid="14" grpId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3D308C0-8C0F-4E4D-9B14-B61A321C2B34}"/>
              </a:ext>
            </a:extLst>
          </p:cNvPr>
          <p:cNvSpPr txBox="1"/>
          <p:nvPr/>
        </p:nvSpPr>
        <p:spPr>
          <a:xfrm>
            <a:off x="5114925" y="1288299"/>
            <a:ext cx="500062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один усеченный угол 20">
            <a:extLst>
              <a:ext uri="{FF2B5EF4-FFF2-40B4-BE49-F238E27FC236}">
                <a16:creationId xmlns:a16="http://schemas.microsoft.com/office/drawing/2014/main" id="{98943FE9-6E2C-47F7-8B31-45D40B285154}"/>
              </a:ext>
            </a:extLst>
          </p:cNvPr>
          <p:cNvSpPr/>
          <p:nvPr/>
        </p:nvSpPr>
        <p:spPr>
          <a:xfrm flipH="1">
            <a:off x="1444625" y="1985953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один усеченный угол 42">
            <a:extLst>
              <a:ext uri="{FF2B5EF4-FFF2-40B4-BE49-F238E27FC236}">
                <a16:creationId xmlns:a16="http://schemas.microsoft.com/office/drawing/2014/main" id="{490EA696-DB11-4B74-92D4-A064999C8B11}"/>
              </a:ext>
            </a:extLst>
          </p:cNvPr>
          <p:cNvSpPr/>
          <p:nvPr/>
        </p:nvSpPr>
        <p:spPr>
          <a:xfrm flipH="1">
            <a:off x="1444625" y="1266825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B79ACDA-47A7-40C5-8A38-E2F5FFB2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730256" y="2022336"/>
            <a:ext cx="842838" cy="6793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FC1FD8-0737-4B23-819B-B6722067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190470" y="3047529"/>
            <a:ext cx="631032" cy="7119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888470-F511-4246-B83E-3696E9465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16520" y="3046225"/>
            <a:ext cx="709991" cy="752331"/>
          </a:xfrm>
          <a:prstGeom prst="rect">
            <a:avLst/>
          </a:prstGeom>
        </p:spPr>
      </p:pic>
      <p:pic>
        <p:nvPicPr>
          <p:cNvPr id="32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29A20EE8-813A-4961-85EE-FC9C203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4" y="4164549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D14851BD-D5D7-4A7E-8D83-44EC7980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03" y="4108986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9E90251-3422-4DDD-984B-1CDDD841A7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039284"/>
            <a:ext cx="680780" cy="6807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6B8D78-B5F1-45EA-B5BC-2EE6C378D97C}"/>
              </a:ext>
            </a:extLst>
          </p:cNvPr>
          <p:cNvSpPr txBox="1"/>
          <p:nvPr/>
        </p:nvSpPr>
        <p:spPr>
          <a:xfrm>
            <a:off x="2668788" y="2170557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F4A14-4B38-4361-8A8D-193FAE631752}"/>
              </a:ext>
            </a:extLst>
          </p:cNvPr>
          <p:cNvSpPr txBox="1"/>
          <p:nvPr/>
        </p:nvSpPr>
        <p:spPr>
          <a:xfrm>
            <a:off x="7165238" y="3232064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9314D-CFAA-4942-BAD2-4D56A3A485E3}"/>
              </a:ext>
            </a:extLst>
          </p:cNvPr>
          <p:cNvSpPr txBox="1"/>
          <p:nvPr/>
        </p:nvSpPr>
        <p:spPr>
          <a:xfrm>
            <a:off x="2683866" y="309922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325F7-86C5-4CCF-AAFD-8B4CAAEC241B}"/>
              </a:ext>
            </a:extLst>
          </p:cNvPr>
          <p:cNvSpPr txBox="1"/>
          <p:nvPr/>
        </p:nvSpPr>
        <p:spPr>
          <a:xfrm>
            <a:off x="2733510" y="4320457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B18C5-8885-4A3E-9835-88D159F89195}"/>
              </a:ext>
            </a:extLst>
          </p:cNvPr>
          <p:cNvSpPr txBox="1"/>
          <p:nvPr/>
        </p:nvSpPr>
        <p:spPr>
          <a:xfrm>
            <a:off x="7219823" y="4312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D8AF4-D744-4943-8791-B316E3571FA8}"/>
              </a:ext>
            </a:extLst>
          </p:cNvPr>
          <p:cNvSpPr txBox="1"/>
          <p:nvPr/>
        </p:nvSpPr>
        <p:spPr>
          <a:xfrm>
            <a:off x="7125898" y="215339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198C4-8B58-44A0-8DA1-BD20A476A9FF}"/>
              </a:ext>
            </a:extLst>
          </p:cNvPr>
          <p:cNvSpPr/>
          <p:nvPr/>
        </p:nvSpPr>
        <p:spPr>
          <a:xfrm>
            <a:off x="5111750" y="126604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8B6AB-6009-4569-A31E-B1FD940E8DD2}"/>
              </a:ext>
            </a:extLst>
          </p:cNvPr>
          <p:cNvSpPr txBox="1"/>
          <p:nvPr/>
        </p:nvSpPr>
        <p:spPr>
          <a:xfrm>
            <a:off x="5114925" y="1286444"/>
            <a:ext cx="50006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управление базой данных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544914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0039 -0.10671 " pathEditMode="relative" rAng="0" ptsTypes="AA">
                                      <p:cBhvr>
                                        <p:cTn id="12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2.96296E-6 L 2.5E-6 -0.10301 " pathEditMode="relative" rAng="0" ptsTypes="AA">
                                      <p:cBhvr>
                                        <p:cTn id="12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543 -0.00255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7.40741E-7 L -0.36562 0.00255 " pathEditMode="relative" rAng="0" ptsTypes="AA">
                                      <p:cBhvr>
                                        <p:cTn id="13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15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6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740"/>
                            </p:stCondLst>
                            <p:childTnLst>
                              <p:par>
                                <p:cTn id="17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24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21" grpId="0" animBg="1"/>
      <p:bldP spid="43" grpId="0" animBg="1"/>
      <p:bldP spid="43" grpId="1" animBg="1"/>
      <p:bldP spid="4" grpId="0"/>
      <p:bldP spid="9" grpId="0" animBg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2" grpId="2"/>
      <p:bldP spid="44" grpId="0" animBg="1"/>
      <p:bldP spid="44" grpId="1" animBg="1"/>
      <p:bldP spid="44" grpId="2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868497"/>
              </p:ext>
            </p:extLst>
          </p:nvPr>
        </p:nvGraphicFramePr>
        <p:xfrm>
          <a:off x="2754762" y="101762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13462"/>
              </p:ext>
            </p:extLst>
          </p:nvPr>
        </p:nvGraphicFramePr>
        <p:xfrm>
          <a:off x="2754761" y="166429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471494"/>
              </p:ext>
            </p:extLst>
          </p:nvPr>
        </p:nvGraphicFramePr>
        <p:xfrm>
          <a:off x="2754761" y="231096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85139"/>
              </p:ext>
            </p:extLst>
          </p:nvPr>
        </p:nvGraphicFramePr>
        <p:xfrm>
          <a:off x="2754759" y="295763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993082"/>
              </p:ext>
            </p:extLst>
          </p:nvPr>
        </p:nvGraphicFramePr>
        <p:xfrm>
          <a:off x="2754759" y="360430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11425"/>
              </p:ext>
            </p:extLst>
          </p:nvPr>
        </p:nvGraphicFramePr>
        <p:xfrm>
          <a:off x="2754758" y="425097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994635-6FD4-42BE-AD33-E68EB1002B71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07B5950C-63B6-474A-B086-92AF7BFA2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762768"/>
              </p:ext>
            </p:extLst>
          </p:nvPr>
        </p:nvGraphicFramePr>
        <p:xfrm>
          <a:off x="2754758" y="489764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57D49B99-0F48-4489-AE5F-40DF02695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779551"/>
              </p:ext>
            </p:extLst>
          </p:nvPr>
        </p:nvGraphicFramePr>
        <p:xfrm>
          <a:off x="2754758" y="554431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56710A76-A7DA-49D6-9C8B-0588C4C33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484330"/>
              </p:ext>
            </p:extLst>
          </p:nvPr>
        </p:nvGraphicFramePr>
        <p:xfrm>
          <a:off x="2754757" y="619098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  <p:bldGraphic spid="11" grpId="0">
        <p:bldAsOne/>
      </p:bldGraphic>
      <p:bldGraphic spid="15" grpId="0">
        <p:bldAsOne/>
      </p:bldGraphic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334938" y="5846514"/>
            <a:ext cx="6672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 rotWithShape="1">
          <a:blip r:embed="rId2"/>
          <a:srcRect l="2491" r="10593"/>
          <a:stretch/>
        </p:blipFill>
        <p:spPr>
          <a:xfrm>
            <a:off x="334938" y="1310793"/>
            <a:ext cx="6672460" cy="4535721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0BD7-AC45-4FFB-9CAB-ACE2EF34A34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DC624-C9C6-4EB2-BF0A-80EAE41A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3" y="1507399"/>
            <a:ext cx="7220422" cy="4404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341EF-E15F-4D12-875B-80E081CBD06B}"/>
              </a:ext>
            </a:extLst>
          </p:cNvPr>
          <p:cNvSpPr txBox="1"/>
          <p:nvPr/>
        </p:nvSpPr>
        <p:spPr>
          <a:xfrm>
            <a:off x="2073753" y="5912110"/>
            <a:ext cx="72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работы с записями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0ED20-B2E5-4A35-9AB9-AA6510EB7957}"/>
              </a:ext>
            </a:extLst>
          </p:cNvPr>
          <p:cNvSpPr txBox="1"/>
          <p:nvPr/>
        </p:nvSpPr>
        <p:spPr>
          <a:xfrm>
            <a:off x="551934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«Педагоги»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ADAC1-CA53-479F-9610-A9AF44B7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66" y="1254861"/>
            <a:ext cx="3599935" cy="2196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4E7F30-8AD6-4211-B882-585212C96680}"/>
              </a:ext>
            </a:extLst>
          </p:cNvPr>
          <p:cNvSpPr txBox="1"/>
          <p:nvPr/>
        </p:nvSpPr>
        <p:spPr>
          <a:xfrm>
            <a:off x="4217466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«Кабинеты»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1FB08-1797-4E54-8116-7C7AAA6A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8" y="1254861"/>
            <a:ext cx="3599933" cy="21960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48773-7EC6-4FD4-B189-D5D6DE2DCC6D}"/>
              </a:ext>
            </a:extLst>
          </p:cNvPr>
          <p:cNvSpPr txBox="1"/>
          <p:nvPr/>
        </p:nvSpPr>
        <p:spPr>
          <a:xfrm>
            <a:off x="7882998" y="3450947"/>
            <a:ext cx="3599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«Классы»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ED1B1-0B31-4337-9A94-D21024EA3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5" y="4027689"/>
            <a:ext cx="3599935" cy="2196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65BC3B-3FF2-4C2C-9D50-B74D4125BF21}"/>
              </a:ext>
            </a:extLst>
          </p:cNvPr>
          <p:cNvSpPr txBox="1"/>
          <p:nvPr/>
        </p:nvSpPr>
        <p:spPr>
          <a:xfrm>
            <a:off x="2438395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DA82B1-C6FB-43C1-9A9A-EED0C52B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28" y="4027688"/>
            <a:ext cx="3599935" cy="2196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860711-A60F-459E-A877-A5E12153AE1A}"/>
              </a:ext>
            </a:extLst>
          </p:cNvPr>
          <p:cNvSpPr txBox="1"/>
          <p:nvPr/>
        </p:nvSpPr>
        <p:spPr>
          <a:xfrm>
            <a:off x="6103928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 класса»</a:t>
            </a:r>
          </a:p>
        </p:txBody>
      </p:sp>
    </p:spTree>
    <p:extLst>
      <p:ext uri="{BB962C8B-B14F-4D97-AF65-F5344CB8AC3E}">
        <p14:creationId xmlns:p14="http://schemas.microsoft.com/office/powerpoint/2010/main" val="3419198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7279 -0.19838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8" grpId="0"/>
      <p:bldP spid="18" grpId="1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532</Words>
  <Application>Microsoft Office PowerPoint</Application>
  <PresentationFormat>Широкоэкранный</PresentationFormat>
  <Paragraphs>146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Овчинников</cp:lastModifiedBy>
  <cp:revision>151</cp:revision>
  <dcterms:created xsi:type="dcterms:W3CDTF">2020-10-04T10:34:15Z</dcterms:created>
  <dcterms:modified xsi:type="dcterms:W3CDTF">2022-06-05T20:35:29Z</dcterms:modified>
</cp:coreProperties>
</file>