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EA1B35"/>
    <a:srgbClr val="E91A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техническое задание и возможные способы реализации поставленной цели</a:t>
          </a:r>
        </a:p>
      </dsp:txBody>
      <dsp:txXfrm rot="-5400000">
        <a:off x="827584" y="38671"/>
        <a:ext cx="4938723" cy="6934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программную документацию</a:t>
          </a:r>
        </a:p>
      </dsp:txBody>
      <dsp:txXfrm rot="-5400000">
        <a:off x="829204" y="37586"/>
        <a:ext cx="4937031" cy="69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1298713" y="2393343"/>
            <a:ext cx="9594574" cy="15026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br>
              <a:rPr lang="en-US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786126" y="4102768"/>
            <a:ext cx="4076367" cy="2343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16663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632726" y="1800578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632726" y="1400468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632726" y="423073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632726" y="383062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632726" y="1903944"/>
            <a:ext cx="430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облегчит процесс распределения учебной нагрузки, ускорит разработку и проконтролирует правильность заполнения, соответственно минимизируя экономические затраты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632726" y="433410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630902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0530CFB0-514D-41CC-8A6D-BAAFB9EDF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073040"/>
              </p:ext>
            </p:extLst>
          </p:nvPr>
        </p:nvGraphicFramePr>
        <p:xfrm>
          <a:off x="5412260" y="487329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5385781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r="827"/>
          <a:stretch/>
        </p:blipFill>
        <p:spPr bwMode="auto">
          <a:xfrm>
            <a:off x="2254957" y="1472218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553017"/>
              </p:ext>
            </p:extLst>
          </p:nvPr>
        </p:nvGraphicFramePr>
        <p:xfrm>
          <a:off x="1547122" y="3440640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A7DEDA-4295-4195-A9A7-E61973723E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586" r="1578"/>
          <a:stretch/>
        </p:blipFill>
        <p:spPr bwMode="auto">
          <a:xfrm>
            <a:off x="2254957" y="1472218"/>
            <a:ext cx="7682086" cy="3920764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: один усеченный угол 32">
            <a:extLst>
              <a:ext uri="{FF2B5EF4-FFF2-40B4-BE49-F238E27FC236}">
                <a16:creationId xmlns:a16="http://schemas.microsoft.com/office/drawing/2014/main" id="{FDE0026F-32D8-4877-92C8-E4A432855AEE}"/>
              </a:ext>
            </a:extLst>
          </p:cNvPr>
          <p:cNvSpPr/>
          <p:nvPr/>
        </p:nvSpPr>
        <p:spPr>
          <a:xfrm flipH="1">
            <a:off x="1130300" y="2006416"/>
            <a:ext cx="3657600" cy="1818019"/>
          </a:xfrm>
          <a:prstGeom prst="snip1Rect">
            <a:avLst>
              <a:gd name="adj" fmla="val 22736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один усеченный угол 16">
            <a:extLst>
              <a:ext uri="{FF2B5EF4-FFF2-40B4-BE49-F238E27FC236}">
                <a16:creationId xmlns:a16="http://schemas.microsoft.com/office/drawing/2014/main" id="{7DF2C5DD-748C-446C-AE45-F1153D547143}"/>
              </a:ext>
            </a:extLst>
          </p:cNvPr>
          <p:cNvSpPr/>
          <p:nvPr/>
        </p:nvSpPr>
        <p:spPr>
          <a:xfrm flipH="1">
            <a:off x="1130300" y="1132698"/>
            <a:ext cx="3657600" cy="832627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80578-9E41-4816-A7B3-B472024D0C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868279" y="2125852"/>
            <a:ext cx="842838" cy="6793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46F53-6224-402B-99FD-A82929AA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459392" y="2093321"/>
            <a:ext cx="631032" cy="7119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E438BF-BD07-418D-B203-6E36A99C6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68279" y="3072105"/>
            <a:ext cx="709991" cy="752331"/>
          </a:xfrm>
          <a:prstGeom prst="rect">
            <a:avLst/>
          </a:prstGeom>
        </p:spPr>
      </p:pic>
      <p:pic>
        <p:nvPicPr>
          <p:cNvPr id="1028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DF6A8632-89AA-4B90-8C20-8563D205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9" y="4063406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CA75A3-E30E-48A7-887C-B197F5FF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92" y="3041684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335F38-DC4C-45A0-91AC-899A29F8B8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92" y="4063406"/>
            <a:ext cx="680780" cy="680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CC6C2-3014-49AB-9D37-42BD783524B2}"/>
              </a:ext>
            </a:extLst>
          </p:cNvPr>
          <p:cNvSpPr txBox="1"/>
          <p:nvPr/>
        </p:nvSpPr>
        <p:spPr>
          <a:xfrm>
            <a:off x="2806811" y="2274073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0457F-B6B6-4C59-981B-241FF91CDEE3}"/>
              </a:ext>
            </a:extLst>
          </p:cNvPr>
          <p:cNvSpPr txBox="1"/>
          <p:nvPr/>
        </p:nvSpPr>
        <p:spPr>
          <a:xfrm>
            <a:off x="7292021" y="2295109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67647-AEFA-439A-AFD2-8B5B3635FB68}"/>
              </a:ext>
            </a:extLst>
          </p:cNvPr>
          <p:cNvSpPr txBox="1"/>
          <p:nvPr/>
        </p:nvSpPr>
        <p:spPr>
          <a:xfrm>
            <a:off x="2735625" y="312510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23088-8AFA-4DD1-B1D7-BCD8FE4359F0}"/>
              </a:ext>
            </a:extLst>
          </p:cNvPr>
          <p:cNvSpPr txBox="1"/>
          <p:nvPr/>
        </p:nvSpPr>
        <p:spPr>
          <a:xfrm>
            <a:off x="2863143" y="4219314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7419B-8D30-4387-AEA4-11EF36DEF276}"/>
              </a:ext>
            </a:extLst>
          </p:cNvPr>
          <p:cNvSpPr txBox="1"/>
          <p:nvPr/>
        </p:nvSpPr>
        <p:spPr>
          <a:xfrm>
            <a:off x="7511301" y="3245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865D8-D42A-490A-B2D8-CBA91B3B2EE2}"/>
              </a:ext>
            </a:extLst>
          </p:cNvPr>
          <p:cNvSpPr txBox="1"/>
          <p:nvPr/>
        </p:nvSpPr>
        <p:spPr>
          <a:xfrm>
            <a:off x="7454256" y="41775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F44B88D-8E50-4352-89A3-49BCC0DD9D68}"/>
              </a:ext>
            </a:extLst>
          </p:cNvPr>
          <p:cNvSpPr/>
          <p:nvPr/>
        </p:nvSpPr>
        <p:spPr>
          <a:xfrm>
            <a:off x="4787900" y="113269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7F25D-0649-48C0-A8DD-9B74C3F8ADD8}"/>
              </a:ext>
            </a:extLst>
          </p:cNvPr>
          <p:cNvSpPr txBox="1"/>
          <p:nvPr/>
        </p:nvSpPr>
        <p:spPr>
          <a:xfrm>
            <a:off x="4786459" y="1154949"/>
            <a:ext cx="5006181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CC5B5-B88A-4050-9C6D-EB7DD3A078A4}"/>
              </a:ext>
            </a:extLst>
          </p:cNvPr>
          <p:cNvSpPr txBox="1"/>
          <p:nvPr/>
        </p:nvSpPr>
        <p:spPr>
          <a:xfrm>
            <a:off x="4786459" y="1162115"/>
            <a:ext cx="5006181" cy="342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системы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страниц – до 8 Кб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рутинных административных задач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поиск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работы с другими решениями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ОС</a:t>
            </a:r>
          </a:p>
        </p:txBody>
      </p:sp>
    </p:spTree>
    <p:extLst>
      <p:ext uri="{BB962C8B-B14F-4D97-AF65-F5344CB8AC3E}">
        <p14:creationId xmlns:p14="http://schemas.microsoft.com/office/powerpoint/2010/main" val="322716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345 -0.1289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645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375E-6 -3.33333E-6 L -0.03829 -0.12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622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40234 4.0740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95833E-6 -4.07407E-6 L -0.40559 -0.005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86" y="-2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2903 -0.0180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90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2.22222E-6 L -0.03216 -0.0175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6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4" grpId="0"/>
      <p:bldP spid="9" grpId="0" animBg="1"/>
      <p:bldP spid="16" grpId="1"/>
      <p:bldP spid="16" grpId="2"/>
      <p:bldP spid="16" grpId="3"/>
      <p:bldP spid="16" grpId="4"/>
      <p:bldP spid="24" grpId="1"/>
      <p:bldP spid="24" grpId="2"/>
      <p:bldP spid="24" grpId="3"/>
      <p:bldP spid="25" grpId="1"/>
      <p:bldP spid="25" grpId="2"/>
      <p:bldP spid="25" grpId="3"/>
      <p:bldP spid="26" grpId="0"/>
      <p:bldP spid="26" grpId="1"/>
      <p:bldP spid="27" grpId="0"/>
      <p:bldP spid="27" grpId="1"/>
      <p:bldP spid="28" grpId="0"/>
      <p:bldP spid="28" grpId="1"/>
      <p:bldP spid="20" grpId="0" animBg="1"/>
      <p:bldP spid="20" grpId="1" animBg="1"/>
      <p:bldP spid="20" grpId="2" animBg="1"/>
      <p:bldP spid="21" grpId="0"/>
      <p:bldP spid="21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19837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454217" y="5378482"/>
            <a:ext cx="662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приложения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217" y="1465466"/>
            <a:ext cx="6622900" cy="3913016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9B8A010-7D39-4392-9F9E-6A92F7AC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6618"/>
              </p:ext>
            </p:extLst>
          </p:nvPr>
        </p:nvGraphicFramePr>
        <p:xfrm>
          <a:off x="2392872" y="2386374"/>
          <a:ext cx="7290923" cy="2085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8334">
                  <a:extLst>
                    <a:ext uri="{9D8B030D-6E8A-4147-A177-3AD203B41FA5}">
                      <a16:colId xmlns:a16="http://schemas.microsoft.com/office/drawing/2014/main" val="468524508"/>
                    </a:ext>
                  </a:extLst>
                </a:gridCol>
                <a:gridCol w="2332589">
                  <a:extLst>
                    <a:ext uri="{9D8B030D-6E8A-4147-A177-3AD203B41FA5}">
                      <a16:colId xmlns:a16="http://schemas.microsoft.com/office/drawing/2014/main" val="1102077951"/>
                    </a:ext>
                  </a:extLst>
                </a:gridCol>
              </a:tblGrid>
              <a:tr h="3475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статьи калькуляции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59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Суммарные затраты на ПП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24682,86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78339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Закладываемая прибыль (20 %)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4936,57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00476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без НДС</a:t>
                      </a:r>
                      <a:endParaRPr lang="ru-RU" sz="1200" i="1" dirty="0">
                        <a:solidFill>
                          <a:srgbClr val="272727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29619,43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96741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НДС 20%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5923,89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81430"/>
                  </a:ext>
                </a:extLst>
              </a:tr>
              <a:tr h="34754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продажная цена с НДС (Ц)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35543,32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33" marR="740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3187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09F73-6BDE-4C21-B201-14DD15534431}"/>
              </a:ext>
            </a:extLst>
          </p:cNvPr>
          <p:cNvSpPr/>
          <p:nvPr/>
        </p:nvSpPr>
        <p:spPr>
          <a:xfrm>
            <a:off x="3879014" y="2017042"/>
            <a:ext cx="443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цены реализации 1 копии 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396</Words>
  <Application>Microsoft Office PowerPoint</Application>
  <PresentationFormat>Широкоэкранный</PresentationFormat>
  <Paragraphs>102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Овчинников</cp:lastModifiedBy>
  <cp:revision>83</cp:revision>
  <dcterms:created xsi:type="dcterms:W3CDTF">2020-10-04T10:34:15Z</dcterms:created>
  <dcterms:modified xsi:type="dcterms:W3CDTF">2022-05-23T05:49:06Z</dcterms:modified>
</cp:coreProperties>
</file>