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262" r:id="rId4"/>
    <p:sldId id="263" r:id="rId5"/>
    <p:sldId id="264" r:id="rId6"/>
    <p:sldId id="271" r:id="rId7"/>
    <p:sldId id="265" r:id="rId8"/>
    <p:sldId id="266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7"/>
    <a:srgbClr val="EA1B35"/>
    <a:srgbClr val="E91A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532" autoAdjust="0"/>
  </p:normalViewPr>
  <p:slideViewPr>
    <p:cSldViewPr snapToGrid="0">
      <p:cViewPr varScale="1">
        <p:scale>
          <a:sx n="111" d="100"/>
          <a:sy n="111" d="100"/>
        </p:scale>
        <p:origin x="51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и возможные способы реализации поставленной цели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программную документацию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 custLinFactNeighborY="93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и возможные способы реализации поставленной цели</a:t>
          </a:r>
        </a:p>
      </dsp:txBody>
      <dsp:txXfrm rot="-5400000">
        <a:off x="827584" y="38671"/>
        <a:ext cx="4938723" cy="6934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262"/>
          <a:ext cx="7987003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sp:txBody>
      <dsp:txXfrm rot="10800000">
        <a:off x="394409" y="262"/>
        <a:ext cx="7852561" cy="537770"/>
      </dsp:txXfrm>
    </dsp:sp>
    <dsp:sp modelId="{EBFC6996-6BDB-4219-AC84-C5A33EC5AAD0}">
      <dsp:nvSpPr>
        <dsp:cNvPr id="0" name=""/>
        <dsp:cNvSpPr/>
      </dsp:nvSpPr>
      <dsp:spPr>
        <a:xfrm>
          <a:off x="9781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sp:txBody>
      <dsp:txXfrm rot="-5400000">
        <a:off x="827584" y="38671"/>
        <a:ext cx="4938723" cy="693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sp:txBody>
      <dsp:txXfrm rot="-5400000">
        <a:off x="827584" y="38671"/>
        <a:ext cx="4938723" cy="693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sp:txBody>
      <dsp:txXfrm rot="-5400000">
        <a:off x="829204" y="37586"/>
        <a:ext cx="4937031" cy="69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программную документацию</a:t>
          </a:r>
        </a:p>
      </dsp:txBody>
      <dsp:txXfrm rot="-5400000">
        <a:off x="829204" y="37586"/>
        <a:ext cx="4937031" cy="69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sp:txBody>
      <dsp:txXfrm rot="-5400000">
        <a:off x="619709" y="28091"/>
        <a:ext cx="7599156" cy="519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sp:txBody>
      <dsp:txXfrm rot="-5400000">
        <a:off x="619709" y="28091"/>
        <a:ext cx="7599156" cy="5192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sp:txBody>
      <dsp:txXfrm rot="-5400000">
        <a:off x="619709" y="28091"/>
        <a:ext cx="7599156" cy="519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sp:txBody>
      <dsp:txXfrm rot="-5400000">
        <a:off x="619709" y="28091"/>
        <a:ext cx="7599156" cy="519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CDDB-047D-429D-933E-C28BAEA000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D8E7-153B-44FF-8B4E-009CC9740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3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2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28" Type="http://schemas.openxmlformats.org/officeDocument/2006/relationships/diagramLayout" Target="../diagrams/layout15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31" Type="http://schemas.microsoft.com/office/2007/relationships/diagramDrawing" Target="../diagrams/drawing15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Relationship Id="rId27" Type="http://schemas.openxmlformats.org/officeDocument/2006/relationships/diagramData" Target="../diagrams/data15.xml"/><Relationship Id="rId30" Type="http://schemas.openxmlformats.org/officeDocument/2006/relationships/diagramColors" Target="../diagrams/colors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6205-4467-4FE3-91D1-8B84B6A6A4A2}"/>
              </a:ext>
            </a:extLst>
          </p:cNvPr>
          <p:cNvSpPr txBox="1">
            <a:spLocks/>
          </p:cNvSpPr>
          <p:nvPr/>
        </p:nvSpPr>
        <p:spPr>
          <a:xfrm>
            <a:off x="1298713" y="2393343"/>
            <a:ext cx="9594574" cy="15026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br>
              <a:rPr lang="en-US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составления расписания МОУ «Гимназия – школа с. Ивантеевка Саратовской области» </a:t>
            </a:r>
            <a:endParaRPr lang="en-US" sz="2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786D916-0974-4808-A955-6CD658DA774D}"/>
              </a:ext>
            </a:extLst>
          </p:cNvPr>
          <p:cNvSpPr txBox="1">
            <a:spLocks/>
          </p:cNvSpPr>
          <p:nvPr/>
        </p:nvSpPr>
        <p:spPr>
          <a:xfrm>
            <a:off x="1091979" y="82701"/>
            <a:ext cx="10008042" cy="179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колледж технологий и менеджмента»</a:t>
            </a:r>
            <a:endParaRPr lang="en-US" sz="18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C7234D7-321A-4142-8998-7C4514B06DB4}"/>
              </a:ext>
            </a:extLst>
          </p:cNvPr>
          <p:cNvSpPr txBox="1">
            <a:spLocks/>
          </p:cNvSpPr>
          <p:nvPr/>
        </p:nvSpPr>
        <p:spPr>
          <a:xfrm>
            <a:off x="7786126" y="4102768"/>
            <a:ext cx="4076367" cy="2343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851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Овчинников Алексей Сергеевич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5C2ED0B-1EC3-4CFC-87A7-71794E84EBBC}"/>
              </a:ext>
            </a:extLst>
          </p:cNvPr>
          <p:cNvSpPr txBox="1">
            <a:spLocks/>
          </p:cNvSpPr>
          <p:nvPr/>
        </p:nvSpPr>
        <p:spPr>
          <a:xfrm>
            <a:off x="4057816" y="6446282"/>
            <a:ext cx="4076368" cy="41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Балаково 2022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2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651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и цена на реализацию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9B8A010-7D39-4392-9F9E-6A92F7AC7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56618"/>
              </p:ext>
            </p:extLst>
          </p:nvPr>
        </p:nvGraphicFramePr>
        <p:xfrm>
          <a:off x="2392872" y="2386374"/>
          <a:ext cx="7290923" cy="2085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8334">
                  <a:extLst>
                    <a:ext uri="{9D8B030D-6E8A-4147-A177-3AD203B41FA5}">
                      <a16:colId xmlns:a16="http://schemas.microsoft.com/office/drawing/2014/main" val="468524508"/>
                    </a:ext>
                  </a:extLst>
                </a:gridCol>
                <a:gridCol w="2332589">
                  <a:extLst>
                    <a:ext uri="{9D8B030D-6E8A-4147-A177-3AD203B41FA5}">
                      <a16:colId xmlns:a16="http://schemas.microsoft.com/office/drawing/2014/main" val="1102077951"/>
                    </a:ext>
                  </a:extLst>
                </a:gridCol>
              </a:tblGrid>
              <a:tr h="3475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статьи калькуляции</a:t>
                      </a:r>
                      <a:endParaRPr lang="ru-RU" sz="1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1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05976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Суммарные затраты на ПП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24682,86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078339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Закладываемая прибыль (20 %)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4936,57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00476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продажная цена без НДС</a:t>
                      </a:r>
                      <a:endParaRPr lang="ru-RU" sz="1200" i="1" dirty="0">
                        <a:solidFill>
                          <a:srgbClr val="272727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29619,43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96741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НДС 20%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5923,89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581430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продажная цена с НДС (Ц)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35543,32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831876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D09F73-6BDE-4C21-B201-14DD15534431}"/>
              </a:ext>
            </a:extLst>
          </p:cNvPr>
          <p:cNvSpPr/>
          <p:nvPr/>
        </p:nvSpPr>
        <p:spPr>
          <a:xfrm>
            <a:off x="3879014" y="2017042"/>
            <a:ext cx="443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Определение цены реализации 1 копии ПП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BA59D-ECBE-4F86-B964-064516FA6A6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8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и безопасность жизнедеятельности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un9-42.userapi.com/impg/GLQAcQk-8h4aRuDLds26SHWtkhP3VVtj4b9KVg/BHZ1a96zZSc.jpg?size=604x296&amp;quality=96&amp;sign=281bad42db9778fbb362f403ee7ba85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53" y="2216663"/>
            <a:ext cx="5753100" cy="2819401"/>
          </a:xfrm>
          <a:prstGeom prst="rect">
            <a:avLst/>
          </a:prstGeom>
          <a:noFill/>
          <a:ln w="12700">
            <a:solidFill>
              <a:srgbClr val="1F2837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EF3F6-2374-4220-8341-93A2131C9A3F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3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E441DB-E84C-4384-80B4-E61C35B8158A}"/>
              </a:ext>
            </a:extLst>
          </p:cNvPr>
          <p:cNvSpPr/>
          <p:nvPr/>
        </p:nvSpPr>
        <p:spPr>
          <a:xfrm>
            <a:off x="632726" y="1800578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E18D-4F75-462B-8A53-8E8E9EBF11C8}"/>
              </a:ext>
            </a:extLst>
          </p:cNvPr>
          <p:cNvSpPr txBox="1"/>
          <p:nvPr/>
        </p:nvSpPr>
        <p:spPr>
          <a:xfrm>
            <a:off x="632726" y="1400468"/>
            <a:ext cx="182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38DAA0-6454-43F3-992D-538C11BC27E4}"/>
              </a:ext>
            </a:extLst>
          </p:cNvPr>
          <p:cNvSpPr/>
          <p:nvPr/>
        </p:nvSpPr>
        <p:spPr>
          <a:xfrm>
            <a:off x="632726" y="4230739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1334-F3DF-4895-9EDF-D779EEE233AD}"/>
              </a:ext>
            </a:extLst>
          </p:cNvPr>
          <p:cNvSpPr txBox="1"/>
          <p:nvPr/>
        </p:nvSpPr>
        <p:spPr>
          <a:xfrm>
            <a:off x="632726" y="383062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0FB5-5E38-486C-A8E0-5639E3C65F44}"/>
              </a:ext>
            </a:extLst>
          </p:cNvPr>
          <p:cNvSpPr txBox="1"/>
          <p:nvPr/>
        </p:nvSpPr>
        <p:spPr>
          <a:xfrm>
            <a:off x="632726" y="1903944"/>
            <a:ext cx="4309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облегчит процесс распределения учебной нагрузки, ускорит разработку и проконтролирует правильность заполнения, соответственно минимизируя экономические затраты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D73E-E43A-47EE-A339-B9CFD8514267}"/>
              </a:ext>
            </a:extLst>
          </p:cNvPr>
          <p:cNvSpPr txBox="1"/>
          <p:nvPr/>
        </p:nvSpPr>
        <p:spPr>
          <a:xfrm>
            <a:off x="632726" y="4334105"/>
            <a:ext cx="40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составления расписания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7CD7D4-567E-4529-A730-E95D6B85820A}"/>
              </a:ext>
            </a:extLst>
          </p:cNvPr>
          <p:cNvSpPr/>
          <p:nvPr/>
        </p:nvSpPr>
        <p:spPr>
          <a:xfrm>
            <a:off x="5412260" y="824490"/>
            <a:ext cx="580382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AADB9-F9C8-4937-97C9-DB11D4C9F911}"/>
              </a:ext>
            </a:extLst>
          </p:cNvPr>
          <p:cNvSpPr txBox="1"/>
          <p:nvPr/>
        </p:nvSpPr>
        <p:spPr>
          <a:xfrm>
            <a:off x="5412261" y="424380"/>
            <a:ext cx="98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E872CF81-0597-4006-A17C-81FDF79CA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630902"/>
              </p:ext>
            </p:extLst>
          </p:nvPr>
        </p:nvGraphicFramePr>
        <p:xfrm>
          <a:off x="5412260" y="1327965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AE768872-550C-4677-BC19-B883BDC52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88656"/>
              </p:ext>
            </p:extLst>
          </p:nvPr>
        </p:nvGraphicFramePr>
        <p:xfrm>
          <a:off x="5412260" y="221559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32624AC0-95F0-4B25-AF51-D6101BDD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150991"/>
              </p:ext>
            </p:extLst>
          </p:nvPr>
        </p:nvGraphicFramePr>
        <p:xfrm>
          <a:off x="5412260" y="310063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id="{5CD3C471-798F-45E7-8D73-8DDC064F2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682664"/>
              </p:ext>
            </p:extLst>
          </p:nvPr>
        </p:nvGraphicFramePr>
        <p:xfrm>
          <a:off x="5412260" y="398825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0530CFB0-514D-41CC-8A6D-BAAFB9EDF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073040"/>
              </p:ext>
            </p:extLst>
          </p:nvPr>
        </p:nvGraphicFramePr>
        <p:xfrm>
          <a:off x="5412260" y="487329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8745A3-BD89-4D8D-B75E-39B4242F3FB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35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Graphic spid="13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345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694C2-A3B5-49BB-8B69-466C1F404EF5}"/>
              </a:ext>
            </a:extLst>
          </p:cNvPr>
          <p:cNvSpPr txBox="1"/>
          <p:nvPr/>
        </p:nvSpPr>
        <p:spPr>
          <a:xfrm>
            <a:off x="3148445" y="5385781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«AS-IS» (Как есть)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4C1CCD-C581-405C-8549-AA0AD5BEA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r="827"/>
          <a:stretch/>
        </p:blipFill>
        <p:spPr bwMode="auto">
          <a:xfrm>
            <a:off x="2254957" y="1472218"/>
            <a:ext cx="7682086" cy="3913563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F9B5387-68B9-4815-8320-48651AFEDAE8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1B345-7D14-480E-9C6E-D336CAAB8BA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596040C-FB53-4748-ADBA-C187A9930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615862"/>
              </p:ext>
            </p:extLst>
          </p:nvPr>
        </p:nvGraphicFramePr>
        <p:xfrm>
          <a:off x="1547124" y="13279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9D2A5B0-E254-45E5-9F70-DCF5A77B1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843948"/>
              </p:ext>
            </p:extLst>
          </p:nvPr>
        </p:nvGraphicFramePr>
        <p:xfrm>
          <a:off x="1547123" y="20518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47B43098-7050-41F9-84C4-2F9C78610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196776"/>
              </p:ext>
            </p:extLst>
          </p:nvPr>
        </p:nvGraphicFramePr>
        <p:xfrm>
          <a:off x="1547122" y="27757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A5539D25-ADC9-4DB2-972B-6BB13B15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297810"/>
              </p:ext>
            </p:extLst>
          </p:nvPr>
        </p:nvGraphicFramePr>
        <p:xfrm>
          <a:off x="1547122" y="3478188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70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 на программный продукт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A7DEDA-4295-4195-A9A7-E61973723ED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586" r="1578"/>
          <a:stretch/>
        </p:blipFill>
        <p:spPr bwMode="auto">
          <a:xfrm>
            <a:off x="2254957" y="1472218"/>
            <a:ext cx="7682086" cy="3920764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1C81A-964B-4E7F-838F-490D20BBA29F}"/>
              </a:ext>
            </a:extLst>
          </p:cNvPr>
          <p:cNvSpPr txBox="1"/>
          <p:nvPr/>
        </p:nvSpPr>
        <p:spPr>
          <a:xfrm>
            <a:off x="3148445" y="5377175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(Как будет)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0805B-4341-4BC6-AA2D-63F228AC54D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7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10" grpId="0">
        <p:bldAsOne/>
      </p:bldGraphic>
      <p:bldGraphic spid="10" grpId="1">
        <p:bldAsOne/>
      </p:bldGraphic>
      <p:bldP spid="4" grpId="0"/>
      <p:bldP spid="9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: один усеченный угол 32">
            <a:extLst>
              <a:ext uri="{FF2B5EF4-FFF2-40B4-BE49-F238E27FC236}">
                <a16:creationId xmlns:a16="http://schemas.microsoft.com/office/drawing/2014/main" id="{FDE0026F-32D8-4877-92C8-E4A432855AEE}"/>
              </a:ext>
            </a:extLst>
          </p:cNvPr>
          <p:cNvSpPr/>
          <p:nvPr/>
        </p:nvSpPr>
        <p:spPr>
          <a:xfrm flipH="1">
            <a:off x="1130300" y="2006416"/>
            <a:ext cx="3657600" cy="1818019"/>
          </a:xfrm>
          <a:prstGeom prst="snip1Rect">
            <a:avLst>
              <a:gd name="adj" fmla="val 22736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один усеченный угол 16">
            <a:extLst>
              <a:ext uri="{FF2B5EF4-FFF2-40B4-BE49-F238E27FC236}">
                <a16:creationId xmlns:a16="http://schemas.microsoft.com/office/drawing/2014/main" id="{7DF2C5DD-748C-446C-AE45-F1153D547143}"/>
              </a:ext>
            </a:extLst>
          </p:cNvPr>
          <p:cNvSpPr/>
          <p:nvPr/>
        </p:nvSpPr>
        <p:spPr>
          <a:xfrm flipH="1">
            <a:off x="1130300" y="1132698"/>
            <a:ext cx="3657600" cy="832627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90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программных средств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480578-9E41-4816-A7B3-B472024D0C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1636" r="12300" b="27551"/>
          <a:stretch/>
        </p:blipFill>
        <p:spPr>
          <a:xfrm>
            <a:off x="1868279" y="2125852"/>
            <a:ext cx="842838" cy="6793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46F53-6224-402B-99FD-A82929AA3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5" t="4262" r="21848" b="32002"/>
          <a:stretch/>
        </p:blipFill>
        <p:spPr>
          <a:xfrm>
            <a:off x="6459392" y="2093321"/>
            <a:ext cx="631032" cy="7119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E438BF-BD07-418D-B203-6E36A99C6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r="25942" b="40786"/>
          <a:stretch/>
        </p:blipFill>
        <p:spPr>
          <a:xfrm>
            <a:off x="1868279" y="3072105"/>
            <a:ext cx="709991" cy="752331"/>
          </a:xfrm>
          <a:prstGeom prst="rect">
            <a:avLst/>
          </a:prstGeom>
        </p:spPr>
      </p:pic>
      <p:pic>
        <p:nvPicPr>
          <p:cNvPr id="1028" name="Picture 4" descr="Embarcadero Delphi 10 Seattle — купить лицензию Embarcadero Delphi 10  Seattle по выгодной цене на официальном сайте Store.Softline.ru">
            <a:extLst>
              <a:ext uri="{FF2B5EF4-FFF2-40B4-BE49-F238E27FC236}">
                <a16:creationId xmlns:a16="http://schemas.microsoft.com/office/drawing/2014/main" id="{DF6A8632-89AA-4B90-8C20-8563D205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9" y="4063406"/>
            <a:ext cx="678457" cy="6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CA75A3-E30E-48A7-887C-B197F5FF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92" y="3041684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335F38-DC4C-45A0-91AC-899A29F8B88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92" y="4063406"/>
            <a:ext cx="680780" cy="6807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CC6C2-3014-49AB-9D37-42BD783524B2}"/>
              </a:ext>
            </a:extLst>
          </p:cNvPr>
          <p:cNvSpPr txBox="1"/>
          <p:nvPr/>
        </p:nvSpPr>
        <p:spPr>
          <a:xfrm>
            <a:off x="2806811" y="2274073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0457F-B6B6-4C59-981B-241FF91CDEE3}"/>
              </a:ext>
            </a:extLst>
          </p:cNvPr>
          <p:cNvSpPr txBox="1"/>
          <p:nvPr/>
        </p:nvSpPr>
        <p:spPr>
          <a:xfrm>
            <a:off x="7292021" y="2295109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67647-AEFA-439A-AFD2-8B5B3635FB68}"/>
              </a:ext>
            </a:extLst>
          </p:cNvPr>
          <p:cNvSpPr txBox="1"/>
          <p:nvPr/>
        </p:nvSpPr>
        <p:spPr>
          <a:xfrm>
            <a:off x="2735625" y="3125104"/>
            <a:ext cx="23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623088-8AFA-4DD1-B1D7-BCD8FE4359F0}"/>
              </a:ext>
            </a:extLst>
          </p:cNvPr>
          <p:cNvSpPr txBox="1"/>
          <p:nvPr/>
        </p:nvSpPr>
        <p:spPr>
          <a:xfrm>
            <a:off x="2863143" y="4219314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7419B-8D30-4387-AEA4-11EF36DEF276}"/>
              </a:ext>
            </a:extLst>
          </p:cNvPr>
          <p:cNvSpPr txBox="1"/>
          <p:nvPr/>
        </p:nvSpPr>
        <p:spPr>
          <a:xfrm>
            <a:off x="7511301" y="32452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7865D8-D42A-490A-B2D8-CBA91B3B2EE2}"/>
              </a:ext>
            </a:extLst>
          </p:cNvPr>
          <p:cNvSpPr txBox="1"/>
          <p:nvPr/>
        </p:nvSpPr>
        <p:spPr>
          <a:xfrm>
            <a:off x="7454256" y="41775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F44B88D-8E50-4352-89A3-49BCC0DD9D68}"/>
              </a:ext>
            </a:extLst>
          </p:cNvPr>
          <p:cNvSpPr/>
          <p:nvPr/>
        </p:nvSpPr>
        <p:spPr>
          <a:xfrm>
            <a:off x="4787900" y="1132698"/>
            <a:ext cx="5006181" cy="4601352"/>
          </a:xfrm>
          <a:prstGeom prst="rect">
            <a:avLst/>
          </a:prstGeom>
          <a:noFill/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7F25D-0649-48C0-A8DD-9B74C3F8ADD8}"/>
              </a:ext>
            </a:extLst>
          </p:cNvPr>
          <p:cNvSpPr txBox="1"/>
          <p:nvPr/>
        </p:nvSpPr>
        <p:spPr>
          <a:xfrm>
            <a:off x="4786459" y="1154949"/>
            <a:ext cx="5006181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поддержка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архитектура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Intelli-Sense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инструментов веб-технологий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декомпиляции кода для языка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ACC5B5-B88A-4050-9C6D-EB7DD3A078A4}"/>
              </a:ext>
            </a:extLst>
          </p:cNvPr>
          <p:cNvSpPr txBox="1"/>
          <p:nvPr/>
        </p:nvSpPr>
        <p:spPr>
          <a:xfrm>
            <a:off x="4786459" y="1162115"/>
            <a:ext cx="5006181" cy="342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системы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страниц – до 8 Кб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рутинных административных задач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поиск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работы с другими решениями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ОС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67276-8E7B-43D0-AE78-43D0091C7E06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6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0345 -0.1289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645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375E-6 -3.33333E-6 L -0.03829 -0.124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-622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40234 4.07407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17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95833E-6 -4.07407E-6 L -0.40559 -0.0055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86" y="-27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2903 -0.0180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903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2.22222E-6 L -0.03216 -0.01759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6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9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6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  <p:bldP spid="17" grpId="1" animBg="1"/>
      <p:bldP spid="4" grpId="0"/>
      <p:bldP spid="9" grpId="0" animBg="1"/>
      <p:bldP spid="16" grpId="1"/>
      <p:bldP spid="16" grpId="2"/>
      <p:bldP spid="16" grpId="3"/>
      <p:bldP spid="16" grpId="4"/>
      <p:bldP spid="24" grpId="1"/>
      <p:bldP spid="24" grpId="2"/>
      <p:bldP spid="24" grpId="3"/>
      <p:bldP spid="25" grpId="1"/>
      <p:bldP spid="25" grpId="2"/>
      <p:bldP spid="25" grpId="3"/>
      <p:bldP spid="26" grpId="0"/>
      <p:bldP spid="26" grpId="1"/>
      <p:bldP spid="27" grpId="0"/>
      <p:bldP spid="27" grpId="1"/>
      <p:bldP spid="28" grpId="0"/>
      <p:bldP spid="28" grpId="1"/>
      <p:bldP spid="20" grpId="0" animBg="1"/>
      <p:bldP spid="20" grpId="1" animBg="1"/>
      <p:bldP spid="20" grpId="2" animBg="1"/>
      <p:bldP spid="21" grpId="0"/>
      <p:bldP spid="21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: один усеченный угол 42">
            <a:extLst>
              <a:ext uri="{FF2B5EF4-FFF2-40B4-BE49-F238E27FC236}">
                <a16:creationId xmlns:a16="http://schemas.microsoft.com/office/drawing/2014/main" id="{490EA696-DB11-4B74-92D4-A064999C8B11}"/>
              </a:ext>
            </a:extLst>
          </p:cNvPr>
          <p:cNvSpPr/>
          <p:nvPr/>
        </p:nvSpPr>
        <p:spPr>
          <a:xfrm flipH="1">
            <a:off x="1444625" y="1266825"/>
            <a:ext cx="3657600" cy="717550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90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программных средств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67276-8E7B-43D0-AE78-43D0091C7E06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B79ACDA-47A7-40C5-8A38-E2F5FFB2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1636" r="12300" b="27551"/>
          <a:stretch/>
        </p:blipFill>
        <p:spPr>
          <a:xfrm>
            <a:off x="1730256" y="2022336"/>
            <a:ext cx="842838" cy="67937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FC1FD8-0737-4B23-819B-B672206705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5" t="4262" r="21848" b="32002"/>
          <a:stretch/>
        </p:blipFill>
        <p:spPr>
          <a:xfrm>
            <a:off x="6190470" y="3047529"/>
            <a:ext cx="631032" cy="71199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4888470-F511-4246-B83E-3696E94651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r="25942" b="40786"/>
          <a:stretch/>
        </p:blipFill>
        <p:spPr>
          <a:xfrm>
            <a:off x="1816520" y="3046225"/>
            <a:ext cx="709991" cy="752331"/>
          </a:xfrm>
          <a:prstGeom prst="rect">
            <a:avLst/>
          </a:prstGeom>
        </p:spPr>
      </p:pic>
      <p:pic>
        <p:nvPicPr>
          <p:cNvPr id="32" name="Picture 4" descr="Embarcadero Delphi 10 Seattle — купить лицензию Embarcadero Delphi 10  Seattle по выгодной цене на официальном сайте Store.Softline.ru">
            <a:extLst>
              <a:ext uri="{FF2B5EF4-FFF2-40B4-BE49-F238E27FC236}">
                <a16:creationId xmlns:a16="http://schemas.microsoft.com/office/drawing/2014/main" id="{29A20EE8-813A-4961-85EE-FC9C2031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04" y="4164549"/>
            <a:ext cx="678457" cy="6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D14851BD-D5D7-4A7E-8D83-44EC79802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903" y="4108986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9E90251-3422-4DDD-984B-1CDDD841A7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4" y="2039284"/>
            <a:ext cx="680780" cy="6807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C6B8D78-B5F1-45EA-B5BC-2EE6C378D97C}"/>
              </a:ext>
            </a:extLst>
          </p:cNvPr>
          <p:cNvSpPr txBox="1"/>
          <p:nvPr/>
        </p:nvSpPr>
        <p:spPr>
          <a:xfrm>
            <a:off x="2668788" y="2170557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9F4A14-4B38-4361-8A8D-193FAE631752}"/>
              </a:ext>
            </a:extLst>
          </p:cNvPr>
          <p:cNvSpPr txBox="1"/>
          <p:nvPr/>
        </p:nvSpPr>
        <p:spPr>
          <a:xfrm>
            <a:off x="7165238" y="3232064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9314D-CFAA-4942-BAD2-4D56A3A485E3}"/>
              </a:ext>
            </a:extLst>
          </p:cNvPr>
          <p:cNvSpPr txBox="1"/>
          <p:nvPr/>
        </p:nvSpPr>
        <p:spPr>
          <a:xfrm>
            <a:off x="2683866" y="3099224"/>
            <a:ext cx="23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8325F7-86C5-4CCF-AAFD-8B4CAAEC241B}"/>
              </a:ext>
            </a:extLst>
          </p:cNvPr>
          <p:cNvSpPr txBox="1"/>
          <p:nvPr/>
        </p:nvSpPr>
        <p:spPr>
          <a:xfrm>
            <a:off x="2733510" y="4320457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BB18C5-8885-4A3E-9835-88D159F89195}"/>
              </a:ext>
            </a:extLst>
          </p:cNvPr>
          <p:cNvSpPr txBox="1"/>
          <p:nvPr/>
        </p:nvSpPr>
        <p:spPr>
          <a:xfrm>
            <a:off x="7219823" y="43125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4D8AF4-D744-4943-8791-B316E3571FA8}"/>
              </a:ext>
            </a:extLst>
          </p:cNvPr>
          <p:cNvSpPr txBox="1"/>
          <p:nvPr/>
        </p:nvSpPr>
        <p:spPr>
          <a:xfrm>
            <a:off x="7125898" y="215339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Browser for 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90E198C4-8B58-44A0-8DA1-BD20A476A9FF}"/>
              </a:ext>
            </a:extLst>
          </p:cNvPr>
          <p:cNvSpPr/>
          <p:nvPr/>
        </p:nvSpPr>
        <p:spPr>
          <a:xfrm>
            <a:off x="5111750" y="1266048"/>
            <a:ext cx="5006181" cy="4601352"/>
          </a:xfrm>
          <a:prstGeom prst="rect">
            <a:avLst/>
          </a:prstGeom>
          <a:noFill/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D308C0-8C0F-4E4D-9B14-B61A321C2B34}"/>
              </a:ext>
            </a:extLst>
          </p:cNvPr>
          <p:cNvSpPr txBox="1"/>
          <p:nvPr/>
        </p:nvSpPr>
        <p:spPr>
          <a:xfrm>
            <a:off x="5114925" y="1288299"/>
            <a:ext cx="5000625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поддержка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архитектура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Intelli-Sense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инструментов веб-технологий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декомпиляции кода для языка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9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0039 -0.1067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34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2.96296E-6 L 2.5E-6 -0.1030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3543 -0.00255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-6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36562 0.0025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9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/>
      <p:bldP spid="9" grpId="0" animBg="1"/>
      <p:bldP spid="37" grpId="0"/>
      <p:bldP spid="37" grpId="1"/>
      <p:bldP spid="37" grpId="2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4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756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системных требований к программному продукту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Схема 30">
            <a:extLst>
              <a:ext uri="{FF2B5EF4-FFF2-40B4-BE49-F238E27FC236}">
                <a16:creationId xmlns:a16="http://schemas.microsoft.com/office/drawing/2014/main" id="{3B170AB8-47D7-4139-A48D-E549F3F9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76725"/>
              </p:ext>
            </p:extLst>
          </p:nvPr>
        </p:nvGraphicFramePr>
        <p:xfrm>
          <a:off x="1547125" y="122460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Схема 38">
            <a:extLst>
              <a:ext uri="{FF2B5EF4-FFF2-40B4-BE49-F238E27FC236}">
                <a16:creationId xmlns:a16="http://schemas.microsoft.com/office/drawing/2014/main" id="{4E2A8A9F-3886-4277-9A44-ADDD4B9EA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74970"/>
              </p:ext>
            </p:extLst>
          </p:nvPr>
        </p:nvGraphicFramePr>
        <p:xfrm>
          <a:off x="1547124" y="187127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9BA443F9-0976-4EB6-B812-1DD63980C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100435"/>
              </p:ext>
            </p:extLst>
          </p:nvPr>
        </p:nvGraphicFramePr>
        <p:xfrm>
          <a:off x="1547124" y="251794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1" name="Схема 40">
            <a:extLst>
              <a:ext uri="{FF2B5EF4-FFF2-40B4-BE49-F238E27FC236}">
                <a16:creationId xmlns:a16="http://schemas.microsoft.com/office/drawing/2014/main" id="{6E0EFEA7-3F6E-4A01-BFC0-B9AC1A82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35386"/>
              </p:ext>
            </p:extLst>
          </p:nvPr>
        </p:nvGraphicFramePr>
        <p:xfrm>
          <a:off x="1547122" y="316461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2" name="Схема 41">
            <a:extLst>
              <a:ext uri="{FF2B5EF4-FFF2-40B4-BE49-F238E27FC236}">
                <a16:creationId xmlns:a16="http://schemas.microsoft.com/office/drawing/2014/main" id="{EECF6779-A9AB-4D46-951F-491ED0D1F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919837"/>
              </p:ext>
            </p:extLst>
          </p:nvPr>
        </p:nvGraphicFramePr>
        <p:xfrm>
          <a:off x="1547122" y="381128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3" name="Схема 42">
            <a:extLst>
              <a:ext uri="{FF2B5EF4-FFF2-40B4-BE49-F238E27FC236}">
                <a16:creationId xmlns:a16="http://schemas.microsoft.com/office/drawing/2014/main" id="{947FD92E-2AE3-4744-8784-0EA20A428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612982"/>
              </p:ext>
            </p:extLst>
          </p:nvPr>
        </p:nvGraphicFramePr>
        <p:xfrm>
          <a:off x="1547121" y="445795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994635-6FD4-42BE-AD33-E68EB1002B71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9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31" grpId="0">
        <p:bldAsOne/>
      </p:bldGraphic>
      <p:bldGraphic spid="39" grpId="0">
        <p:bldAsOne/>
      </p:bldGraphic>
      <p:bldGraphic spid="40" grpId="0">
        <p:bldAsOne/>
      </p:bldGraphic>
      <p:bldGraphic spid="41" grpId="0">
        <p:bldAsOne/>
      </p:bldGraphic>
      <p:bldGraphic spid="42" grpId="0">
        <p:bldAsOne/>
      </p:bldGraphic>
      <p:bldGraphic spid="4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319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7773-AABC-4F93-BF1D-BD82B2FB102E}"/>
              </a:ext>
            </a:extLst>
          </p:cNvPr>
          <p:cNvSpPr txBox="1"/>
          <p:nvPr/>
        </p:nvSpPr>
        <p:spPr>
          <a:xfrm>
            <a:off x="454217" y="5378482"/>
            <a:ext cx="662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-диаграмма хранения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D3B7A-8721-4843-B88F-8CE071CB53D3}"/>
              </a:ext>
            </a:extLst>
          </p:cNvPr>
          <p:cNvSpPr txBox="1"/>
          <p:nvPr/>
        </p:nvSpPr>
        <p:spPr>
          <a:xfrm>
            <a:off x="8912814" y="1554496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-интерфейс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AC1F-920C-4D19-AD69-427273F8B676}"/>
              </a:ext>
            </a:extLst>
          </p:cNvPr>
          <p:cNvSpPr txBox="1"/>
          <p:nvPr/>
        </p:nvSpPr>
        <p:spPr>
          <a:xfrm>
            <a:off x="8912814" y="3264903"/>
            <a:ext cx="2660033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72980-3B9C-4CD0-8DC7-6384A3FF61A0}"/>
              </a:ext>
            </a:extLst>
          </p:cNvPr>
          <p:cNvSpPr txBox="1"/>
          <p:nvPr/>
        </p:nvSpPr>
        <p:spPr>
          <a:xfrm>
            <a:off x="8912814" y="4970713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B5D2-FFF4-4EE0-8544-E3727D75E4F5}"/>
              </a:ext>
            </a:extLst>
          </p:cNvPr>
          <p:cNvSpPr txBox="1"/>
          <p:nvPr/>
        </p:nvSpPr>
        <p:spPr>
          <a:xfrm>
            <a:off x="7093845" y="2274012"/>
            <a:ext cx="1463156" cy="6463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+ .NET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5F448-6C31-4638-8410-693AB35C9E58}"/>
              </a:ext>
            </a:extLst>
          </p:cNvPr>
          <p:cNvSpPr txBox="1"/>
          <p:nvPr/>
        </p:nvSpPr>
        <p:spPr>
          <a:xfrm>
            <a:off x="8912814" y="241199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приложения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B4CC92A-BCA7-4ADD-9AD5-A75E197851A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557001" y="2596664"/>
            <a:ext cx="355813" cy="514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30E5714-3A89-4727-9807-9ABBE0F80A91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8101693" y="1462892"/>
            <a:ext cx="534850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FA9FAD-DA09-4B3E-991E-A168CD1DB00B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104505" y="2641260"/>
            <a:ext cx="529226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9F8B01-DB1F-4CCF-9F3D-336726F9EE5D}"/>
              </a:ext>
            </a:extLst>
          </p:cNvPr>
          <p:cNvSpPr txBox="1"/>
          <p:nvPr/>
        </p:nvSpPr>
        <p:spPr>
          <a:xfrm>
            <a:off x="8912814" y="411780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51">
            <a:extLst>
              <a:ext uri="{FF2B5EF4-FFF2-40B4-BE49-F238E27FC236}">
                <a16:creationId xmlns:a16="http://schemas.microsoft.com/office/drawing/2014/main" id="{E1CBB909-DA44-4A9D-8550-572E6CFDAF5E}"/>
              </a:ext>
            </a:extLst>
          </p:cNvPr>
          <p:cNvCxnSpPr>
            <a:cxnSpLocks/>
            <a:stCxn id="20" idx="2"/>
            <a:endCxn id="55" idx="1"/>
          </p:cNvCxnSpPr>
          <p:nvPr/>
        </p:nvCxnSpPr>
        <p:spPr>
          <a:xfrm rot="16200000" flipH="1">
            <a:off x="7678053" y="3067712"/>
            <a:ext cx="1382131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01B1B8E-56B3-49B3-970C-895C7C26FB9E}"/>
              </a:ext>
            </a:extLst>
          </p:cNvPr>
          <p:cNvCxnSpPr>
            <a:cxnSpLocks/>
          </p:cNvCxnSpPr>
          <p:nvPr/>
        </p:nvCxnSpPr>
        <p:spPr>
          <a:xfrm flipV="1">
            <a:off x="9493586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745CE86-7EE5-479C-BC6E-FA72860BDB0B}"/>
              </a:ext>
            </a:extLst>
          </p:cNvPr>
          <p:cNvCxnSpPr>
            <a:cxnSpLocks/>
          </p:cNvCxnSpPr>
          <p:nvPr/>
        </p:nvCxnSpPr>
        <p:spPr>
          <a:xfrm>
            <a:off x="10943445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7DE0E22-EF24-4004-8BE1-A6DE2B5DE103}"/>
              </a:ext>
            </a:extLst>
          </p:cNvPr>
          <p:cNvCxnSpPr>
            <a:cxnSpLocks/>
          </p:cNvCxnSpPr>
          <p:nvPr/>
        </p:nvCxnSpPr>
        <p:spPr>
          <a:xfrm flipV="1">
            <a:off x="9516709" y="278133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D1A473A-6B48-45E7-B443-E7A185FCA1EA}"/>
              </a:ext>
            </a:extLst>
          </p:cNvPr>
          <p:cNvCxnSpPr>
            <a:cxnSpLocks/>
          </p:cNvCxnSpPr>
          <p:nvPr/>
        </p:nvCxnSpPr>
        <p:spPr>
          <a:xfrm flipV="1">
            <a:off x="9516709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D9E40588-202D-4AB6-9429-3CCE8333169A}"/>
              </a:ext>
            </a:extLst>
          </p:cNvPr>
          <p:cNvCxnSpPr>
            <a:cxnSpLocks/>
          </p:cNvCxnSpPr>
          <p:nvPr/>
        </p:nvCxnSpPr>
        <p:spPr>
          <a:xfrm flipV="1">
            <a:off x="9516709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FE60B0DD-69CC-443C-90EA-E1C4759230A1}"/>
              </a:ext>
            </a:extLst>
          </p:cNvPr>
          <p:cNvCxnSpPr>
            <a:cxnSpLocks/>
          </p:cNvCxnSpPr>
          <p:nvPr/>
        </p:nvCxnSpPr>
        <p:spPr>
          <a:xfrm>
            <a:off x="10941854" y="278132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5C862A51-E24C-44AE-A8AB-A1CEC8A8161F}"/>
              </a:ext>
            </a:extLst>
          </p:cNvPr>
          <p:cNvCxnSpPr>
            <a:cxnSpLocks/>
          </p:cNvCxnSpPr>
          <p:nvPr/>
        </p:nvCxnSpPr>
        <p:spPr>
          <a:xfrm>
            <a:off x="10940263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25BC07A1-6986-4BB6-A936-87D8D8FFCFFC}"/>
              </a:ext>
            </a:extLst>
          </p:cNvPr>
          <p:cNvCxnSpPr>
            <a:cxnSpLocks/>
          </p:cNvCxnSpPr>
          <p:nvPr/>
        </p:nvCxnSpPr>
        <p:spPr>
          <a:xfrm>
            <a:off x="10930434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B02B14-6CFB-4285-9656-7E50D731C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4217" y="1465466"/>
            <a:ext cx="6622900" cy="3913016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B2977B7-C130-44B8-A8B8-70D6BE7E1D90}"/>
              </a:ext>
            </a:extLst>
          </p:cNvPr>
          <p:cNvSpPr/>
          <p:nvPr/>
        </p:nvSpPr>
        <p:spPr>
          <a:xfrm>
            <a:off x="7093845" y="5475965"/>
            <a:ext cx="447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взаимодействия компонентов программы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40BD7-AC45-4FFB-9CAB-ACE2EF34A34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0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/>
      <p:bldP spid="7" grpId="0" animBg="1"/>
      <p:bldP spid="18" grpId="0" animBg="1"/>
      <p:bldP spid="19" grpId="0" animBg="1"/>
      <p:bldP spid="20" grpId="0" animBg="1"/>
      <p:bldP spid="21" grpId="0" animBg="1"/>
      <p:bldP spid="55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C916-2344-44DD-85D6-210CC57B6532}"/>
              </a:ext>
            </a:extLst>
          </p:cNvPr>
          <p:cNvSpPr txBox="1"/>
          <p:nvPr/>
        </p:nvSpPr>
        <p:spPr>
          <a:xfrm>
            <a:off x="641947" y="3997840"/>
            <a:ext cx="3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2ABD2-1EB0-4BEB-A73D-61C88F197EB9}"/>
              </a:ext>
            </a:extLst>
          </p:cNvPr>
          <p:cNvSpPr txBox="1"/>
          <p:nvPr/>
        </p:nvSpPr>
        <p:spPr>
          <a:xfrm>
            <a:off x="8248862" y="4056982"/>
            <a:ext cx="3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D9AD5-02C8-4179-B979-AFE34F1149D5}"/>
              </a:ext>
            </a:extLst>
          </p:cNvPr>
          <p:cNvSpPr txBox="1"/>
          <p:nvPr/>
        </p:nvSpPr>
        <p:spPr>
          <a:xfrm>
            <a:off x="4292533" y="6258388"/>
            <a:ext cx="37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0B23053-6418-42C7-B72B-4F60CC3F7936}"/>
              </a:ext>
            </a:extLst>
          </p:cNvPr>
          <p:cNvSpPr/>
          <p:nvPr/>
        </p:nvSpPr>
        <p:spPr>
          <a:xfrm>
            <a:off x="4630834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3876290-D02F-4E7A-AFD9-C0B16317D547}"/>
              </a:ext>
            </a:extLst>
          </p:cNvPr>
          <p:cNvSpPr/>
          <p:nvPr/>
        </p:nvSpPr>
        <p:spPr>
          <a:xfrm>
            <a:off x="6866050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D287C3-85D3-40BE-B51C-21CC55ED6664}"/>
              </a:ext>
            </a:extLst>
          </p:cNvPr>
          <p:cNvSpPr/>
          <p:nvPr/>
        </p:nvSpPr>
        <p:spPr>
          <a:xfrm>
            <a:off x="3964189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D39047-E8F4-41F8-8E01-466283B0D078}"/>
              </a:ext>
            </a:extLst>
          </p:cNvPr>
          <p:cNvSpPr/>
          <p:nvPr/>
        </p:nvSpPr>
        <p:spPr>
          <a:xfrm>
            <a:off x="7039777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ABFCEE-0592-4460-8143-DE2303974496}"/>
              </a:ext>
            </a:extLst>
          </p:cNvPr>
          <p:cNvPicPr/>
          <p:nvPr/>
        </p:nvPicPr>
        <p:blipFill rotWithShape="1">
          <a:blip r:embed="rId2"/>
          <a:srcRect l="6992" r="12556"/>
          <a:stretch/>
        </p:blipFill>
        <p:spPr>
          <a:xfrm>
            <a:off x="641947" y="1740531"/>
            <a:ext cx="3322242" cy="22573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404663-20C2-42D6-8F05-BD49DD69A7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27811" y="1527845"/>
            <a:ext cx="3356449" cy="25291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A167F8-B75E-406A-A3BE-B09A39665D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2307" y="4148882"/>
            <a:ext cx="3347385" cy="2041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" grpId="0"/>
      <p:bldP spid="3" grpId="0"/>
      <p:bldP spid="10" grpId="0"/>
      <p:bldP spid="13" grpId="0" animBg="1"/>
      <p:bldP spid="1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448</Words>
  <Application>Microsoft Office PowerPoint</Application>
  <PresentationFormat>Широкоэкранный</PresentationFormat>
  <Paragraphs>128</Paragraphs>
  <Slides>11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225pk14</cp:lastModifiedBy>
  <cp:revision>91</cp:revision>
  <dcterms:created xsi:type="dcterms:W3CDTF">2020-10-04T10:34:15Z</dcterms:created>
  <dcterms:modified xsi:type="dcterms:W3CDTF">2022-05-23T10:01:10Z</dcterms:modified>
</cp:coreProperties>
</file>