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58" r:id="rId3"/>
    <p:sldId id="262" r:id="rId4"/>
    <p:sldId id="263" r:id="rId5"/>
    <p:sldId id="271" r:id="rId6"/>
    <p:sldId id="265" r:id="rId7"/>
    <p:sldId id="266" r:id="rId8"/>
    <p:sldId id="267" r:id="rId9"/>
    <p:sldId id="272" r:id="rId10"/>
    <p:sldId id="273" r:id="rId11"/>
    <p:sldId id="274" r:id="rId12"/>
    <p:sldId id="275" r:id="rId13"/>
    <p:sldId id="277" r:id="rId14"/>
    <p:sldId id="270" r:id="rId15"/>
    <p:sldId id="26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F2837"/>
    <a:srgbClr val="EA1B35"/>
    <a:srgbClr val="E91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32" autoAdjust="0"/>
  </p:normalViewPr>
  <p:slideViewPr>
    <p:cSldViewPr snapToGrid="0">
      <p:cViewPr varScale="1">
        <p:scale>
          <a:sx n="100" d="100"/>
          <a:sy n="100" d="100"/>
        </p:scale>
        <p:origin x="96" y="4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>
                <a:effectLst/>
              </a:rPr>
              <a:t>Определение цены реализации 1 копии ПП,</a:t>
            </a:r>
            <a:r>
              <a:rPr lang="ru-RU" sz="1800" baseline="0" dirty="0">
                <a:effectLst/>
              </a:rPr>
              <a:t> руб.</a:t>
            </a:r>
            <a:endParaRPr lang="ru-RU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6.6108391993360938E-2"/>
          <c:y val="0.11492595409761132"/>
          <c:w val="0.9327622216003093"/>
          <c:h val="0.767486726901653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Значение</c:v>
                </c:pt>
              </c:strCache>
            </c:strRef>
          </c:tx>
          <c:spPr>
            <a:solidFill>
              <a:srgbClr val="EA1B3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Суммарные затраты на ПП</c:v>
                </c:pt>
                <c:pt idx="1">
                  <c:v>Закладываемая прибыль (20 %)</c:v>
                </c:pt>
                <c:pt idx="2">
                  <c:v>НДС 20%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24682.86</c:v>
                </c:pt>
                <c:pt idx="1">
                  <c:v>4936.57</c:v>
                </c:pt>
                <c:pt idx="2">
                  <c:v>5923.89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88-4D14-BD21-86EA2C0F9C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9018160"/>
        <c:axId val="1392086960"/>
      </c:barChart>
      <c:catAx>
        <c:axId val="122901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2086960"/>
        <c:crosses val="autoZero"/>
        <c:auto val="1"/>
        <c:lblAlgn val="ctr"/>
        <c:lblOffset val="100"/>
        <c:noMultiLvlLbl val="0"/>
      </c:catAx>
      <c:valAx>
        <c:axId val="139208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901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Проанализировать предметную область и техническое задание на программный продукт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Объем оперативной памяти: 2 ГБ и более 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Минимальное свободное место на жестком диске: 20 МБ и более 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Видеоадаптер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Любой с поддержкой 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DirectX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9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Монитор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1280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x7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20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@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60 Гц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и более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Периферия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клавиатура и мышь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Выбрать инструментальные программные средства для разработки программного продукта и определить системные требования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Спроектировать структуру программного продукта, создать программный продукт и протестировать его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Рассчитать затраты и цену на реализацию программного продукта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>
            <a:lnSpc>
              <a:spcPct val="100000"/>
            </a:lnSpc>
            <a:spcAft>
              <a:spcPts val="0"/>
            </a:spcAft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Простой и понятный интерфейс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Хранение данных об учебном плане, классах, педагогах, дисциплинах, кабинетах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составления и экспортирования расписания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формирования отчета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 custLinFactNeighborY="93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Процессор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2-ядерный с частотой 1,6 ГГц и лучше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686" y="177686"/>
          <a:ext cx="1184576" cy="829203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14602"/>
        <a:ext cx="829203" cy="355373"/>
      </dsp:txXfrm>
    </dsp:sp>
    <dsp:sp modelId="{F1D900A7-A512-43A5-B6BC-BB3BB8D2F9E1}">
      <dsp:nvSpPr>
        <dsp:cNvPr id="0" name=""/>
        <dsp:cNvSpPr/>
      </dsp:nvSpPr>
      <dsp:spPr>
        <a:xfrm rot="5400000">
          <a:off x="2931525" y="-2102322"/>
          <a:ext cx="769974" cy="49746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Проанализировать предметную область и техническое задание на программный продукт</a:t>
          </a:r>
        </a:p>
      </dsp:txBody>
      <dsp:txXfrm rot="-5400000">
        <a:off x="829204" y="37586"/>
        <a:ext cx="4937031" cy="6948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Объем оперативной памяти: 2 ГБ и более 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262"/>
          <a:ext cx="7987003" cy="537770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42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Минимальное свободное место на жестком диске: 20 МБ и более </a:t>
          </a:r>
        </a:p>
      </dsp:txBody>
      <dsp:txXfrm rot="10800000">
        <a:off x="394409" y="262"/>
        <a:ext cx="7852561" cy="537770"/>
      </dsp:txXfrm>
    </dsp:sp>
    <dsp:sp modelId="{EBFC6996-6BDB-4219-AC84-C5A33EC5AAD0}">
      <dsp:nvSpPr>
        <dsp:cNvPr id="0" name=""/>
        <dsp:cNvSpPr/>
      </dsp:nvSpPr>
      <dsp:spPr>
        <a:xfrm>
          <a:off x="9781" y="262"/>
          <a:ext cx="537770" cy="5377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Видеоадаптер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Любой с поддержкой 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DirectX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9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Монитор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1280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x7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@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60 Гц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 более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Периферия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клавиатура и мышь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339" y="178495"/>
          <a:ext cx="1182263" cy="827584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sp:txBody>
      <dsp:txXfrm rot="-5400000">
        <a:off x="1" y="414947"/>
        <a:ext cx="827584" cy="354679"/>
      </dsp:txXfrm>
    </dsp:sp>
    <dsp:sp modelId="{F1D900A7-A512-43A5-B6BC-BB3BB8D2F9E1}">
      <dsp:nvSpPr>
        <dsp:cNvPr id="0" name=""/>
        <dsp:cNvSpPr/>
      </dsp:nvSpPr>
      <dsp:spPr>
        <a:xfrm rot="5400000">
          <a:off x="2931467" y="-2102726"/>
          <a:ext cx="768471" cy="4976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Выбрать инструментальные программные средства для разработки программного продукта и определить системные требования</a:t>
          </a:r>
        </a:p>
      </dsp:txBody>
      <dsp:txXfrm rot="-5400000">
        <a:off x="827584" y="38671"/>
        <a:ext cx="4938723" cy="6934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339" y="178495"/>
          <a:ext cx="1182263" cy="827584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sp:txBody>
      <dsp:txXfrm rot="-5400000">
        <a:off x="1" y="414947"/>
        <a:ext cx="827584" cy="354679"/>
      </dsp:txXfrm>
    </dsp:sp>
    <dsp:sp modelId="{F1D900A7-A512-43A5-B6BC-BB3BB8D2F9E1}">
      <dsp:nvSpPr>
        <dsp:cNvPr id="0" name=""/>
        <dsp:cNvSpPr/>
      </dsp:nvSpPr>
      <dsp:spPr>
        <a:xfrm rot="5400000">
          <a:off x="2931467" y="-2102726"/>
          <a:ext cx="768471" cy="4976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Спроектировать структуру программного продукта, создать программный продукт и протестировать его</a:t>
          </a:r>
        </a:p>
      </dsp:txBody>
      <dsp:txXfrm rot="-5400000">
        <a:off x="827584" y="38671"/>
        <a:ext cx="4938723" cy="6934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686" y="177686"/>
          <a:ext cx="1184576" cy="829203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 rot="-5400000">
        <a:off x="1" y="414602"/>
        <a:ext cx="829203" cy="355373"/>
      </dsp:txXfrm>
    </dsp:sp>
    <dsp:sp modelId="{F1D900A7-A512-43A5-B6BC-BB3BB8D2F9E1}">
      <dsp:nvSpPr>
        <dsp:cNvPr id="0" name=""/>
        <dsp:cNvSpPr/>
      </dsp:nvSpPr>
      <dsp:spPr>
        <a:xfrm rot="5400000">
          <a:off x="2931525" y="-2102322"/>
          <a:ext cx="769974" cy="49746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Рассчитать затраты и цену на реализацию программного продукта</a:t>
          </a:r>
        </a:p>
      </dsp:txBody>
      <dsp:txXfrm rot="-5400000">
        <a:off x="829204" y="37586"/>
        <a:ext cx="4937031" cy="69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Простой и понятный интерфейс</a:t>
          </a:r>
        </a:p>
      </dsp:txBody>
      <dsp:txXfrm rot="-5400000">
        <a:off x="619709" y="28091"/>
        <a:ext cx="7599156" cy="5192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Хранение данных об учебном плане, классах, педагогах, дисциплинах, кабинетах</a:t>
          </a:r>
        </a:p>
      </dsp:txBody>
      <dsp:txXfrm rot="-5400000">
        <a:off x="619709" y="28091"/>
        <a:ext cx="7599156" cy="5192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составления и экспортирования расписания</a:t>
          </a:r>
        </a:p>
      </dsp:txBody>
      <dsp:txXfrm rot="-5400000">
        <a:off x="619709" y="28091"/>
        <a:ext cx="7599156" cy="5192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формирования отчета</a:t>
          </a:r>
        </a:p>
      </dsp:txBody>
      <dsp:txXfrm rot="-5400000">
        <a:off x="619709" y="28091"/>
        <a:ext cx="7599156" cy="5192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259967" y="0"/>
          <a:ext cx="7987003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Процессор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2-ядерный с частотой 1,6 ГГц и лучше</a:t>
          </a:r>
        </a:p>
      </dsp:txBody>
      <dsp:txXfrm rot="10800000">
        <a:off x="394541" y="0"/>
        <a:ext cx="7852429" cy="538296"/>
      </dsp:txXfrm>
    </dsp:sp>
    <dsp:sp modelId="{EBFC6996-6BDB-4219-AC84-C5A33EC5AAD0}">
      <dsp:nvSpPr>
        <dsp:cNvPr id="0" name=""/>
        <dsp:cNvSpPr/>
      </dsp:nvSpPr>
      <dsp:spPr>
        <a:xfrm>
          <a:off x="8239" y="0"/>
          <a:ext cx="538296" cy="53829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CDDB-047D-429D-933E-C28BAEA0006D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3D8E7-153B-44FF-8B4E-009CC9740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34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12B53-EEDE-466D-B9B6-10B9CA984E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315E9-DA81-447E-B9C2-8374D08A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86BF7-F237-44E9-88D0-5D667ECF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1D0E7-87FA-43F8-819A-B5B504E0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125E5-BCF8-421A-BDE2-50205B3D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438EF-A3AC-4BF6-81DD-2624ABEC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641C7-878F-407D-9DAA-E3E45E7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56C6B-BC45-431A-820B-29A82DE7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74FA1-0D5F-40D4-91D4-6AED1CFF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C85EC-564E-47F8-8901-A92F4981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AC59E-8BA8-4230-9DC6-3D4BD0B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279052-00B8-4BD0-B6CF-FD01D9BC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7763A2-95DF-4235-8518-9FDD800AE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8B60C-AB5C-43AF-AC1D-97BD6C1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4F155-543F-4DB5-86F7-DECE708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42151-54C6-4D1F-9D26-87929C3A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B40D2-5053-461C-B979-173EED1D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B571-FF99-4A0A-BBD2-BCBA75DB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35CEA-0ED4-4902-968F-9BC6AC82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0D9FA-6F2F-4E9E-B48A-9465837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9EDD8-6001-4F54-BFD4-C3B1A291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A1E7-B0E5-42DD-9537-8C94C7B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7C224D-91FB-4DFA-92C9-4A4DE754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F6600-C261-4575-8EAD-5D8D5D2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A8DFC-206C-4B5B-90F8-532EE251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706DD-1480-4E00-9CAF-019ABFF7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9D1F3-BA76-462C-B6B1-4AE90C8E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C6D17-5975-48C4-B4B3-41B60168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408A27-B4C1-432A-AC17-C667A78D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1612A-E5BE-43F8-B8A7-AA662F1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DE2457-9C50-4CF6-B707-3BB08F4C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F0EEE5-3833-434A-812E-D9BCFF7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897D0-28F1-4CA7-87B3-498BE3C5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2C3F16-34F8-48F7-90CB-968D62C7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30D0C-98FC-464E-AFF7-E873B27A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6089B3-C935-4983-8E3D-B5B64B54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06E7FD-133C-4203-8DD9-9C60A760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2F2487-02B3-4879-B95C-751F1FC1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1826E5-EE93-459E-86BE-01EE808A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7CFE12-34C5-46D9-A0A2-DF99960F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2D863-2E7A-4A8D-A6AF-D97F808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E716FC-34F5-4736-8045-7FB9150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050948-05ED-49F4-AA0B-A47081E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EF2254-90F9-449D-A0A3-DE1AC550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237B9B-97A0-4E36-A43E-2641757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7456E0-B6E7-486A-9D48-DB793AD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18F9C-CB80-423F-9FF0-B323DB7C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AEBA-2F15-47F5-9171-A26A512A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97181-99BA-4382-BAF6-4690B4CC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6822B-17D9-4C86-B468-9245A14C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57D402-53E6-45CC-B15F-A98596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610A8A-4B3C-48D8-BB64-4D3988B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807FF9-FE24-4185-9748-A09B2EA5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B0D0-B993-48B7-BB50-BBD62560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21B04D-7EA8-45C3-A904-2CF005C26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97A4E-04E9-4675-A360-B93A14AE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3C988-8863-468E-89FC-20887AE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17732-562F-4003-BFEC-B1E4A2E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954B6-6114-4D4A-BF4B-A11FE52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96C4FD-EC2D-4F4F-97E8-EBDCC59589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8DE6-AF29-401C-A7A1-CB38484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CABF26-FF92-41CD-B074-5A9F0E29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803B-D05C-42D4-B5DD-AC7997F8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E2AE-22E2-47C5-ACC2-6D8B9211595D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6DA3E6-12D6-4176-9600-0897D0E2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140E7-8199-4AA6-9291-7959CB48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18" Type="http://schemas.openxmlformats.org/officeDocument/2006/relationships/diagramLayout" Target="../diagrams/layout12.xml"/><Relationship Id="rId26" Type="http://schemas.microsoft.com/office/2007/relationships/diagramDrawing" Target="../diagrams/drawing13.xml"/><Relationship Id="rId3" Type="http://schemas.openxmlformats.org/officeDocument/2006/relationships/diagramLayout" Target="../diagrams/layout9.xml"/><Relationship Id="rId21" Type="http://schemas.microsoft.com/office/2007/relationships/diagramDrawing" Target="../diagrams/drawing12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diagramData" Target="../diagrams/data12.xml"/><Relationship Id="rId25" Type="http://schemas.openxmlformats.org/officeDocument/2006/relationships/diagramColors" Target="../diagrams/colors13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20" Type="http://schemas.openxmlformats.org/officeDocument/2006/relationships/diagramColors" Target="../diagrams/colors12.xml"/><Relationship Id="rId29" Type="http://schemas.openxmlformats.org/officeDocument/2006/relationships/diagramQuickStyle" Target="../diagrams/quickStyle1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24" Type="http://schemas.openxmlformats.org/officeDocument/2006/relationships/diagramQuickStyle" Target="../diagrams/quickStyle13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23" Type="http://schemas.openxmlformats.org/officeDocument/2006/relationships/diagramLayout" Target="../diagrams/layout13.xml"/><Relationship Id="rId28" Type="http://schemas.openxmlformats.org/officeDocument/2006/relationships/diagramLayout" Target="../diagrams/layout14.xml"/><Relationship Id="rId10" Type="http://schemas.openxmlformats.org/officeDocument/2006/relationships/diagramColors" Target="../diagrams/colors10.xml"/><Relationship Id="rId19" Type="http://schemas.openxmlformats.org/officeDocument/2006/relationships/diagramQuickStyle" Target="../diagrams/quickStyle12.xml"/><Relationship Id="rId31" Type="http://schemas.microsoft.com/office/2007/relationships/diagramDrawing" Target="../diagrams/drawing14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Relationship Id="rId22" Type="http://schemas.openxmlformats.org/officeDocument/2006/relationships/diagramData" Target="../diagrams/data13.xml"/><Relationship Id="rId27" Type="http://schemas.openxmlformats.org/officeDocument/2006/relationships/diagramData" Target="../diagrams/data14.xml"/><Relationship Id="rId30" Type="http://schemas.openxmlformats.org/officeDocument/2006/relationships/diagramColors" Target="../diagrams/colors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66205-4467-4FE3-91D1-8B84B6A6A4A2}"/>
              </a:ext>
            </a:extLst>
          </p:cNvPr>
          <p:cNvSpPr txBox="1">
            <a:spLocks/>
          </p:cNvSpPr>
          <p:nvPr/>
        </p:nvSpPr>
        <p:spPr>
          <a:xfrm>
            <a:off x="486032" y="2393343"/>
            <a:ext cx="11219936" cy="179699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36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для составления расписания МОУ «Гимназия – школа с. Ивантеевка Саратовской области» </a:t>
            </a:r>
            <a:endParaRPr lang="en-US" sz="1400" b="1" dirty="0">
              <a:solidFill>
                <a:srgbClr val="EA1B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786D916-0974-4808-A955-6CD658DA774D}"/>
              </a:ext>
            </a:extLst>
          </p:cNvPr>
          <p:cNvSpPr txBox="1">
            <a:spLocks/>
          </p:cNvSpPr>
          <p:nvPr/>
        </p:nvSpPr>
        <p:spPr>
          <a:xfrm>
            <a:off x="1091979" y="82701"/>
            <a:ext cx="10008042" cy="179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Саратовской области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Саратовской области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«Поволжский колледж технологий и менеджмента»</a:t>
            </a:r>
            <a:endParaRPr lang="en-US" sz="1800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C7234D7-321A-4142-8998-7C4514B06DB4}"/>
              </a:ext>
            </a:extLst>
          </p:cNvPr>
          <p:cNvSpPr txBox="1">
            <a:spLocks/>
          </p:cNvSpPr>
          <p:nvPr/>
        </p:nvSpPr>
        <p:spPr>
          <a:xfrm>
            <a:off x="7677510" y="3821502"/>
            <a:ext cx="4184984" cy="2624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851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Овчинников Алексей Сергеевич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Тихонов Артём Валерьевич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 по графической части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Бессонникова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Татьяна Валерьевна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 по экономической части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Русакевич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Светлана Алексеевна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5C2ED0B-1EC3-4CFC-87A7-71794E84EBBC}"/>
              </a:ext>
            </a:extLst>
          </p:cNvPr>
          <p:cNvSpPr txBox="1">
            <a:spLocks/>
          </p:cNvSpPr>
          <p:nvPr/>
        </p:nvSpPr>
        <p:spPr>
          <a:xfrm>
            <a:off x="4057816" y="6446282"/>
            <a:ext cx="4076368" cy="411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Балаково 2022 г.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5E5A38A-1713-4487-8871-4F31715897E1}"/>
              </a:ext>
            </a:extLst>
          </p:cNvPr>
          <p:cNvSpPr/>
          <p:nvPr/>
        </p:nvSpPr>
        <p:spPr>
          <a:xfrm>
            <a:off x="3016150" y="1870717"/>
            <a:ext cx="615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6362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B12E94E-0D1F-4C10-B71C-97281D7C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88" y="1447020"/>
            <a:ext cx="6981502" cy="425896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F6D399-1728-4DDA-AE86-4E79F15B6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245" y="1447020"/>
            <a:ext cx="3550239" cy="42589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D8BAD2-C95F-4855-AEA6-173F8DC4FFB7}"/>
              </a:ext>
            </a:extLst>
          </p:cNvPr>
          <p:cNvSpPr txBox="1"/>
          <p:nvPr/>
        </p:nvSpPr>
        <p:spPr>
          <a:xfrm>
            <a:off x="702688" y="5705982"/>
            <a:ext cx="69815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«Расписание»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F1F5E6-AE59-4D46-9726-2D2DE8C91B6C}"/>
              </a:ext>
            </a:extLst>
          </p:cNvPr>
          <p:cNvSpPr txBox="1"/>
          <p:nvPr/>
        </p:nvSpPr>
        <p:spPr>
          <a:xfrm>
            <a:off x="7850245" y="5705982"/>
            <a:ext cx="35502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редактирования расписания</a:t>
            </a:r>
          </a:p>
        </p:txBody>
      </p:sp>
    </p:spTree>
    <p:extLst>
      <p:ext uri="{BB962C8B-B14F-4D97-AF65-F5344CB8AC3E}">
        <p14:creationId xmlns:p14="http://schemas.microsoft.com/office/powerpoint/2010/main" val="1308831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B28B97-F51D-4F08-8392-3CE58B77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57" y="1525721"/>
            <a:ext cx="6864301" cy="41874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949C07E-4F46-473C-84ED-97C37431D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40" y="3141432"/>
            <a:ext cx="5545893" cy="310662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58C3186-05A7-4457-84FB-1B8F19B55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618" y="1172582"/>
            <a:ext cx="5566229" cy="31180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83B10E-FA30-4A96-B428-5C5D8D06716F}"/>
              </a:ext>
            </a:extLst>
          </p:cNvPr>
          <p:cNvSpPr txBox="1"/>
          <p:nvPr/>
        </p:nvSpPr>
        <p:spPr>
          <a:xfrm>
            <a:off x="2391857" y="5715618"/>
            <a:ext cx="68643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«Экспорт»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E057BC-3999-45BC-8024-24CCF8820F22}"/>
              </a:ext>
            </a:extLst>
          </p:cNvPr>
          <p:cNvSpPr txBox="1"/>
          <p:nvPr/>
        </p:nvSpPr>
        <p:spPr>
          <a:xfrm>
            <a:off x="396140" y="6248053"/>
            <a:ext cx="55458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Экспортированное расписание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93995D-891E-418B-BAC0-BF958C3BC80A}"/>
              </a:ext>
            </a:extLst>
          </p:cNvPr>
          <p:cNvSpPr txBox="1"/>
          <p:nvPr/>
        </p:nvSpPr>
        <p:spPr>
          <a:xfrm>
            <a:off x="6161198" y="4279203"/>
            <a:ext cx="55916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Экспортированный отчет</a:t>
            </a:r>
          </a:p>
        </p:txBody>
      </p:sp>
    </p:spTree>
    <p:extLst>
      <p:ext uri="{BB962C8B-B14F-4D97-AF65-F5344CB8AC3E}">
        <p14:creationId xmlns:p14="http://schemas.microsoft.com/office/powerpoint/2010/main" val="2178909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7" grpId="0"/>
      <p:bldP spid="17" grpId="1"/>
      <p:bldP spid="18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676CA5-7237-464B-B967-C80D3E2C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40" y="2454875"/>
            <a:ext cx="5534054" cy="33759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A212664-F74A-4122-A56A-3FF311D72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12" y="1526811"/>
            <a:ext cx="5534055" cy="3375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FFB71F-1C67-4788-8C58-B76ACB06BF52}"/>
              </a:ext>
            </a:extLst>
          </p:cNvPr>
          <p:cNvSpPr txBox="1"/>
          <p:nvPr/>
        </p:nvSpPr>
        <p:spPr>
          <a:xfrm>
            <a:off x="6244212" y="4902779"/>
            <a:ext cx="55340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авторизации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5E3C79-8A01-46FA-B05D-FAFEBEDDA32B}"/>
              </a:ext>
            </a:extLst>
          </p:cNvPr>
          <p:cNvSpPr txBox="1"/>
          <p:nvPr/>
        </p:nvSpPr>
        <p:spPr>
          <a:xfrm>
            <a:off x="396139" y="5830842"/>
            <a:ext cx="55340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«Настройки»</a:t>
            </a:r>
          </a:p>
        </p:txBody>
      </p:sp>
    </p:spTree>
    <p:extLst>
      <p:ext uri="{BB962C8B-B14F-4D97-AF65-F5344CB8AC3E}">
        <p14:creationId xmlns:p14="http://schemas.microsoft.com/office/powerpoint/2010/main" val="3358326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663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pic>
        <p:nvPicPr>
          <p:cNvPr id="1028" name="Picture 4" descr="https://www.niyati.com/sg/images/software-testing.png">
            <a:extLst>
              <a:ext uri="{FF2B5EF4-FFF2-40B4-BE49-F238E27FC236}">
                <a16:creationId xmlns:a16="http://schemas.microsoft.com/office/drawing/2014/main" id="{CFED83DE-35FE-42E1-8DCC-69111A4A7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288" y="1392375"/>
            <a:ext cx="8708630" cy="54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948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651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и цена на реализацию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BA59D-ECBE-4F86-B964-064516FA6A6B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2C7B726F-C7C8-4C2F-8E86-9F5DDED28F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337240"/>
              </p:ext>
            </p:extLst>
          </p:nvPr>
        </p:nvGraphicFramePr>
        <p:xfrm>
          <a:off x="6186183" y="1276350"/>
          <a:ext cx="5529567" cy="486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5FACC21-654D-4CCB-A18B-E57581A92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60756"/>
              </p:ext>
            </p:extLst>
          </p:nvPr>
        </p:nvGraphicFramePr>
        <p:xfrm>
          <a:off x="476502" y="2114732"/>
          <a:ext cx="5152773" cy="3160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4292">
                  <a:extLst>
                    <a:ext uri="{9D8B030D-6E8A-4147-A177-3AD203B41FA5}">
                      <a16:colId xmlns:a16="http://schemas.microsoft.com/office/drawing/2014/main" val="4030533428"/>
                    </a:ext>
                  </a:extLst>
                </a:gridCol>
                <a:gridCol w="1538481">
                  <a:extLst>
                    <a:ext uri="{9D8B030D-6E8A-4147-A177-3AD203B41FA5}">
                      <a16:colId xmlns:a16="http://schemas.microsoft.com/office/drawing/2014/main" val="2118577578"/>
                    </a:ext>
                  </a:extLst>
                </a:gridCol>
              </a:tblGrid>
              <a:tr h="31753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Статьи затрат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83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Сумма, руб.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8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607944"/>
                  </a:ext>
                </a:extLst>
              </a:tr>
              <a:tr h="245085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  <a:tab pos="445770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Материальные затраты, в том числе:</a:t>
                      </a:r>
                    </a:p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Материалы</a:t>
                      </a:r>
                    </a:p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Электроэнергия</a:t>
                      </a:r>
                    </a:p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  <a:tab pos="445770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Затраты на оплату труда</a:t>
                      </a:r>
                    </a:p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  <a:tab pos="445770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Отчисления на социальные нужды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45770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Амортизация оборудования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Прочие затраты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960,00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154,70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15307,94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4592,38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872,48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2795,36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514670"/>
                  </a:ext>
                </a:extLst>
              </a:tr>
              <a:tr h="317530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4682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7344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F22B56-3D20-4A98-B7C4-2F42DC6AC81E}"/>
              </a:ext>
            </a:extLst>
          </p:cNvPr>
          <p:cNvSpPr txBox="1"/>
          <p:nvPr/>
        </p:nvSpPr>
        <p:spPr>
          <a:xfrm>
            <a:off x="476250" y="1745400"/>
            <a:ext cx="51527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Смета затрат на разработку</a:t>
            </a:r>
          </a:p>
        </p:txBody>
      </p:sp>
    </p:spTree>
    <p:extLst>
      <p:ext uri="{BB962C8B-B14F-4D97-AF65-F5344CB8AC3E}">
        <p14:creationId xmlns:p14="http://schemas.microsoft.com/office/powerpoint/2010/main" val="237116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Graphic spid="12" grpId="0">
        <p:bldAsOne/>
      </p:bldGraphic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5873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труда и безопасность жизнедеятельности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sun9-42.userapi.com/impg/GLQAcQk-8h4aRuDLds26SHWtkhP3VVtj4b9KVg/BHZ1a96zZSc.jpg?size=604x296&amp;quality=96&amp;sign=281bad42db9778fbb362f403ee7ba857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53" y="2233138"/>
            <a:ext cx="5753100" cy="2819401"/>
          </a:xfrm>
          <a:prstGeom prst="rect">
            <a:avLst/>
          </a:prstGeom>
          <a:noFill/>
          <a:ln w="12700">
            <a:solidFill>
              <a:srgbClr val="1F2837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4EF3F6-2374-4220-8341-93A2131C9A3F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76239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4EF3F6-2374-4220-8341-93A2131C9A3F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46CA9-A2E3-4203-AD49-42F1BE641B86}"/>
              </a:ext>
            </a:extLst>
          </p:cNvPr>
          <p:cNvSpPr txBox="1"/>
          <p:nvPr/>
        </p:nvSpPr>
        <p:spPr>
          <a:xfrm>
            <a:off x="1547126" y="424380"/>
            <a:ext cx="474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программного продукта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972284-EFCB-438B-8811-99896E100DDA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8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E441DB-E84C-4384-80B4-E61C35B8158A}"/>
              </a:ext>
            </a:extLst>
          </p:cNvPr>
          <p:cNvSpPr/>
          <p:nvPr/>
        </p:nvSpPr>
        <p:spPr>
          <a:xfrm>
            <a:off x="532058" y="2205669"/>
            <a:ext cx="402786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EE18D-4F75-462B-8A53-8E8E9EBF11C8}"/>
              </a:ext>
            </a:extLst>
          </p:cNvPr>
          <p:cNvSpPr txBox="1"/>
          <p:nvPr/>
        </p:nvSpPr>
        <p:spPr>
          <a:xfrm>
            <a:off x="532058" y="1805559"/>
            <a:ext cx="182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38DAA0-6454-43F3-992D-538C11BC27E4}"/>
              </a:ext>
            </a:extLst>
          </p:cNvPr>
          <p:cNvSpPr/>
          <p:nvPr/>
        </p:nvSpPr>
        <p:spPr>
          <a:xfrm>
            <a:off x="532058" y="3820279"/>
            <a:ext cx="402786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B1334-F3DF-4895-9EDF-D779EEE233AD}"/>
              </a:ext>
            </a:extLst>
          </p:cNvPr>
          <p:cNvSpPr txBox="1"/>
          <p:nvPr/>
        </p:nvSpPr>
        <p:spPr>
          <a:xfrm>
            <a:off x="532058" y="3420169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80FB5-5E38-486C-A8E0-5639E3C65F44}"/>
              </a:ext>
            </a:extLst>
          </p:cNvPr>
          <p:cNvSpPr txBox="1"/>
          <p:nvPr/>
        </p:nvSpPr>
        <p:spPr>
          <a:xfrm>
            <a:off x="532058" y="2309035"/>
            <a:ext cx="4450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Облегчит процесс распределения учебной нагрузки, ускорит разработку и проверит корректность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1D73E-E43A-47EE-A339-B9CFD8514267}"/>
              </a:ext>
            </a:extLst>
          </p:cNvPr>
          <p:cNvSpPr txBox="1"/>
          <p:nvPr/>
        </p:nvSpPr>
        <p:spPr>
          <a:xfrm>
            <a:off x="532058" y="3923645"/>
            <a:ext cx="402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продукт для составления расписания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07CD7D4-567E-4529-A730-E95D6B85820A}"/>
              </a:ext>
            </a:extLst>
          </p:cNvPr>
          <p:cNvSpPr/>
          <p:nvPr/>
        </p:nvSpPr>
        <p:spPr>
          <a:xfrm>
            <a:off x="5412260" y="824490"/>
            <a:ext cx="580382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0AADB9-F9C8-4937-97C9-DB11D4C9F911}"/>
              </a:ext>
            </a:extLst>
          </p:cNvPr>
          <p:cNvSpPr txBox="1"/>
          <p:nvPr/>
        </p:nvSpPr>
        <p:spPr>
          <a:xfrm>
            <a:off x="5412261" y="424380"/>
            <a:ext cx="987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E872CF81-0597-4006-A17C-81FDF79CA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1501239"/>
              </p:ext>
            </p:extLst>
          </p:nvPr>
        </p:nvGraphicFramePr>
        <p:xfrm>
          <a:off x="5412260" y="1327965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Схема 19">
            <a:extLst>
              <a:ext uri="{FF2B5EF4-FFF2-40B4-BE49-F238E27FC236}">
                <a16:creationId xmlns:a16="http://schemas.microsoft.com/office/drawing/2014/main" id="{AE768872-550C-4677-BC19-B883BDC52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888656"/>
              </p:ext>
            </p:extLst>
          </p:nvPr>
        </p:nvGraphicFramePr>
        <p:xfrm>
          <a:off x="5412260" y="2215592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1" name="Схема 20">
            <a:extLst>
              <a:ext uri="{FF2B5EF4-FFF2-40B4-BE49-F238E27FC236}">
                <a16:creationId xmlns:a16="http://schemas.microsoft.com/office/drawing/2014/main" id="{32624AC0-95F0-4B25-AF51-D6101BDD5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1150991"/>
              </p:ext>
            </p:extLst>
          </p:nvPr>
        </p:nvGraphicFramePr>
        <p:xfrm>
          <a:off x="5412260" y="3100632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2" name="Схема 21">
            <a:extLst>
              <a:ext uri="{FF2B5EF4-FFF2-40B4-BE49-F238E27FC236}">
                <a16:creationId xmlns:a16="http://schemas.microsoft.com/office/drawing/2014/main" id="{5CD3C471-798F-45E7-8D73-8DDC064F2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682664"/>
              </p:ext>
            </p:extLst>
          </p:nvPr>
        </p:nvGraphicFramePr>
        <p:xfrm>
          <a:off x="5412260" y="3988259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8745A3-BD89-4D8D-B75E-39B4242F3FBB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35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  <p:bldP spid="11" grpId="0" animBg="1"/>
      <p:bldP spid="12" grpId="0"/>
      <p:bldGraphic spid="13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C045EC-893D-4F5F-B40E-7B0BEE54F629}"/>
              </a:ext>
            </a:extLst>
          </p:cNvPr>
          <p:cNvPicPr/>
          <p:nvPr/>
        </p:nvPicPr>
        <p:blipFill rotWithShape="1">
          <a:blip r:embed="rId2"/>
          <a:srcRect l="4971" t="20671" r="15339" b="14360"/>
          <a:stretch/>
        </p:blipFill>
        <p:spPr bwMode="auto">
          <a:xfrm>
            <a:off x="4031614" y="1934892"/>
            <a:ext cx="4318461" cy="3441219"/>
          </a:xfrm>
          <a:prstGeom prst="rect">
            <a:avLst/>
          </a:prstGeom>
          <a:ln w="12700">
            <a:solidFill>
              <a:srgbClr val="1F2837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345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694C2-A3B5-49BB-8B69-466C1F404EF5}"/>
              </a:ext>
            </a:extLst>
          </p:cNvPr>
          <p:cNvSpPr txBox="1"/>
          <p:nvPr/>
        </p:nvSpPr>
        <p:spPr>
          <a:xfrm>
            <a:off x="3156834" y="5612284"/>
            <a:ext cx="589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 процесса составления расписания «AS-IS» (Как есть)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A4C1CCD-C581-405C-8549-AA0AD5BEA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" r="827"/>
          <a:stretch/>
        </p:blipFill>
        <p:spPr bwMode="auto">
          <a:xfrm>
            <a:off x="2263346" y="1698721"/>
            <a:ext cx="7682086" cy="3913563"/>
          </a:xfrm>
          <a:prstGeom prst="rect">
            <a:avLst/>
          </a:prstGeom>
          <a:ln w="12700">
            <a:solidFill>
              <a:srgbClr val="1F2837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F9B5387-68B9-4815-8320-48651AFEDAE8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1B345-7D14-480E-9C6E-D336CAAB8BA4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C4748-11FC-42D4-B91A-6EEE2612EFC2}"/>
              </a:ext>
            </a:extLst>
          </p:cNvPr>
          <p:cNvSpPr txBox="1"/>
          <p:nvPr/>
        </p:nvSpPr>
        <p:spPr>
          <a:xfrm>
            <a:off x="4031614" y="5358435"/>
            <a:ext cx="431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составления расписания</a:t>
            </a:r>
          </a:p>
        </p:txBody>
      </p:sp>
    </p:spTree>
    <p:extLst>
      <p:ext uri="{BB962C8B-B14F-4D97-AF65-F5344CB8AC3E}">
        <p14:creationId xmlns:p14="http://schemas.microsoft.com/office/powerpoint/2010/main" val="218388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5" grpId="0" animBg="1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0596040C-FB53-4748-ADBA-C187A9930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615862"/>
              </p:ext>
            </p:extLst>
          </p:nvPr>
        </p:nvGraphicFramePr>
        <p:xfrm>
          <a:off x="1547124" y="13279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59D2A5B0-E254-45E5-9F70-DCF5A77B1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843948"/>
              </p:ext>
            </p:extLst>
          </p:nvPr>
        </p:nvGraphicFramePr>
        <p:xfrm>
          <a:off x="1547123" y="20518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47B43098-7050-41F9-84C4-2F9C78610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196776"/>
              </p:ext>
            </p:extLst>
          </p:nvPr>
        </p:nvGraphicFramePr>
        <p:xfrm>
          <a:off x="1547122" y="27757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A5539D25-ADC9-4DB2-972B-6BB13B15B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297810"/>
              </p:ext>
            </p:extLst>
          </p:nvPr>
        </p:nvGraphicFramePr>
        <p:xfrm>
          <a:off x="1547122" y="3478188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70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технического задания на программный продукт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1C81A-964B-4E7F-838F-490D20BBA29F}"/>
              </a:ext>
            </a:extLst>
          </p:cNvPr>
          <p:cNvSpPr txBox="1"/>
          <p:nvPr/>
        </p:nvSpPr>
        <p:spPr>
          <a:xfrm>
            <a:off x="3148445" y="5377175"/>
            <a:ext cx="589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 процесса составления расписания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(Как будет)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C0805B-4341-4BC6-AA2D-63F228AC54D4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6E1E5D4-D50D-449E-9E85-6DA4092D57F3}"/>
              </a:ext>
            </a:extLst>
          </p:cNvPr>
          <p:cNvPicPr/>
          <p:nvPr/>
        </p:nvPicPr>
        <p:blipFill>
          <a:blip r:embed="rId22"/>
          <a:stretch>
            <a:fillRect/>
          </a:stretch>
        </p:blipFill>
        <p:spPr>
          <a:xfrm>
            <a:off x="2254957" y="1578637"/>
            <a:ext cx="7682086" cy="3799101"/>
          </a:xfrm>
          <a:prstGeom prst="rect">
            <a:avLst/>
          </a:prstGeom>
          <a:ln w="19050">
            <a:solidFill>
              <a:srgbClr val="1F2837"/>
            </a:solidFill>
          </a:ln>
        </p:spPr>
      </p:pic>
    </p:spTree>
    <p:extLst>
      <p:ext uri="{BB962C8B-B14F-4D97-AF65-F5344CB8AC3E}">
        <p14:creationId xmlns:p14="http://schemas.microsoft.com/office/powerpoint/2010/main" val="2910273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6" grpId="0">
        <p:bldAsOne/>
      </p:bldGraphic>
      <p:bldGraphic spid="6" grpId="1">
        <p:bldAsOne/>
      </p:bldGraphic>
      <p:bldGraphic spid="7" grpId="0">
        <p:bldAsOne/>
      </p:bldGraphic>
      <p:bldGraphic spid="7" grpId="1">
        <p:bldAsOne/>
      </p:bldGraphic>
      <p:bldGraphic spid="10" grpId="0">
        <p:bldAsOne/>
      </p:bldGraphic>
      <p:bldGraphic spid="10" grpId="1">
        <p:bldAsOne/>
      </p:bldGraphic>
      <p:bldP spid="4" grpId="0"/>
      <p:bldP spid="9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3D308C0-8C0F-4E4D-9B14-B61A321C2B34}"/>
              </a:ext>
            </a:extLst>
          </p:cNvPr>
          <p:cNvSpPr txBox="1"/>
          <p:nvPr/>
        </p:nvSpPr>
        <p:spPr>
          <a:xfrm>
            <a:off x="5114925" y="1288299"/>
            <a:ext cx="5000625" cy="281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Кроссплатформенная поддержка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Надежная архитектура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Intelli-Sense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Бесплатное программное обеспечение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инструментов веб-технологий</a:t>
            </a:r>
          </a:p>
          <a:p>
            <a:pPr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декомпиляции кода для языка 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: один усеченный угол 20">
            <a:extLst>
              <a:ext uri="{FF2B5EF4-FFF2-40B4-BE49-F238E27FC236}">
                <a16:creationId xmlns:a16="http://schemas.microsoft.com/office/drawing/2014/main" id="{98943FE9-6E2C-47F7-8B31-45D40B285154}"/>
              </a:ext>
            </a:extLst>
          </p:cNvPr>
          <p:cNvSpPr/>
          <p:nvPr/>
        </p:nvSpPr>
        <p:spPr>
          <a:xfrm flipH="1">
            <a:off x="1444625" y="1985953"/>
            <a:ext cx="3657600" cy="717550"/>
          </a:xfrm>
          <a:prstGeom prst="snip1Rect">
            <a:avLst>
              <a:gd name="adj" fmla="val 50000"/>
            </a:avLst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: один усеченный угол 42">
            <a:extLst>
              <a:ext uri="{FF2B5EF4-FFF2-40B4-BE49-F238E27FC236}">
                <a16:creationId xmlns:a16="http://schemas.microsoft.com/office/drawing/2014/main" id="{490EA696-DB11-4B74-92D4-A064999C8B11}"/>
              </a:ext>
            </a:extLst>
          </p:cNvPr>
          <p:cNvSpPr/>
          <p:nvPr/>
        </p:nvSpPr>
        <p:spPr>
          <a:xfrm flipH="1">
            <a:off x="1444625" y="1266825"/>
            <a:ext cx="3657600" cy="717550"/>
          </a:xfrm>
          <a:prstGeom prst="snip1Rect">
            <a:avLst>
              <a:gd name="adj" fmla="val 50000"/>
            </a:avLst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5907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инструментальных программных средств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67276-8E7B-43D0-AE78-43D0091C7E06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B79ACDA-47A7-40C5-8A38-E2F5FFB2E2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t="11636" r="12300" b="27551"/>
          <a:stretch/>
        </p:blipFill>
        <p:spPr>
          <a:xfrm>
            <a:off x="1730256" y="2022336"/>
            <a:ext cx="842838" cy="67937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FC1FD8-0737-4B23-819B-B672206705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5" t="4262" r="21848" b="32002"/>
          <a:stretch/>
        </p:blipFill>
        <p:spPr>
          <a:xfrm>
            <a:off x="6190470" y="3047529"/>
            <a:ext cx="631032" cy="71199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4888470-F511-4246-B83E-3696E94651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2" r="25942" b="40786"/>
          <a:stretch/>
        </p:blipFill>
        <p:spPr>
          <a:xfrm>
            <a:off x="1816520" y="3046225"/>
            <a:ext cx="709991" cy="752331"/>
          </a:xfrm>
          <a:prstGeom prst="rect">
            <a:avLst/>
          </a:prstGeom>
        </p:spPr>
      </p:pic>
      <p:pic>
        <p:nvPicPr>
          <p:cNvPr id="32" name="Picture 4" descr="Embarcadero Delphi 10 Seattle — купить лицензию Embarcadero Delphi 10  Seattle по выгодной цене на официальном сайте Store.Softline.ru">
            <a:extLst>
              <a:ext uri="{FF2B5EF4-FFF2-40B4-BE49-F238E27FC236}">
                <a16:creationId xmlns:a16="http://schemas.microsoft.com/office/drawing/2014/main" id="{29A20EE8-813A-4961-85EE-FC9C2031E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04" y="4164549"/>
            <a:ext cx="678457" cy="67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>
            <a:extLst>
              <a:ext uri="{FF2B5EF4-FFF2-40B4-BE49-F238E27FC236}">
                <a16:creationId xmlns:a16="http://schemas.microsoft.com/office/drawing/2014/main" id="{D14851BD-D5D7-4A7E-8D83-44EC79802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903" y="4108986"/>
            <a:ext cx="785352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9E90251-3422-4DDD-984B-1CDDD841A70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34" y="2039284"/>
            <a:ext cx="680780" cy="68078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C6B8D78-B5F1-45EA-B5BC-2EE6C378D97C}"/>
              </a:ext>
            </a:extLst>
          </p:cNvPr>
          <p:cNvSpPr txBox="1"/>
          <p:nvPr/>
        </p:nvSpPr>
        <p:spPr>
          <a:xfrm>
            <a:off x="2668788" y="2170557"/>
            <a:ext cx="23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9F4A14-4B38-4361-8A8D-193FAE631752}"/>
              </a:ext>
            </a:extLst>
          </p:cNvPr>
          <p:cNvSpPr txBox="1"/>
          <p:nvPr/>
        </p:nvSpPr>
        <p:spPr>
          <a:xfrm>
            <a:off x="7165238" y="3232064"/>
            <a:ext cx="224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59314D-CFAA-4942-BAD2-4D56A3A485E3}"/>
              </a:ext>
            </a:extLst>
          </p:cNvPr>
          <p:cNvSpPr txBox="1"/>
          <p:nvPr/>
        </p:nvSpPr>
        <p:spPr>
          <a:xfrm>
            <a:off x="2683866" y="3099224"/>
            <a:ext cx="2356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Management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8325F7-86C5-4CCF-AAFD-8B4CAAEC241B}"/>
              </a:ext>
            </a:extLst>
          </p:cNvPr>
          <p:cNvSpPr txBox="1"/>
          <p:nvPr/>
        </p:nvSpPr>
        <p:spPr>
          <a:xfrm>
            <a:off x="2733510" y="4320457"/>
            <a:ext cx="20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Embarcadero Delphi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BB18C5-8885-4A3E-9835-88D159F89195}"/>
              </a:ext>
            </a:extLst>
          </p:cNvPr>
          <p:cNvSpPr txBox="1"/>
          <p:nvPr/>
        </p:nvSpPr>
        <p:spPr>
          <a:xfrm>
            <a:off x="7219823" y="431258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4D8AF4-D744-4943-8791-B316E3571FA8}"/>
              </a:ext>
            </a:extLst>
          </p:cNvPr>
          <p:cNvSpPr txBox="1"/>
          <p:nvPr/>
        </p:nvSpPr>
        <p:spPr>
          <a:xfrm>
            <a:off x="7125898" y="2153390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Browser for SQLite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90E198C4-8B58-44A0-8DA1-BD20A476A9FF}"/>
              </a:ext>
            </a:extLst>
          </p:cNvPr>
          <p:cNvSpPr/>
          <p:nvPr/>
        </p:nvSpPr>
        <p:spPr>
          <a:xfrm>
            <a:off x="5111750" y="1266048"/>
            <a:ext cx="5006181" cy="4601352"/>
          </a:xfrm>
          <a:prstGeom prst="rect">
            <a:avLst/>
          </a:prstGeom>
          <a:noFill/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38B6AB-6009-4569-A31E-B1FD940E8DD2}"/>
              </a:ext>
            </a:extLst>
          </p:cNvPr>
          <p:cNvSpPr txBox="1"/>
          <p:nvPr/>
        </p:nvSpPr>
        <p:spPr>
          <a:xfrm>
            <a:off x="5114925" y="1286444"/>
            <a:ext cx="5000625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Бесплатное программное обеспечение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управление базой данных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2854491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00039 -0.10671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347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5E-6 2.96296E-6 L 2.5E-6 -0.10301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62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3543 -0.00255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95" y="-69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-7.40741E-7 L -0.36562 0.00255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5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9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4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740"/>
                            </p:stCondLst>
                            <p:childTnLst>
                              <p:par>
                                <p:cTn id="17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24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21" grpId="0" animBg="1"/>
      <p:bldP spid="43" grpId="0" animBg="1"/>
      <p:bldP spid="43" grpId="1" animBg="1"/>
      <p:bldP spid="4" grpId="0"/>
      <p:bldP spid="9" grpId="0" animBg="1"/>
      <p:bldP spid="37" grpId="0"/>
      <p:bldP spid="37" grpId="1"/>
      <p:bldP spid="37" grpId="2"/>
      <p:bldP spid="37" grpId="3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2" grpId="2"/>
      <p:bldP spid="44" grpId="0" animBg="1"/>
      <p:bldP spid="44" grpId="1" animBg="1"/>
      <p:bldP spid="44" grpId="2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756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системных требований к программному продукту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Схема 30">
            <a:extLst>
              <a:ext uri="{FF2B5EF4-FFF2-40B4-BE49-F238E27FC236}">
                <a16:creationId xmlns:a16="http://schemas.microsoft.com/office/drawing/2014/main" id="{3B170AB8-47D7-4139-A48D-E549F3F9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276725"/>
              </p:ext>
            </p:extLst>
          </p:nvPr>
        </p:nvGraphicFramePr>
        <p:xfrm>
          <a:off x="1547125" y="122460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9" name="Схема 38">
            <a:extLst>
              <a:ext uri="{FF2B5EF4-FFF2-40B4-BE49-F238E27FC236}">
                <a16:creationId xmlns:a16="http://schemas.microsoft.com/office/drawing/2014/main" id="{4E2A8A9F-3886-4277-9A44-ADDD4B9EA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774970"/>
              </p:ext>
            </p:extLst>
          </p:nvPr>
        </p:nvGraphicFramePr>
        <p:xfrm>
          <a:off x="1547124" y="187127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0" name="Схема 39">
            <a:extLst>
              <a:ext uri="{FF2B5EF4-FFF2-40B4-BE49-F238E27FC236}">
                <a16:creationId xmlns:a16="http://schemas.microsoft.com/office/drawing/2014/main" id="{9BA443F9-0976-4EB6-B812-1DD63980C4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100435"/>
              </p:ext>
            </p:extLst>
          </p:nvPr>
        </p:nvGraphicFramePr>
        <p:xfrm>
          <a:off x="1547124" y="251794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1" name="Схема 40">
            <a:extLst>
              <a:ext uri="{FF2B5EF4-FFF2-40B4-BE49-F238E27FC236}">
                <a16:creationId xmlns:a16="http://schemas.microsoft.com/office/drawing/2014/main" id="{6E0EFEA7-3F6E-4A01-BFC0-B9AC1A82B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035386"/>
              </p:ext>
            </p:extLst>
          </p:nvPr>
        </p:nvGraphicFramePr>
        <p:xfrm>
          <a:off x="1547122" y="316461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2" name="Схема 41">
            <a:extLst>
              <a:ext uri="{FF2B5EF4-FFF2-40B4-BE49-F238E27FC236}">
                <a16:creationId xmlns:a16="http://schemas.microsoft.com/office/drawing/2014/main" id="{EECF6779-A9AB-4D46-951F-491ED0D1F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517800"/>
              </p:ext>
            </p:extLst>
          </p:nvPr>
        </p:nvGraphicFramePr>
        <p:xfrm>
          <a:off x="1547122" y="381128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3" name="Схема 42">
            <a:extLst>
              <a:ext uri="{FF2B5EF4-FFF2-40B4-BE49-F238E27FC236}">
                <a16:creationId xmlns:a16="http://schemas.microsoft.com/office/drawing/2014/main" id="{947FD92E-2AE3-4744-8784-0EA20A428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612982"/>
              </p:ext>
            </p:extLst>
          </p:nvPr>
        </p:nvGraphicFramePr>
        <p:xfrm>
          <a:off x="1547121" y="4457952"/>
          <a:ext cx="9475989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994635-6FD4-42BE-AD33-E68EB1002B71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97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Graphic spid="31" grpId="0">
        <p:bldAsOne/>
      </p:bldGraphic>
      <p:bldGraphic spid="39" grpId="0">
        <p:bldAsOne/>
      </p:bldGraphic>
      <p:bldGraphic spid="40" grpId="0">
        <p:bldAsOne/>
      </p:bldGraphic>
      <p:bldGraphic spid="41" grpId="0">
        <p:bldAsOne/>
      </p:bldGraphic>
      <p:bldGraphic spid="42" grpId="0">
        <p:bldAsOne/>
      </p:bldGraphic>
      <p:bldGraphic spid="4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319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структуры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17773-AABC-4F93-BF1D-BD82B2FB102E}"/>
              </a:ext>
            </a:extLst>
          </p:cNvPr>
          <p:cNvSpPr txBox="1"/>
          <p:nvPr/>
        </p:nvSpPr>
        <p:spPr>
          <a:xfrm>
            <a:off x="334938" y="5846514"/>
            <a:ext cx="6672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-диаграмма хранения данных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D3B7A-8721-4843-B88F-8CE071CB53D3}"/>
              </a:ext>
            </a:extLst>
          </p:cNvPr>
          <p:cNvSpPr txBox="1"/>
          <p:nvPr/>
        </p:nvSpPr>
        <p:spPr>
          <a:xfrm>
            <a:off x="8912814" y="1554496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-интерфейс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CAC1F-920C-4D19-AD69-427273F8B676}"/>
              </a:ext>
            </a:extLst>
          </p:cNvPr>
          <p:cNvSpPr txBox="1"/>
          <p:nvPr/>
        </p:nvSpPr>
        <p:spPr>
          <a:xfrm>
            <a:off x="8912814" y="3264903"/>
            <a:ext cx="2660033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872980-3B9C-4CD0-8DC7-6384A3FF61A0}"/>
              </a:ext>
            </a:extLst>
          </p:cNvPr>
          <p:cNvSpPr txBox="1"/>
          <p:nvPr/>
        </p:nvSpPr>
        <p:spPr>
          <a:xfrm>
            <a:off x="8912814" y="4970713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8B5D2-FFF4-4EE0-8544-E3727D75E4F5}"/>
              </a:ext>
            </a:extLst>
          </p:cNvPr>
          <p:cNvSpPr txBox="1"/>
          <p:nvPr/>
        </p:nvSpPr>
        <p:spPr>
          <a:xfrm>
            <a:off x="7093845" y="2274012"/>
            <a:ext cx="1463156" cy="646331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+ .NET Core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5F448-6C31-4638-8410-693AB35C9E58}"/>
              </a:ext>
            </a:extLst>
          </p:cNvPr>
          <p:cNvSpPr txBox="1"/>
          <p:nvPr/>
        </p:nvSpPr>
        <p:spPr>
          <a:xfrm>
            <a:off x="8912814" y="2411998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программы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B4CC92A-BCA7-4ADD-9AD5-A75E197851A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8557001" y="2596664"/>
            <a:ext cx="355813" cy="514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530E5714-3A89-4727-9807-9ABBE0F80A91}"/>
              </a:ext>
            </a:extLst>
          </p:cNvPr>
          <p:cNvCxnSpPr>
            <a:cxnSpLocks/>
            <a:stCxn id="20" idx="0"/>
            <a:endCxn id="7" idx="1"/>
          </p:cNvCxnSpPr>
          <p:nvPr/>
        </p:nvCxnSpPr>
        <p:spPr>
          <a:xfrm rot="5400000" flipH="1" flipV="1">
            <a:off x="8101693" y="1462892"/>
            <a:ext cx="534850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FFA9FAD-DA09-4B3E-991E-A168CD1DB00B}"/>
              </a:ext>
            </a:extLst>
          </p:cNvPr>
          <p:cNvCxnSpPr>
            <a:cxnSpLocks/>
            <a:stCxn id="20" idx="2"/>
            <a:endCxn id="18" idx="1"/>
          </p:cNvCxnSpPr>
          <p:nvPr/>
        </p:nvCxnSpPr>
        <p:spPr>
          <a:xfrm rot="16200000" flipH="1">
            <a:off x="8104505" y="2641260"/>
            <a:ext cx="529226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9F8B01-DB1F-4CCF-9F3D-336726F9EE5D}"/>
              </a:ext>
            </a:extLst>
          </p:cNvPr>
          <p:cNvSpPr txBox="1"/>
          <p:nvPr/>
        </p:nvSpPr>
        <p:spPr>
          <a:xfrm>
            <a:off x="8912814" y="4117808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Прямая со стрелкой 51">
            <a:extLst>
              <a:ext uri="{FF2B5EF4-FFF2-40B4-BE49-F238E27FC236}">
                <a16:creationId xmlns:a16="http://schemas.microsoft.com/office/drawing/2014/main" id="{E1CBB909-DA44-4A9D-8550-572E6CFDAF5E}"/>
              </a:ext>
            </a:extLst>
          </p:cNvPr>
          <p:cNvCxnSpPr>
            <a:cxnSpLocks/>
            <a:stCxn id="20" idx="2"/>
            <a:endCxn id="55" idx="1"/>
          </p:cNvCxnSpPr>
          <p:nvPr/>
        </p:nvCxnSpPr>
        <p:spPr>
          <a:xfrm rot="16200000" flipH="1">
            <a:off x="7678053" y="3067712"/>
            <a:ext cx="1382131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01B1B8E-56B3-49B3-970C-895C7C26FB9E}"/>
              </a:ext>
            </a:extLst>
          </p:cNvPr>
          <p:cNvCxnSpPr>
            <a:cxnSpLocks/>
          </p:cNvCxnSpPr>
          <p:nvPr/>
        </p:nvCxnSpPr>
        <p:spPr>
          <a:xfrm flipV="1">
            <a:off x="9493586" y="1923828"/>
            <a:ext cx="0" cy="488170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A745CE86-7EE5-479C-BC6E-FA72860BDB0B}"/>
              </a:ext>
            </a:extLst>
          </p:cNvPr>
          <p:cNvCxnSpPr>
            <a:cxnSpLocks/>
          </p:cNvCxnSpPr>
          <p:nvPr/>
        </p:nvCxnSpPr>
        <p:spPr>
          <a:xfrm>
            <a:off x="10943445" y="1923828"/>
            <a:ext cx="0" cy="488170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7DE0E22-EF24-4004-8BE1-A6DE2B5DE103}"/>
              </a:ext>
            </a:extLst>
          </p:cNvPr>
          <p:cNvCxnSpPr>
            <a:cxnSpLocks/>
          </p:cNvCxnSpPr>
          <p:nvPr/>
        </p:nvCxnSpPr>
        <p:spPr>
          <a:xfrm flipV="1">
            <a:off x="9516709" y="278133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6D1A473A-6B48-45E7-B443-E7A185FCA1EA}"/>
              </a:ext>
            </a:extLst>
          </p:cNvPr>
          <p:cNvCxnSpPr>
            <a:cxnSpLocks/>
          </p:cNvCxnSpPr>
          <p:nvPr/>
        </p:nvCxnSpPr>
        <p:spPr>
          <a:xfrm flipV="1">
            <a:off x="9516709" y="3634235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D9E40588-202D-4AB6-9429-3CCE8333169A}"/>
              </a:ext>
            </a:extLst>
          </p:cNvPr>
          <p:cNvCxnSpPr>
            <a:cxnSpLocks/>
          </p:cNvCxnSpPr>
          <p:nvPr/>
        </p:nvCxnSpPr>
        <p:spPr>
          <a:xfrm flipV="1">
            <a:off x="9516709" y="448714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FE60B0DD-69CC-443C-90EA-E1C4759230A1}"/>
              </a:ext>
            </a:extLst>
          </p:cNvPr>
          <p:cNvCxnSpPr>
            <a:cxnSpLocks/>
          </p:cNvCxnSpPr>
          <p:nvPr/>
        </p:nvCxnSpPr>
        <p:spPr>
          <a:xfrm>
            <a:off x="10941854" y="2781329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5C862A51-E24C-44AE-A8AB-A1CEC8A8161F}"/>
              </a:ext>
            </a:extLst>
          </p:cNvPr>
          <p:cNvCxnSpPr>
            <a:cxnSpLocks/>
          </p:cNvCxnSpPr>
          <p:nvPr/>
        </p:nvCxnSpPr>
        <p:spPr>
          <a:xfrm>
            <a:off x="10940263" y="3634235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25BC07A1-6986-4BB6-A936-87D8D8FFCFFC}"/>
              </a:ext>
            </a:extLst>
          </p:cNvPr>
          <p:cNvCxnSpPr>
            <a:cxnSpLocks/>
          </p:cNvCxnSpPr>
          <p:nvPr/>
        </p:nvCxnSpPr>
        <p:spPr>
          <a:xfrm>
            <a:off x="10930434" y="448714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CB02B14-6CFB-4285-9656-7E50D731C902}"/>
              </a:ext>
            </a:extLst>
          </p:cNvPr>
          <p:cNvPicPr/>
          <p:nvPr/>
        </p:nvPicPr>
        <p:blipFill rotWithShape="1">
          <a:blip r:embed="rId2"/>
          <a:srcRect l="2491" r="10593"/>
          <a:stretch/>
        </p:blipFill>
        <p:spPr>
          <a:xfrm>
            <a:off x="334938" y="1310793"/>
            <a:ext cx="6672460" cy="4535721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B2977B7-C130-44B8-A8B8-70D6BE7E1D90}"/>
              </a:ext>
            </a:extLst>
          </p:cNvPr>
          <p:cNvSpPr/>
          <p:nvPr/>
        </p:nvSpPr>
        <p:spPr>
          <a:xfrm>
            <a:off x="7093845" y="5475965"/>
            <a:ext cx="447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взаимодействия компонентов программы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040BD7-AC45-4FFB-9CAB-ACE2EF34A34B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0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2" grpId="0"/>
      <p:bldP spid="7" grpId="0" animBg="1"/>
      <p:bldP spid="18" grpId="0" animBg="1"/>
      <p:bldP spid="19" grpId="0" animBg="1"/>
      <p:bldP spid="20" grpId="0" animBg="1"/>
      <p:bldP spid="21" grpId="0" animBg="1"/>
      <p:bldP spid="55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6C916-2344-44DD-85D6-210CC57B6532}"/>
              </a:ext>
            </a:extLst>
          </p:cNvPr>
          <p:cNvSpPr txBox="1"/>
          <p:nvPr/>
        </p:nvSpPr>
        <p:spPr>
          <a:xfrm>
            <a:off x="641947" y="3997840"/>
            <a:ext cx="3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2ABD2-1EB0-4BEB-A73D-61C88F197EB9}"/>
              </a:ext>
            </a:extLst>
          </p:cNvPr>
          <p:cNvSpPr txBox="1"/>
          <p:nvPr/>
        </p:nvSpPr>
        <p:spPr>
          <a:xfrm>
            <a:off x="8248862" y="4056982"/>
            <a:ext cx="333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D9AD5-02C8-4179-B979-AFE34F1149D5}"/>
              </a:ext>
            </a:extLst>
          </p:cNvPr>
          <p:cNvSpPr txBox="1"/>
          <p:nvPr/>
        </p:nvSpPr>
        <p:spPr>
          <a:xfrm>
            <a:off x="4292533" y="6258388"/>
            <a:ext cx="377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40B23053-6418-42C7-B72B-4F60CC3F7936}"/>
              </a:ext>
            </a:extLst>
          </p:cNvPr>
          <p:cNvSpPr/>
          <p:nvPr/>
        </p:nvSpPr>
        <p:spPr>
          <a:xfrm>
            <a:off x="4630834" y="2444750"/>
            <a:ext cx="695117" cy="1704132"/>
          </a:xfrm>
          <a:prstGeom prst="downArrow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E3876290-D02F-4E7A-AFD9-C0B16317D547}"/>
              </a:ext>
            </a:extLst>
          </p:cNvPr>
          <p:cNvSpPr/>
          <p:nvPr/>
        </p:nvSpPr>
        <p:spPr>
          <a:xfrm>
            <a:off x="6866050" y="2444750"/>
            <a:ext cx="695117" cy="1704132"/>
          </a:xfrm>
          <a:prstGeom prst="downArrow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9D287C3-85D3-40BE-B51C-21CC55ED6664}"/>
              </a:ext>
            </a:extLst>
          </p:cNvPr>
          <p:cNvSpPr/>
          <p:nvPr/>
        </p:nvSpPr>
        <p:spPr>
          <a:xfrm>
            <a:off x="3964189" y="2444750"/>
            <a:ext cx="1188034" cy="347664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0D39047-E8F4-41F8-8E01-466283B0D078}"/>
              </a:ext>
            </a:extLst>
          </p:cNvPr>
          <p:cNvSpPr/>
          <p:nvPr/>
        </p:nvSpPr>
        <p:spPr>
          <a:xfrm>
            <a:off x="7039777" y="2444750"/>
            <a:ext cx="1188034" cy="347664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4ABFCEE-0592-4460-8143-DE2303974496}"/>
              </a:ext>
            </a:extLst>
          </p:cNvPr>
          <p:cNvPicPr/>
          <p:nvPr/>
        </p:nvPicPr>
        <p:blipFill rotWithShape="1">
          <a:blip r:embed="rId2"/>
          <a:srcRect l="6992" r="12556"/>
          <a:stretch/>
        </p:blipFill>
        <p:spPr>
          <a:xfrm>
            <a:off x="641947" y="1740531"/>
            <a:ext cx="3322242" cy="225730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4404663-20C2-42D6-8F05-BD49DD69A7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27811" y="1527845"/>
            <a:ext cx="3356449" cy="252913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A167F8-B75E-406A-A3BE-B09A39665D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22307" y="4148882"/>
            <a:ext cx="3347385" cy="20417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8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2" grpId="0"/>
      <p:bldP spid="3" grpId="0"/>
      <p:bldP spid="10" grpId="0"/>
      <p:bldP spid="13" grpId="0" animBg="1"/>
      <p:bldP spid="14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0DC624-C9C6-4EB2-BF0A-80EAE41A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53" y="1507399"/>
            <a:ext cx="7220422" cy="44047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A341EF-E15F-4D12-875B-80E081CBD06B}"/>
              </a:ext>
            </a:extLst>
          </p:cNvPr>
          <p:cNvSpPr txBox="1"/>
          <p:nvPr/>
        </p:nvSpPr>
        <p:spPr>
          <a:xfrm>
            <a:off x="2073753" y="5912110"/>
            <a:ext cx="722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для работы с записями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0ED20-B2E5-4A35-9AB9-AA6510EB7957}"/>
              </a:ext>
            </a:extLst>
          </p:cNvPr>
          <p:cNvSpPr txBox="1"/>
          <p:nvPr/>
        </p:nvSpPr>
        <p:spPr>
          <a:xfrm>
            <a:off x="551934" y="3450947"/>
            <a:ext cx="3599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«Педагоги»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3ADAC1-CA53-479F-9610-A9AF44B7D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66" y="1254861"/>
            <a:ext cx="3599935" cy="2196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4E7F30-8AD6-4211-B882-585212C96680}"/>
              </a:ext>
            </a:extLst>
          </p:cNvPr>
          <p:cNvSpPr txBox="1"/>
          <p:nvPr/>
        </p:nvSpPr>
        <p:spPr>
          <a:xfrm>
            <a:off x="4217466" y="3450947"/>
            <a:ext cx="3599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«Кабинеты»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51FB08-1797-4E54-8116-7C7AAA6A6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758" y="1254861"/>
            <a:ext cx="3599933" cy="219608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348773-7EC6-4FD4-B189-D5D6DE2DCC6D}"/>
              </a:ext>
            </a:extLst>
          </p:cNvPr>
          <p:cNvSpPr txBox="1"/>
          <p:nvPr/>
        </p:nvSpPr>
        <p:spPr>
          <a:xfrm>
            <a:off x="7882998" y="3450947"/>
            <a:ext cx="3599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«Классы»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FED1B1-0B31-4337-9A94-D21024EA3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95" y="4027689"/>
            <a:ext cx="3599935" cy="21960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C65BC3B-3FF2-4C2C-9D50-B74D4125BF21}"/>
              </a:ext>
            </a:extLst>
          </p:cNvPr>
          <p:cNvSpPr txBox="1"/>
          <p:nvPr/>
        </p:nvSpPr>
        <p:spPr>
          <a:xfrm>
            <a:off x="2438395" y="6223776"/>
            <a:ext cx="3599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«Дисциплины»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DA82B1-C6FB-43C1-9A9A-EED0C52BD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928" y="4027688"/>
            <a:ext cx="3599935" cy="21960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3860711-A60F-459E-A877-A5E12153AE1A}"/>
              </a:ext>
            </a:extLst>
          </p:cNvPr>
          <p:cNvSpPr txBox="1"/>
          <p:nvPr/>
        </p:nvSpPr>
        <p:spPr>
          <a:xfrm>
            <a:off x="6103928" y="6223776"/>
            <a:ext cx="3599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«Дисциплины класса»</a:t>
            </a:r>
          </a:p>
        </p:txBody>
      </p:sp>
    </p:spTree>
    <p:extLst>
      <p:ext uri="{BB962C8B-B14F-4D97-AF65-F5344CB8AC3E}">
        <p14:creationId xmlns:p14="http://schemas.microsoft.com/office/powerpoint/2010/main" val="3419198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27279 -0.1983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46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8" grpId="0"/>
      <p:bldP spid="18" grpId="1"/>
      <p:bldP spid="23" grpId="0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</TotalTime>
  <Words>496</Words>
  <Application>Microsoft Office PowerPoint</Application>
  <PresentationFormat>Широкоэкранный</PresentationFormat>
  <Paragraphs>139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225pk07</cp:lastModifiedBy>
  <cp:revision>133</cp:revision>
  <dcterms:created xsi:type="dcterms:W3CDTF">2020-10-04T10:34:15Z</dcterms:created>
  <dcterms:modified xsi:type="dcterms:W3CDTF">2022-05-27T11:15:39Z</dcterms:modified>
</cp:coreProperties>
</file>