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6" r:id="rId4"/>
    <p:sldId id="273" r:id="rId5"/>
    <p:sldId id="274" r:id="rId6"/>
    <p:sldId id="275" r:id="rId7"/>
    <p:sldId id="276" r:id="rId8"/>
    <p:sldId id="277" r:id="rId9"/>
    <p:sldId id="278" r:id="rId10"/>
    <p:sldId id="279" r:id="rId11"/>
    <p:sldId id="281" r:id="rId12"/>
    <p:sldId id="280" r:id="rId13"/>
    <p:sldId id="282" r:id="rId14"/>
    <p:sldId id="284" r:id="rId15"/>
    <p:sldId id="285" r:id="rId16"/>
    <p:sldId id="286" r:id="rId17"/>
    <p:sldId id="272" r:id="rId18"/>
    <p:sldId id="265" r:id="rId1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105" d="100"/>
          <a:sy n="105" d="100"/>
        </p:scale>
        <p:origin x="120"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84441FD-798B-4810-B154-BAF72EC6D757}"/>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012FC092-2DB3-4D79-A291-B6AB700536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49CA5970-712C-42E6-A0C2-2999530FED7C}"/>
              </a:ext>
            </a:extLst>
          </p:cNvPr>
          <p:cNvSpPr>
            <a:spLocks noGrp="1"/>
          </p:cNvSpPr>
          <p:nvPr>
            <p:ph type="dt" sz="half" idx="10"/>
          </p:nvPr>
        </p:nvSpPr>
        <p:spPr/>
        <p:txBody>
          <a:bodyPr/>
          <a:lstStyle/>
          <a:p>
            <a:fld id="{868189F2-699A-4ACD-BCA7-68120C724C9C}" type="datetimeFigureOut">
              <a:rPr lang="ru-RU" smtClean="0"/>
              <a:t>10.03.2018</a:t>
            </a:fld>
            <a:endParaRPr lang="ru-RU"/>
          </a:p>
        </p:txBody>
      </p:sp>
      <p:sp>
        <p:nvSpPr>
          <p:cNvPr id="5" name="Нижний колонтитул 4">
            <a:extLst>
              <a:ext uri="{FF2B5EF4-FFF2-40B4-BE49-F238E27FC236}">
                <a16:creationId xmlns:a16="http://schemas.microsoft.com/office/drawing/2014/main" id="{1780FDCB-1DDD-487E-8AD7-E32C7C485B6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70CE51C5-72ED-4D0A-9661-BCACC19293DB}"/>
              </a:ext>
            </a:extLst>
          </p:cNvPr>
          <p:cNvSpPr>
            <a:spLocks noGrp="1"/>
          </p:cNvSpPr>
          <p:nvPr>
            <p:ph type="sldNum" sz="quarter" idx="12"/>
          </p:nvPr>
        </p:nvSpPr>
        <p:spPr/>
        <p:txBody>
          <a:bodyPr/>
          <a:lstStyle/>
          <a:p>
            <a:fld id="{223F89A6-6376-4D3B-B3FA-8909BA025632}" type="slidenum">
              <a:rPr lang="ru-RU" smtClean="0"/>
              <a:t>‹#›</a:t>
            </a:fld>
            <a:endParaRPr lang="ru-RU"/>
          </a:p>
        </p:txBody>
      </p:sp>
    </p:spTree>
    <p:extLst>
      <p:ext uri="{BB962C8B-B14F-4D97-AF65-F5344CB8AC3E}">
        <p14:creationId xmlns:p14="http://schemas.microsoft.com/office/powerpoint/2010/main" val="1463138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950E73F-9222-407A-A210-758367148F57}"/>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E3A713DF-71CC-4670-B1CD-77B5E02AED8D}"/>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C383F04F-A184-4BCB-9A73-91166AFA3853}"/>
              </a:ext>
            </a:extLst>
          </p:cNvPr>
          <p:cNvSpPr>
            <a:spLocks noGrp="1"/>
          </p:cNvSpPr>
          <p:nvPr>
            <p:ph type="dt" sz="half" idx="10"/>
          </p:nvPr>
        </p:nvSpPr>
        <p:spPr/>
        <p:txBody>
          <a:bodyPr/>
          <a:lstStyle/>
          <a:p>
            <a:fld id="{868189F2-699A-4ACD-BCA7-68120C724C9C}" type="datetimeFigureOut">
              <a:rPr lang="ru-RU" smtClean="0"/>
              <a:t>10.03.2018</a:t>
            </a:fld>
            <a:endParaRPr lang="ru-RU"/>
          </a:p>
        </p:txBody>
      </p:sp>
      <p:sp>
        <p:nvSpPr>
          <p:cNvPr id="5" name="Нижний колонтитул 4">
            <a:extLst>
              <a:ext uri="{FF2B5EF4-FFF2-40B4-BE49-F238E27FC236}">
                <a16:creationId xmlns:a16="http://schemas.microsoft.com/office/drawing/2014/main" id="{B8CC6F6A-AE0B-4D69-9B59-829EEE0332D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105E38AF-2848-421A-A42E-F521A6BEFDC7}"/>
              </a:ext>
            </a:extLst>
          </p:cNvPr>
          <p:cNvSpPr>
            <a:spLocks noGrp="1"/>
          </p:cNvSpPr>
          <p:nvPr>
            <p:ph type="sldNum" sz="quarter" idx="12"/>
          </p:nvPr>
        </p:nvSpPr>
        <p:spPr/>
        <p:txBody>
          <a:bodyPr/>
          <a:lstStyle/>
          <a:p>
            <a:fld id="{223F89A6-6376-4D3B-B3FA-8909BA025632}" type="slidenum">
              <a:rPr lang="ru-RU" smtClean="0"/>
              <a:t>‹#›</a:t>
            </a:fld>
            <a:endParaRPr lang="ru-RU"/>
          </a:p>
        </p:txBody>
      </p:sp>
    </p:spTree>
    <p:extLst>
      <p:ext uri="{BB962C8B-B14F-4D97-AF65-F5344CB8AC3E}">
        <p14:creationId xmlns:p14="http://schemas.microsoft.com/office/powerpoint/2010/main" val="1676664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630FC05B-2646-4D4C-B414-E6EC737D9654}"/>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25B7C580-F6AC-420C-A7FB-A8B61CD2BC40}"/>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2B9B502-225D-4CB5-A68B-D21D4FBDBC11}"/>
              </a:ext>
            </a:extLst>
          </p:cNvPr>
          <p:cNvSpPr>
            <a:spLocks noGrp="1"/>
          </p:cNvSpPr>
          <p:nvPr>
            <p:ph type="dt" sz="half" idx="10"/>
          </p:nvPr>
        </p:nvSpPr>
        <p:spPr/>
        <p:txBody>
          <a:bodyPr/>
          <a:lstStyle/>
          <a:p>
            <a:fld id="{868189F2-699A-4ACD-BCA7-68120C724C9C}" type="datetimeFigureOut">
              <a:rPr lang="ru-RU" smtClean="0"/>
              <a:t>10.03.2018</a:t>
            </a:fld>
            <a:endParaRPr lang="ru-RU"/>
          </a:p>
        </p:txBody>
      </p:sp>
      <p:sp>
        <p:nvSpPr>
          <p:cNvPr id="5" name="Нижний колонтитул 4">
            <a:extLst>
              <a:ext uri="{FF2B5EF4-FFF2-40B4-BE49-F238E27FC236}">
                <a16:creationId xmlns:a16="http://schemas.microsoft.com/office/drawing/2014/main" id="{4EA9490F-D439-459F-9EB8-752DF02C79C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798CD891-3F16-45EA-A8BE-F06763B05085}"/>
              </a:ext>
            </a:extLst>
          </p:cNvPr>
          <p:cNvSpPr>
            <a:spLocks noGrp="1"/>
          </p:cNvSpPr>
          <p:nvPr>
            <p:ph type="sldNum" sz="quarter" idx="12"/>
          </p:nvPr>
        </p:nvSpPr>
        <p:spPr/>
        <p:txBody>
          <a:bodyPr/>
          <a:lstStyle/>
          <a:p>
            <a:fld id="{223F89A6-6376-4D3B-B3FA-8909BA025632}" type="slidenum">
              <a:rPr lang="ru-RU" smtClean="0"/>
              <a:t>‹#›</a:t>
            </a:fld>
            <a:endParaRPr lang="ru-RU"/>
          </a:p>
        </p:txBody>
      </p:sp>
    </p:spTree>
    <p:extLst>
      <p:ext uri="{BB962C8B-B14F-4D97-AF65-F5344CB8AC3E}">
        <p14:creationId xmlns:p14="http://schemas.microsoft.com/office/powerpoint/2010/main" val="3488166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F5636C9-25AC-48A4-A71E-CC62B1F5F88F}"/>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0D9A3D69-9EB2-400A-A0EF-79E9294D6365}"/>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2CDEBAC1-9AF8-44B3-9C1A-8FBD7286E9A7}"/>
              </a:ext>
            </a:extLst>
          </p:cNvPr>
          <p:cNvSpPr>
            <a:spLocks noGrp="1"/>
          </p:cNvSpPr>
          <p:nvPr>
            <p:ph type="dt" sz="half" idx="10"/>
          </p:nvPr>
        </p:nvSpPr>
        <p:spPr/>
        <p:txBody>
          <a:bodyPr/>
          <a:lstStyle/>
          <a:p>
            <a:fld id="{868189F2-699A-4ACD-BCA7-68120C724C9C}" type="datetimeFigureOut">
              <a:rPr lang="ru-RU" smtClean="0"/>
              <a:t>10.03.2018</a:t>
            </a:fld>
            <a:endParaRPr lang="ru-RU"/>
          </a:p>
        </p:txBody>
      </p:sp>
      <p:sp>
        <p:nvSpPr>
          <p:cNvPr id="5" name="Нижний колонтитул 4">
            <a:extLst>
              <a:ext uri="{FF2B5EF4-FFF2-40B4-BE49-F238E27FC236}">
                <a16:creationId xmlns:a16="http://schemas.microsoft.com/office/drawing/2014/main" id="{4ABD4A78-2F60-47FB-A6D2-1F39863912C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EAF1288-80B7-4E46-B97F-ED952470F96D}"/>
              </a:ext>
            </a:extLst>
          </p:cNvPr>
          <p:cNvSpPr>
            <a:spLocks noGrp="1"/>
          </p:cNvSpPr>
          <p:nvPr>
            <p:ph type="sldNum" sz="quarter" idx="12"/>
          </p:nvPr>
        </p:nvSpPr>
        <p:spPr/>
        <p:txBody>
          <a:bodyPr/>
          <a:lstStyle/>
          <a:p>
            <a:fld id="{223F89A6-6376-4D3B-B3FA-8909BA025632}" type="slidenum">
              <a:rPr lang="ru-RU" smtClean="0"/>
              <a:t>‹#›</a:t>
            </a:fld>
            <a:endParaRPr lang="ru-RU"/>
          </a:p>
        </p:txBody>
      </p:sp>
    </p:spTree>
    <p:extLst>
      <p:ext uri="{BB962C8B-B14F-4D97-AF65-F5344CB8AC3E}">
        <p14:creationId xmlns:p14="http://schemas.microsoft.com/office/powerpoint/2010/main" val="175793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55E50-0BD8-4B1B-9B94-AA1F88B68AA0}"/>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5D8A150B-A330-4832-9A3D-8007E92EE3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D8DAC5E5-075A-48C3-9191-ACE1337AEFAA}"/>
              </a:ext>
            </a:extLst>
          </p:cNvPr>
          <p:cNvSpPr>
            <a:spLocks noGrp="1"/>
          </p:cNvSpPr>
          <p:nvPr>
            <p:ph type="dt" sz="half" idx="10"/>
          </p:nvPr>
        </p:nvSpPr>
        <p:spPr/>
        <p:txBody>
          <a:bodyPr/>
          <a:lstStyle/>
          <a:p>
            <a:fld id="{868189F2-699A-4ACD-BCA7-68120C724C9C}" type="datetimeFigureOut">
              <a:rPr lang="ru-RU" smtClean="0"/>
              <a:t>10.03.2018</a:t>
            </a:fld>
            <a:endParaRPr lang="ru-RU"/>
          </a:p>
        </p:txBody>
      </p:sp>
      <p:sp>
        <p:nvSpPr>
          <p:cNvPr id="5" name="Нижний колонтитул 4">
            <a:extLst>
              <a:ext uri="{FF2B5EF4-FFF2-40B4-BE49-F238E27FC236}">
                <a16:creationId xmlns:a16="http://schemas.microsoft.com/office/drawing/2014/main" id="{F9A9C84D-03C4-49C1-B865-84E80F39A08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D6FF5ED-2DBE-456F-BD31-20D25EF5ED64}"/>
              </a:ext>
            </a:extLst>
          </p:cNvPr>
          <p:cNvSpPr>
            <a:spLocks noGrp="1"/>
          </p:cNvSpPr>
          <p:nvPr>
            <p:ph type="sldNum" sz="quarter" idx="12"/>
          </p:nvPr>
        </p:nvSpPr>
        <p:spPr/>
        <p:txBody>
          <a:bodyPr/>
          <a:lstStyle/>
          <a:p>
            <a:fld id="{223F89A6-6376-4D3B-B3FA-8909BA025632}" type="slidenum">
              <a:rPr lang="ru-RU" smtClean="0"/>
              <a:t>‹#›</a:t>
            </a:fld>
            <a:endParaRPr lang="ru-RU"/>
          </a:p>
        </p:txBody>
      </p:sp>
    </p:spTree>
    <p:extLst>
      <p:ext uri="{BB962C8B-B14F-4D97-AF65-F5344CB8AC3E}">
        <p14:creationId xmlns:p14="http://schemas.microsoft.com/office/powerpoint/2010/main" val="2344924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F0D43F7-DD55-41FC-B3C3-3FBB624EAEE6}"/>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9575DF83-9A5A-4664-939A-4677CA5D6B53}"/>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3F7F3704-82E8-43B5-B05A-0BB369F7F0ED}"/>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562B7FA4-82BF-4E10-A4C1-57F674756144}"/>
              </a:ext>
            </a:extLst>
          </p:cNvPr>
          <p:cNvSpPr>
            <a:spLocks noGrp="1"/>
          </p:cNvSpPr>
          <p:nvPr>
            <p:ph type="dt" sz="half" idx="10"/>
          </p:nvPr>
        </p:nvSpPr>
        <p:spPr/>
        <p:txBody>
          <a:bodyPr/>
          <a:lstStyle/>
          <a:p>
            <a:fld id="{868189F2-699A-4ACD-BCA7-68120C724C9C}" type="datetimeFigureOut">
              <a:rPr lang="ru-RU" smtClean="0"/>
              <a:t>10.03.2018</a:t>
            </a:fld>
            <a:endParaRPr lang="ru-RU"/>
          </a:p>
        </p:txBody>
      </p:sp>
      <p:sp>
        <p:nvSpPr>
          <p:cNvPr id="6" name="Нижний колонтитул 5">
            <a:extLst>
              <a:ext uri="{FF2B5EF4-FFF2-40B4-BE49-F238E27FC236}">
                <a16:creationId xmlns:a16="http://schemas.microsoft.com/office/drawing/2014/main" id="{38D5E83C-8A5D-47A1-81A6-F278701B1270}"/>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BFDE6A15-91F4-4F13-A50B-714C14E4BAA6}"/>
              </a:ext>
            </a:extLst>
          </p:cNvPr>
          <p:cNvSpPr>
            <a:spLocks noGrp="1"/>
          </p:cNvSpPr>
          <p:nvPr>
            <p:ph type="sldNum" sz="quarter" idx="12"/>
          </p:nvPr>
        </p:nvSpPr>
        <p:spPr/>
        <p:txBody>
          <a:bodyPr/>
          <a:lstStyle/>
          <a:p>
            <a:fld id="{223F89A6-6376-4D3B-B3FA-8909BA025632}" type="slidenum">
              <a:rPr lang="ru-RU" smtClean="0"/>
              <a:t>‹#›</a:t>
            </a:fld>
            <a:endParaRPr lang="ru-RU"/>
          </a:p>
        </p:txBody>
      </p:sp>
    </p:spTree>
    <p:extLst>
      <p:ext uri="{BB962C8B-B14F-4D97-AF65-F5344CB8AC3E}">
        <p14:creationId xmlns:p14="http://schemas.microsoft.com/office/powerpoint/2010/main" val="3939529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F37EB2-BCA1-4A11-ACA8-D150EC8632EF}"/>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6BCA71D5-AE96-4D28-98BA-3FA7AA2458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F6F0E903-7FB3-43F4-9762-F2B055DF6D4B}"/>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9ECB742E-1A59-40BE-99A6-2076987DB7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C78BCD3D-2652-4A77-BD98-D23E112F8A07}"/>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3FA4A7A5-6931-4A8F-B01B-561A1FDBD4AE}"/>
              </a:ext>
            </a:extLst>
          </p:cNvPr>
          <p:cNvSpPr>
            <a:spLocks noGrp="1"/>
          </p:cNvSpPr>
          <p:nvPr>
            <p:ph type="dt" sz="half" idx="10"/>
          </p:nvPr>
        </p:nvSpPr>
        <p:spPr/>
        <p:txBody>
          <a:bodyPr/>
          <a:lstStyle/>
          <a:p>
            <a:fld id="{868189F2-699A-4ACD-BCA7-68120C724C9C}" type="datetimeFigureOut">
              <a:rPr lang="ru-RU" smtClean="0"/>
              <a:t>10.03.2018</a:t>
            </a:fld>
            <a:endParaRPr lang="ru-RU"/>
          </a:p>
        </p:txBody>
      </p:sp>
      <p:sp>
        <p:nvSpPr>
          <p:cNvPr id="8" name="Нижний колонтитул 7">
            <a:extLst>
              <a:ext uri="{FF2B5EF4-FFF2-40B4-BE49-F238E27FC236}">
                <a16:creationId xmlns:a16="http://schemas.microsoft.com/office/drawing/2014/main" id="{E8EDC6EF-12D6-4756-AA14-4ABAD45FCFA2}"/>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C0217789-9BBD-4DFB-A227-9184B4D01A73}"/>
              </a:ext>
            </a:extLst>
          </p:cNvPr>
          <p:cNvSpPr>
            <a:spLocks noGrp="1"/>
          </p:cNvSpPr>
          <p:nvPr>
            <p:ph type="sldNum" sz="quarter" idx="12"/>
          </p:nvPr>
        </p:nvSpPr>
        <p:spPr/>
        <p:txBody>
          <a:bodyPr/>
          <a:lstStyle/>
          <a:p>
            <a:fld id="{223F89A6-6376-4D3B-B3FA-8909BA025632}" type="slidenum">
              <a:rPr lang="ru-RU" smtClean="0"/>
              <a:t>‹#›</a:t>
            </a:fld>
            <a:endParaRPr lang="ru-RU"/>
          </a:p>
        </p:txBody>
      </p:sp>
    </p:spTree>
    <p:extLst>
      <p:ext uri="{BB962C8B-B14F-4D97-AF65-F5344CB8AC3E}">
        <p14:creationId xmlns:p14="http://schemas.microsoft.com/office/powerpoint/2010/main" val="1917906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02D5DD5-FB91-421E-BF49-03D6F238032D}"/>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C70B40F0-6932-4791-9DD3-38E2FF1680CB}"/>
              </a:ext>
            </a:extLst>
          </p:cNvPr>
          <p:cNvSpPr>
            <a:spLocks noGrp="1"/>
          </p:cNvSpPr>
          <p:nvPr>
            <p:ph type="dt" sz="half" idx="10"/>
          </p:nvPr>
        </p:nvSpPr>
        <p:spPr/>
        <p:txBody>
          <a:bodyPr/>
          <a:lstStyle/>
          <a:p>
            <a:fld id="{868189F2-699A-4ACD-BCA7-68120C724C9C}" type="datetimeFigureOut">
              <a:rPr lang="ru-RU" smtClean="0"/>
              <a:t>10.03.2018</a:t>
            </a:fld>
            <a:endParaRPr lang="ru-RU"/>
          </a:p>
        </p:txBody>
      </p:sp>
      <p:sp>
        <p:nvSpPr>
          <p:cNvPr id="4" name="Нижний колонтитул 3">
            <a:extLst>
              <a:ext uri="{FF2B5EF4-FFF2-40B4-BE49-F238E27FC236}">
                <a16:creationId xmlns:a16="http://schemas.microsoft.com/office/drawing/2014/main" id="{4AAA1C96-854F-4E00-9639-6716A21CD21A}"/>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5DA92882-4062-434A-8E4E-4E1962A52D9F}"/>
              </a:ext>
            </a:extLst>
          </p:cNvPr>
          <p:cNvSpPr>
            <a:spLocks noGrp="1"/>
          </p:cNvSpPr>
          <p:nvPr>
            <p:ph type="sldNum" sz="quarter" idx="12"/>
          </p:nvPr>
        </p:nvSpPr>
        <p:spPr/>
        <p:txBody>
          <a:bodyPr/>
          <a:lstStyle/>
          <a:p>
            <a:fld id="{223F89A6-6376-4D3B-B3FA-8909BA025632}" type="slidenum">
              <a:rPr lang="ru-RU" smtClean="0"/>
              <a:t>‹#›</a:t>
            </a:fld>
            <a:endParaRPr lang="ru-RU"/>
          </a:p>
        </p:txBody>
      </p:sp>
    </p:spTree>
    <p:extLst>
      <p:ext uri="{BB962C8B-B14F-4D97-AF65-F5344CB8AC3E}">
        <p14:creationId xmlns:p14="http://schemas.microsoft.com/office/powerpoint/2010/main" val="3720882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4EC9736C-0BAB-4552-AF20-8E58D9F9A2A2}"/>
              </a:ext>
            </a:extLst>
          </p:cNvPr>
          <p:cNvSpPr>
            <a:spLocks noGrp="1"/>
          </p:cNvSpPr>
          <p:nvPr>
            <p:ph type="dt" sz="half" idx="10"/>
          </p:nvPr>
        </p:nvSpPr>
        <p:spPr/>
        <p:txBody>
          <a:bodyPr/>
          <a:lstStyle/>
          <a:p>
            <a:fld id="{868189F2-699A-4ACD-BCA7-68120C724C9C}" type="datetimeFigureOut">
              <a:rPr lang="ru-RU" smtClean="0"/>
              <a:t>10.03.2018</a:t>
            </a:fld>
            <a:endParaRPr lang="ru-RU"/>
          </a:p>
        </p:txBody>
      </p:sp>
      <p:sp>
        <p:nvSpPr>
          <p:cNvPr id="3" name="Нижний колонтитул 2">
            <a:extLst>
              <a:ext uri="{FF2B5EF4-FFF2-40B4-BE49-F238E27FC236}">
                <a16:creationId xmlns:a16="http://schemas.microsoft.com/office/drawing/2014/main" id="{C15F0A19-8914-4F83-83ED-540773F06AD0}"/>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2AB65E25-44AA-4588-8290-05C4BA360AB6}"/>
              </a:ext>
            </a:extLst>
          </p:cNvPr>
          <p:cNvSpPr>
            <a:spLocks noGrp="1"/>
          </p:cNvSpPr>
          <p:nvPr>
            <p:ph type="sldNum" sz="quarter" idx="12"/>
          </p:nvPr>
        </p:nvSpPr>
        <p:spPr/>
        <p:txBody>
          <a:bodyPr/>
          <a:lstStyle/>
          <a:p>
            <a:fld id="{223F89A6-6376-4D3B-B3FA-8909BA025632}" type="slidenum">
              <a:rPr lang="ru-RU" smtClean="0"/>
              <a:t>‹#›</a:t>
            </a:fld>
            <a:endParaRPr lang="ru-RU"/>
          </a:p>
        </p:txBody>
      </p:sp>
    </p:spTree>
    <p:extLst>
      <p:ext uri="{BB962C8B-B14F-4D97-AF65-F5344CB8AC3E}">
        <p14:creationId xmlns:p14="http://schemas.microsoft.com/office/powerpoint/2010/main" val="2764999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63622E-4027-4778-A9CA-2B5A4243AA41}"/>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8D211E5A-C23D-44A6-B8AC-3A554FF306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34901B64-4653-4953-9E63-C140331B9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7FB9D070-B998-4C70-A106-9446FB57538C}"/>
              </a:ext>
            </a:extLst>
          </p:cNvPr>
          <p:cNvSpPr>
            <a:spLocks noGrp="1"/>
          </p:cNvSpPr>
          <p:nvPr>
            <p:ph type="dt" sz="half" idx="10"/>
          </p:nvPr>
        </p:nvSpPr>
        <p:spPr/>
        <p:txBody>
          <a:bodyPr/>
          <a:lstStyle/>
          <a:p>
            <a:fld id="{868189F2-699A-4ACD-BCA7-68120C724C9C}" type="datetimeFigureOut">
              <a:rPr lang="ru-RU" smtClean="0"/>
              <a:t>10.03.2018</a:t>
            </a:fld>
            <a:endParaRPr lang="ru-RU"/>
          </a:p>
        </p:txBody>
      </p:sp>
      <p:sp>
        <p:nvSpPr>
          <p:cNvPr id="6" name="Нижний колонтитул 5">
            <a:extLst>
              <a:ext uri="{FF2B5EF4-FFF2-40B4-BE49-F238E27FC236}">
                <a16:creationId xmlns:a16="http://schemas.microsoft.com/office/drawing/2014/main" id="{3BC2860A-EFED-468B-841A-63A4BD2DF9D3}"/>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A65AC60F-F75C-4109-838A-1BD2BF9883BA}"/>
              </a:ext>
            </a:extLst>
          </p:cNvPr>
          <p:cNvSpPr>
            <a:spLocks noGrp="1"/>
          </p:cNvSpPr>
          <p:nvPr>
            <p:ph type="sldNum" sz="quarter" idx="12"/>
          </p:nvPr>
        </p:nvSpPr>
        <p:spPr/>
        <p:txBody>
          <a:bodyPr/>
          <a:lstStyle/>
          <a:p>
            <a:fld id="{223F89A6-6376-4D3B-B3FA-8909BA025632}" type="slidenum">
              <a:rPr lang="ru-RU" smtClean="0"/>
              <a:t>‹#›</a:t>
            </a:fld>
            <a:endParaRPr lang="ru-RU"/>
          </a:p>
        </p:txBody>
      </p:sp>
    </p:spTree>
    <p:extLst>
      <p:ext uri="{BB962C8B-B14F-4D97-AF65-F5344CB8AC3E}">
        <p14:creationId xmlns:p14="http://schemas.microsoft.com/office/powerpoint/2010/main" val="531488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9629099-CFEE-433A-AE8A-0C3146148E5C}"/>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31578A5E-1043-426A-8B23-824B043040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324E66B7-BCDE-4198-AECC-88D5A3D7D5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55C0FEE1-11C9-420F-AEA8-4C51A3761C76}"/>
              </a:ext>
            </a:extLst>
          </p:cNvPr>
          <p:cNvSpPr>
            <a:spLocks noGrp="1"/>
          </p:cNvSpPr>
          <p:nvPr>
            <p:ph type="dt" sz="half" idx="10"/>
          </p:nvPr>
        </p:nvSpPr>
        <p:spPr/>
        <p:txBody>
          <a:bodyPr/>
          <a:lstStyle/>
          <a:p>
            <a:fld id="{868189F2-699A-4ACD-BCA7-68120C724C9C}" type="datetimeFigureOut">
              <a:rPr lang="ru-RU" smtClean="0"/>
              <a:t>10.03.2018</a:t>
            </a:fld>
            <a:endParaRPr lang="ru-RU"/>
          </a:p>
        </p:txBody>
      </p:sp>
      <p:sp>
        <p:nvSpPr>
          <p:cNvPr id="6" name="Нижний колонтитул 5">
            <a:extLst>
              <a:ext uri="{FF2B5EF4-FFF2-40B4-BE49-F238E27FC236}">
                <a16:creationId xmlns:a16="http://schemas.microsoft.com/office/drawing/2014/main" id="{30070786-8CC2-4091-90F1-393F387F3741}"/>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D4D877FB-A5EB-4710-8FF5-9B7E605D48DE}"/>
              </a:ext>
            </a:extLst>
          </p:cNvPr>
          <p:cNvSpPr>
            <a:spLocks noGrp="1"/>
          </p:cNvSpPr>
          <p:nvPr>
            <p:ph type="sldNum" sz="quarter" idx="12"/>
          </p:nvPr>
        </p:nvSpPr>
        <p:spPr/>
        <p:txBody>
          <a:bodyPr/>
          <a:lstStyle/>
          <a:p>
            <a:fld id="{223F89A6-6376-4D3B-B3FA-8909BA025632}" type="slidenum">
              <a:rPr lang="ru-RU" smtClean="0"/>
              <a:t>‹#›</a:t>
            </a:fld>
            <a:endParaRPr lang="ru-RU"/>
          </a:p>
        </p:txBody>
      </p:sp>
    </p:spTree>
    <p:extLst>
      <p:ext uri="{BB962C8B-B14F-4D97-AF65-F5344CB8AC3E}">
        <p14:creationId xmlns:p14="http://schemas.microsoft.com/office/powerpoint/2010/main" val="829244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A4E263C-1784-4792-917A-0FB2DF7E85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068DFBB5-1723-42C1-9676-84880AA985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771649C2-AC24-4DE5-97FD-0D3D533526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8189F2-699A-4ACD-BCA7-68120C724C9C}" type="datetimeFigureOut">
              <a:rPr lang="ru-RU" smtClean="0"/>
              <a:t>10.03.2018</a:t>
            </a:fld>
            <a:endParaRPr lang="ru-RU"/>
          </a:p>
        </p:txBody>
      </p:sp>
      <p:sp>
        <p:nvSpPr>
          <p:cNvPr id="5" name="Нижний колонтитул 4">
            <a:extLst>
              <a:ext uri="{FF2B5EF4-FFF2-40B4-BE49-F238E27FC236}">
                <a16:creationId xmlns:a16="http://schemas.microsoft.com/office/drawing/2014/main" id="{D36F87EF-42E5-4F4A-AE27-DBFD1CDC8F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A59C88DD-AA93-4E13-9AFD-717626CC58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3F89A6-6376-4D3B-B3FA-8909BA025632}" type="slidenum">
              <a:rPr lang="ru-RU" smtClean="0"/>
              <a:t>‹#›</a:t>
            </a:fld>
            <a:endParaRPr lang="ru-RU"/>
          </a:p>
        </p:txBody>
      </p:sp>
    </p:spTree>
    <p:extLst>
      <p:ext uri="{BB962C8B-B14F-4D97-AF65-F5344CB8AC3E}">
        <p14:creationId xmlns:p14="http://schemas.microsoft.com/office/powerpoint/2010/main" val="3875502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elitefon.ru/pic/201211/1680x1050/elitefon.ru-12512.jpg">
            <a:extLst>
              <a:ext uri="{FF2B5EF4-FFF2-40B4-BE49-F238E27FC236}">
                <a16:creationId xmlns:a16="http://schemas.microsoft.com/office/drawing/2014/main" id="{2720B2E2-BCBC-44D4-962D-542A05DD2B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a:extLst>
              <a:ext uri="{FF2B5EF4-FFF2-40B4-BE49-F238E27FC236}">
                <a16:creationId xmlns:a16="http://schemas.microsoft.com/office/drawing/2014/main" id="{25AAE2E4-1A12-494C-A675-680D16CB0C39}"/>
              </a:ext>
            </a:extLst>
          </p:cNvPr>
          <p:cNvSpPr>
            <a:spLocks noGrp="1"/>
          </p:cNvSpPr>
          <p:nvPr>
            <p:ph type="ctrTitle"/>
          </p:nvPr>
        </p:nvSpPr>
        <p:spPr>
          <a:xfrm>
            <a:off x="1524000" y="533401"/>
            <a:ext cx="9144000" cy="1508125"/>
          </a:xfrm>
        </p:spPr>
        <p:txBody>
          <a:bodyPr>
            <a:normAutofit/>
          </a:bodyPr>
          <a:lstStyle/>
          <a:p>
            <a:r>
              <a:rPr lang="ru-RU"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Федеральное государственное образовательное бюджетное учреждение высшего образования «Финансовый университет при Правительстве Российской Федерации»</a:t>
            </a:r>
            <a:br>
              <a:rPr lang="ru-RU"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ru-RU"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КОЛЛЕДЖ ИНФОРМАТИКИ И ПРОГРАММИРОВАНИЯ</a:t>
            </a:r>
            <a:br>
              <a:rPr lang="ru-RU" sz="2000"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br>
            <a:endParaRPr lang="ru-RU" sz="2000" dirty="0"/>
          </a:p>
        </p:txBody>
      </p:sp>
      <p:sp>
        <p:nvSpPr>
          <p:cNvPr id="3" name="Подзаголовок 2">
            <a:extLst>
              <a:ext uri="{FF2B5EF4-FFF2-40B4-BE49-F238E27FC236}">
                <a16:creationId xmlns:a16="http://schemas.microsoft.com/office/drawing/2014/main" id="{AB7CF0F5-BFFA-4E34-88E3-F2DB95B77FE8}"/>
              </a:ext>
            </a:extLst>
          </p:cNvPr>
          <p:cNvSpPr>
            <a:spLocks noGrp="1"/>
          </p:cNvSpPr>
          <p:nvPr>
            <p:ph type="subTitle" idx="1"/>
          </p:nvPr>
        </p:nvSpPr>
        <p:spPr>
          <a:xfrm>
            <a:off x="5057775" y="4584707"/>
            <a:ext cx="6153150" cy="974725"/>
          </a:xfrm>
        </p:spPr>
        <p:txBody>
          <a:bodyPr>
            <a:normAutofit/>
          </a:bodyPr>
          <a:lstStyle/>
          <a:p>
            <a:pPr algn="r">
              <a:spcAft>
                <a:spcPts val="600"/>
              </a:spcAft>
            </a:pPr>
            <a:r>
              <a:rPr lang="ru-RU" sz="1600" dirty="0">
                <a:latin typeface="Times New Roman" panose="02020603050405020304" pitchFamily="18" charset="0"/>
                <a:cs typeface="Times New Roman" panose="02020603050405020304" pitchFamily="18" charset="0"/>
              </a:rPr>
              <a:t>Преподаватель: Семенихина А</a:t>
            </a:r>
            <a:r>
              <a:rPr lang="en-US" sz="1600" dirty="0">
                <a:latin typeface="Times New Roman" panose="02020603050405020304" pitchFamily="18" charset="0"/>
                <a:cs typeface="Times New Roman" panose="02020603050405020304" pitchFamily="18" charset="0"/>
              </a:rPr>
              <a:t>.</a:t>
            </a:r>
            <a:r>
              <a:rPr lang="ru-RU" sz="1600" dirty="0">
                <a:latin typeface="Times New Roman" panose="02020603050405020304" pitchFamily="18" charset="0"/>
                <a:cs typeface="Times New Roman" panose="02020603050405020304" pitchFamily="18" charset="0"/>
              </a:rPr>
              <a:t> В.</a:t>
            </a:r>
          </a:p>
          <a:p>
            <a:pPr algn="r">
              <a:spcAft>
                <a:spcPts val="1200"/>
              </a:spcAft>
            </a:pPr>
            <a:r>
              <a:rPr lang="ru-RU" sz="1600" dirty="0">
                <a:latin typeface="Times New Roman" panose="02020603050405020304" pitchFamily="18" charset="0"/>
                <a:cs typeface="Times New Roman" panose="02020603050405020304" pitchFamily="18" charset="0"/>
              </a:rPr>
              <a:t>Студент: Черников А. В.</a:t>
            </a:r>
          </a:p>
        </p:txBody>
      </p:sp>
      <p:sp>
        <p:nvSpPr>
          <p:cNvPr id="6" name="Заголовок 1">
            <a:extLst>
              <a:ext uri="{FF2B5EF4-FFF2-40B4-BE49-F238E27FC236}">
                <a16:creationId xmlns:a16="http://schemas.microsoft.com/office/drawing/2014/main" id="{4AD96E2E-D9C9-4BEE-ADD4-F2856A078D61}"/>
              </a:ext>
            </a:extLst>
          </p:cNvPr>
          <p:cNvSpPr txBox="1">
            <a:spLocks/>
          </p:cNvSpPr>
          <p:nvPr/>
        </p:nvSpPr>
        <p:spPr>
          <a:xfrm>
            <a:off x="1524000" y="2559054"/>
            <a:ext cx="9144000" cy="150812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Классические задачи исследования операций</a:t>
            </a:r>
            <a:br>
              <a:rPr lang="ru-RU"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ru-RU" sz="3200" dirty="0">
              <a:latin typeface="Times New Roman" panose="02020603050405020304" pitchFamily="18" charset="0"/>
              <a:cs typeface="Times New Roman" panose="02020603050405020304" pitchFamily="18" charset="0"/>
            </a:endParaRPr>
          </a:p>
        </p:txBody>
      </p:sp>
      <p:sp>
        <p:nvSpPr>
          <p:cNvPr id="7" name="Заголовок 1">
            <a:extLst>
              <a:ext uri="{FF2B5EF4-FFF2-40B4-BE49-F238E27FC236}">
                <a16:creationId xmlns:a16="http://schemas.microsoft.com/office/drawing/2014/main" id="{A1824BEC-0755-4BFD-93EC-0BB7B9618443}"/>
              </a:ext>
            </a:extLst>
          </p:cNvPr>
          <p:cNvSpPr txBox="1">
            <a:spLocks/>
          </p:cNvSpPr>
          <p:nvPr/>
        </p:nvSpPr>
        <p:spPr>
          <a:xfrm>
            <a:off x="4057650" y="6288083"/>
            <a:ext cx="4076700" cy="40798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Москва 2018</a:t>
            </a:r>
            <a:endParaRPr lang="ru-RU" sz="2000" dirty="0"/>
          </a:p>
        </p:txBody>
      </p:sp>
    </p:spTree>
    <p:extLst>
      <p:ext uri="{BB962C8B-B14F-4D97-AF65-F5344CB8AC3E}">
        <p14:creationId xmlns:p14="http://schemas.microsoft.com/office/powerpoint/2010/main" val="3154005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elitefon.ru/pic/201211/1680x1050/elitefon.ru-12512.jpg">
            <a:extLst>
              <a:ext uri="{FF2B5EF4-FFF2-40B4-BE49-F238E27FC236}">
                <a16:creationId xmlns:a16="http://schemas.microsoft.com/office/drawing/2014/main" id="{0B79D9D7-841B-4456-9B95-62D993CF62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a:extLst>
              <a:ext uri="{FF2B5EF4-FFF2-40B4-BE49-F238E27FC236}">
                <a16:creationId xmlns:a16="http://schemas.microsoft.com/office/drawing/2014/main" id="{0C268C8D-33BA-47D9-A4CE-F85F836CC73F}"/>
              </a:ext>
            </a:extLst>
          </p:cNvPr>
          <p:cNvSpPr>
            <a:spLocks noGrp="1"/>
          </p:cNvSpPr>
          <p:nvPr>
            <p:ph type="title"/>
          </p:nvPr>
        </p:nvSpPr>
        <p:spPr>
          <a:xfrm>
            <a:off x="838200" y="18255"/>
            <a:ext cx="10515600" cy="1325563"/>
          </a:xfrm>
        </p:spPr>
        <p:txBody>
          <a:bodyPr/>
          <a:lstStyle/>
          <a:p>
            <a:r>
              <a:rPr lang="ru-RU" dirty="0">
                <a:latin typeface="Times New Roman" panose="02020603050405020304" pitchFamily="18" charset="0"/>
                <a:cs typeface="Times New Roman" panose="02020603050405020304" pitchFamily="18" charset="0"/>
              </a:rPr>
              <a:t>Задачи согласования</a:t>
            </a:r>
          </a:p>
        </p:txBody>
      </p:sp>
      <p:sp>
        <p:nvSpPr>
          <p:cNvPr id="3" name="Объект 2">
            <a:extLst>
              <a:ext uri="{FF2B5EF4-FFF2-40B4-BE49-F238E27FC236}">
                <a16:creationId xmlns:a16="http://schemas.microsoft.com/office/drawing/2014/main" id="{99239B36-1DEA-4615-9023-D066224CABFB}"/>
              </a:ext>
            </a:extLst>
          </p:cNvPr>
          <p:cNvSpPr>
            <a:spLocks noGrp="1"/>
          </p:cNvSpPr>
          <p:nvPr>
            <p:ph idx="1"/>
          </p:nvPr>
        </p:nvSpPr>
        <p:spPr>
          <a:xfrm>
            <a:off x="838200" y="1362073"/>
            <a:ext cx="10515600" cy="4657727"/>
          </a:xfrm>
        </p:spPr>
        <p:txBody>
          <a:bodyPr>
            <a:normAutofit/>
          </a:bodyPr>
          <a:lstStyle/>
          <a:p>
            <a:pPr marL="0" lvl="0" indent="0">
              <a:buNone/>
            </a:pPr>
            <a:r>
              <a:rPr lang="ru-RU" dirty="0">
                <a:latin typeface="Times New Roman" panose="02020603050405020304" pitchFamily="18" charset="0"/>
                <a:cs typeface="Times New Roman" panose="02020603050405020304" pitchFamily="18" charset="0"/>
              </a:rPr>
              <a:t>Это класс задач, связанных с согласованием совокупности отдельных работ и частных операций во времени для получения оптимального общего результата. Это обычно задачи сетевого планирования и управления.</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0786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elitefon.ru/pic/201211/1680x1050/elitefon.ru-12512.jpg">
            <a:extLst>
              <a:ext uri="{FF2B5EF4-FFF2-40B4-BE49-F238E27FC236}">
                <a16:creationId xmlns:a16="http://schemas.microsoft.com/office/drawing/2014/main" id="{0B79D9D7-841B-4456-9B95-62D993CF62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a:extLst>
              <a:ext uri="{FF2B5EF4-FFF2-40B4-BE49-F238E27FC236}">
                <a16:creationId xmlns:a16="http://schemas.microsoft.com/office/drawing/2014/main" id="{0C268C8D-33BA-47D9-A4CE-F85F836CC73F}"/>
              </a:ext>
            </a:extLst>
          </p:cNvPr>
          <p:cNvSpPr>
            <a:spLocks noGrp="1"/>
          </p:cNvSpPr>
          <p:nvPr>
            <p:ph type="title"/>
          </p:nvPr>
        </p:nvSpPr>
        <p:spPr>
          <a:xfrm>
            <a:off x="838200" y="18255"/>
            <a:ext cx="10515600" cy="1325563"/>
          </a:xfrm>
        </p:spPr>
        <p:txBody>
          <a:bodyPr/>
          <a:lstStyle/>
          <a:p>
            <a:r>
              <a:rPr lang="ru-RU" dirty="0">
                <a:latin typeface="Times New Roman" panose="02020603050405020304" pitchFamily="18" charset="0"/>
                <a:cs typeface="Times New Roman" panose="02020603050405020304" pitchFamily="18" charset="0"/>
              </a:rPr>
              <a:t>Задачи теории расписаний</a:t>
            </a:r>
          </a:p>
        </p:txBody>
      </p:sp>
      <p:sp>
        <p:nvSpPr>
          <p:cNvPr id="3" name="Объект 2">
            <a:extLst>
              <a:ext uri="{FF2B5EF4-FFF2-40B4-BE49-F238E27FC236}">
                <a16:creationId xmlns:a16="http://schemas.microsoft.com/office/drawing/2014/main" id="{99239B36-1DEA-4615-9023-D066224CABFB}"/>
              </a:ext>
            </a:extLst>
          </p:cNvPr>
          <p:cNvSpPr>
            <a:spLocks noGrp="1"/>
          </p:cNvSpPr>
          <p:nvPr>
            <p:ph idx="1"/>
          </p:nvPr>
        </p:nvSpPr>
        <p:spPr>
          <a:xfrm>
            <a:off x="838200" y="1362073"/>
            <a:ext cx="10706100" cy="4962527"/>
          </a:xfrm>
        </p:spPr>
        <p:txBody>
          <a:bodyPr>
            <a:noAutofit/>
          </a:bodyPr>
          <a:lstStyle/>
          <a:p>
            <a:pPr marL="0" lvl="0" indent="0">
              <a:buNone/>
            </a:pPr>
            <a:r>
              <a:rPr lang="ru-RU" dirty="0">
                <a:latin typeface="Times New Roman" panose="02020603050405020304" pitchFamily="18" charset="0"/>
                <a:cs typeface="Times New Roman" panose="02020603050405020304" pitchFamily="18" charset="0"/>
              </a:rPr>
              <a:t>Это один из видов задач исследования операций, объединяемых в классе задач упорядочения. Теорией расписаний называется здесь совокупность моделей календарного планирования и разработанных для их решения методов дискретного программирования.</a:t>
            </a:r>
          </a:p>
          <a:p>
            <a:pPr marL="0" lvl="0" indent="0">
              <a:buNone/>
            </a:pPr>
            <a:r>
              <a:rPr lang="ru-RU" dirty="0">
                <a:latin typeface="Times New Roman" panose="02020603050405020304" pitchFamily="18" charset="0"/>
                <a:cs typeface="Times New Roman" panose="02020603050405020304" pitchFamily="18" charset="0"/>
              </a:rPr>
              <a:t>Теория расписаний включает в себя метод организации календарных планов работы предприятий. Формулировка задачи сводится к следующему: планирование такого производства всех изделий, которое не предусматривало бы ограничений, связанных с технологией или ограничения по мощности оборудования; такое производство не должно нарушать установленные сроки запуска и выпуска. Решение подобных задач предполагает использование приближенных методов, например, метода Монте-Карло.</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4614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elitefon.ru/pic/201211/1680x1050/elitefon.ru-12512.jpg">
            <a:extLst>
              <a:ext uri="{FF2B5EF4-FFF2-40B4-BE49-F238E27FC236}">
                <a16:creationId xmlns:a16="http://schemas.microsoft.com/office/drawing/2014/main" id="{0B79D9D7-841B-4456-9B95-62D993CF62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a:extLst>
              <a:ext uri="{FF2B5EF4-FFF2-40B4-BE49-F238E27FC236}">
                <a16:creationId xmlns:a16="http://schemas.microsoft.com/office/drawing/2014/main" id="{0C268C8D-33BA-47D9-A4CE-F85F836CC73F}"/>
              </a:ext>
            </a:extLst>
          </p:cNvPr>
          <p:cNvSpPr>
            <a:spLocks noGrp="1"/>
          </p:cNvSpPr>
          <p:nvPr>
            <p:ph type="title"/>
          </p:nvPr>
        </p:nvSpPr>
        <p:spPr>
          <a:xfrm>
            <a:off x="838200" y="18255"/>
            <a:ext cx="10515600" cy="1325563"/>
          </a:xfrm>
        </p:spPr>
        <p:txBody>
          <a:bodyPr/>
          <a:lstStyle/>
          <a:p>
            <a:r>
              <a:rPr lang="ru-RU" dirty="0">
                <a:latin typeface="Times New Roman" panose="02020603050405020304" pitchFamily="18" charset="0"/>
                <a:cs typeface="Times New Roman" panose="02020603050405020304" pitchFamily="18" charset="0"/>
              </a:rPr>
              <a:t>Задачи упорядочения</a:t>
            </a:r>
          </a:p>
        </p:txBody>
      </p:sp>
      <p:sp>
        <p:nvSpPr>
          <p:cNvPr id="3" name="Объект 2">
            <a:extLst>
              <a:ext uri="{FF2B5EF4-FFF2-40B4-BE49-F238E27FC236}">
                <a16:creationId xmlns:a16="http://schemas.microsoft.com/office/drawing/2014/main" id="{99239B36-1DEA-4615-9023-D066224CABFB}"/>
              </a:ext>
            </a:extLst>
          </p:cNvPr>
          <p:cNvSpPr>
            <a:spLocks noGrp="1"/>
          </p:cNvSpPr>
          <p:nvPr>
            <p:ph idx="1"/>
          </p:nvPr>
        </p:nvSpPr>
        <p:spPr>
          <a:xfrm>
            <a:off x="838200" y="1362073"/>
            <a:ext cx="10839450" cy="4657727"/>
          </a:xfrm>
        </p:spPr>
        <p:txBody>
          <a:bodyPr>
            <a:normAutofit/>
          </a:bodyPr>
          <a:lstStyle/>
          <a:p>
            <a:pPr marL="0" lvl="0" indent="0">
              <a:buNone/>
            </a:pPr>
            <a:r>
              <a:rPr lang="ru-RU" dirty="0">
                <a:latin typeface="Times New Roman" panose="02020603050405020304" pitchFamily="18" charset="0"/>
                <a:cs typeface="Times New Roman" panose="02020603050405020304" pitchFamily="18" charset="0"/>
              </a:rPr>
              <a:t>Это класс задач, в которых производится выбор дисциплины обслуживания. Таким образом, они как бы противоположны задачам теории массового обслуживания, в которых задан порядок выполнения. Выбор порядка обслуживания называется упорядочением. Наиболее распространены среди задач упорядочения задачи теории расписаний. К ним относятся также методы ситуационного управления и некоторые другие.</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2562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elitefon.ru/pic/201211/1680x1050/elitefon.ru-12512.jpg">
            <a:extLst>
              <a:ext uri="{FF2B5EF4-FFF2-40B4-BE49-F238E27FC236}">
                <a16:creationId xmlns:a16="http://schemas.microsoft.com/office/drawing/2014/main" id="{0B79D9D7-841B-4456-9B95-62D993CF62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a:extLst>
              <a:ext uri="{FF2B5EF4-FFF2-40B4-BE49-F238E27FC236}">
                <a16:creationId xmlns:a16="http://schemas.microsoft.com/office/drawing/2014/main" id="{0C268C8D-33BA-47D9-A4CE-F85F836CC73F}"/>
              </a:ext>
            </a:extLst>
          </p:cNvPr>
          <p:cNvSpPr>
            <a:spLocks noGrp="1"/>
          </p:cNvSpPr>
          <p:nvPr>
            <p:ph type="title"/>
          </p:nvPr>
        </p:nvSpPr>
        <p:spPr>
          <a:xfrm>
            <a:off x="838200" y="18255"/>
            <a:ext cx="10515600" cy="1325563"/>
          </a:xfrm>
        </p:spPr>
        <p:txBody>
          <a:bodyPr/>
          <a:lstStyle/>
          <a:p>
            <a:r>
              <a:rPr lang="ru-RU" dirty="0">
                <a:latin typeface="Times New Roman" panose="02020603050405020304" pitchFamily="18" charset="0"/>
                <a:cs typeface="Times New Roman" panose="02020603050405020304" pitchFamily="18" charset="0"/>
              </a:rPr>
              <a:t>Задачи о размещении складов</a:t>
            </a:r>
          </a:p>
        </p:txBody>
      </p:sp>
      <p:sp>
        <p:nvSpPr>
          <p:cNvPr id="3" name="Объект 2">
            <a:extLst>
              <a:ext uri="{FF2B5EF4-FFF2-40B4-BE49-F238E27FC236}">
                <a16:creationId xmlns:a16="http://schemas.microsoft.com/office/drawing/2014/main" id="{99239B36-1DEA-4615-9023-D066224CABFB}"/>
              </a:ext>
            </a:extLst>
          </p:cNvPr>
          <p:cNvSpPr>
            <a:spLocks noGrp="1"/>
          </p:cNvSpPr>
          <p:nvPr>
            <p:ph idx="1"/>
          </p:nvPr>
        </p:nvSpPr>
        <p:spPr>
          <a:xfrm>
            <a:off x="838200" y="1362073"/>
            <a:ext cx="10515600" cy="4657727"/>
          </a:xfrm>
        </p:spPr>
        <p:txBody>
          <a:bodyPr>
            <a:normAutofit/>
          </a:bodyPr>
          <a:lstStyle/>
          <a:p>
            <a:pPr marL="0" indent="0">
              <a:buNone/>
            </a:pPr>
            <a:r>
              <a:rPr lang="ru-RU" dirty="0">
                <a:latin typeface="Times New Roman" panose="02020603050405020304" pitchFamily="18" charset="0"/>
                <a:cs typeface="Times New Roman" panose="02020603050405020304" pitchFamily="18" charset="0"/>
              </a:rPr>
              <a:t>Базис такой задачи — предельно возможное сокращение общей суммы транспортных и складских расходов при наличии таких условий:</a:t>
            </a:r>
          </a:p>
          <a:p>
            <a:r>
              <a:rPr lang="ru-RU" dirty="0">
                <a:latin typeface="Times New Roman" panose="02020603050405020304" pitchFamily="18" charset="0"/>
                <a:cs typeface="Times New Roman" panose="02020603050405020304" pitchFamily="18" charset="0"/>
              </a:rPr>
              <a:t>продукция каждого завода должна быть отгружена полностью;</a:t>
            </a:r>
          </a:p>
          <a:p>
            <a:r>
              <a:rPr lang="ru-RU" dirty="0">
                <a:latin typeface="Times New Roman" panose="02020603050405020304" pitchFamily="18" charset="0"/>
                <a:cs typeface="Times New Roman" panose="02020603050405020304" pitchFamily="18" charset="0"/>
              </a:rPr>
              <a:t>объем любого склада не должен быть превышен;</a:t>
            </a:r>
          </a:p>
          <a:p>
            <a:r>
              <a:rPr lang="ru-RU" dirty="0">
                <a:latin typeface="Times New Roman" panose="02020603050405020304" pitchFamily="18" charset="0"/>
                <a:cs typeface="Times New Roman" panose="02020603050405020304" pitchFamily="18" charset="0"/>
              </a:rPr>
              <a:t>пожелания всех покупателей должны быть удовлетворены.</a:t>
            </a:r>
          </a:p>
          <a:p>
            <a:pPr marL="0" indent="0">
              <a:buNone/>
            </a:pPr>
            <a:r>
              <a:rPr lang="ru-RU" dirty="0">
                <a:latin typeface="Times New Roman" panose="02020603050405020304" pitchFamily="18" charset="0"/>
                <a:cs typeface="Times New Roman" panose="02020603050405020304" pitchFamily="18" charset="0"/>
              </a:rPr>
              <a:t>Таким образом, главными категориями представленной задачи являются предприятие — склад — потребитель. Эти элементы в сумме должны обеспечивать минимальный уровень затрат.</a:t>
            </a:r>
          </a:p>
          <a:p>
            <a:pPr marL="0" lv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7825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elitefon.ru/pic/201211/1680x1050/elitefon.ru-12512.jpg">
            <a:extLst>
              <a:ext uri="{FF2B5EF4-FFF2-40B4-BE49-F238E27FC236}">
                <a16:creationId xmlns:a16="http://schemas.microsoft.com/office/drawing/2014/main" id="{0B79D9D7-841B-4456-9B95-62D993CF62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a:extLst>
              <a:ext uri="{FF2B5EF4-FFF2-40B4-BE49-F238E27FC236}">
                <a16:creationId xmlns:a16="http://schemas.microsoft.com/office/drawing/2014/main" id="{0C268C8D-33BA-47D9-A4CE-F85F836CC73F}"/>
              </a:ext>
            </a:extLst>
          </p:cNvPr>
          <p:cNvSpPr>
            <a:spLocks noGrp="1"/>
          </p:cNvSpPr>
          <p:nvPr>
            <p:ph type="title"/>
          </p:nvPr>
        </p:nvSpPr>
        <p:spPr>
          <a:xfrm>
            <a:off x="838200" y="18255"/>
            <a:ext cx="10515600" cy="1325563"/>
          </a:xfrm>
        </p:spPr>
        <p:txBody>
          <a:bodyPr/>
          <a:lstStyle/>
          <a:p>
            <a:r>
              <a:rPr lang="ru-RU" dirty="0">
                <a:latin typeface="Times New Roman" panose="02020603050405020304" pitchFamily="18" charset="0"/>
                <a:cs typeface="Times New Roman" panose="02020603050405020304" pitchFamily="18" charset="0"/>
              </a:rPr>
              <a:t>Задачи об управлении запасами</a:t>
            </a:r>
          </a:p>
        </p:txBody>
      </p:sp>
      <p:sp>
        <p:nvSpPr>
          <p:cNvPr id="3" name="Объект 2">
            <a:extLst>
              <a:ext uri="{FF2B5EF4-FFF2-40B4-BE49-F238E27FC236}">
                <a16:creationId xmlns:a16="http://schemas.microsoft.com/office/drawing/2014/main" id="{99239B36-1DEA-4615-9023-D066224CABFB}"/>
              </a:ext>
            </a:extLst>
          </p:cNvPr>
          <p:cNvSpPr>
            <a:spLocks noGrp="1"/>
          </p:cNvSpPr>
          <p:nvPr>
            <p:ph idx="1"/>
          </p:nvPr>
        </p:nvSpPr>
        <p:spPr>
          <a:xfrm>
            <a:off x="419100" y="1085851"/>
            <a:ext cx="11353800" cy="5410200"/>
          </a:xfrm>
        </p:spPr>
        <p:txBody>
          <a:bodyPr>
            <a:noAutofit/>
          </a:bodyPr>
          <a:lstStyle/>
          <a:p>
            <a:pPr marL="0" indent="0">
              <a:buNone/>
            </a:pPr>
            <a:r>
              <a:rPr lang="ru-RU" sz="2400" dirty="0">
                <a:latin typeface="Times New Roman" panose="02020603050405020304" pitchFamily="18" charset="0"/>
                <a:cs typeface="Times New Roman" panose="02020603050405020304" pitchFamily="18" charset="0"/>
              </a:rPr>
              <a:t>Это комплекс моделей и методов, предназначенных для оптимизации ресурсов, находящихся на хранении и предназначенных для удовлетворения спроса на эти ресурсы. Роль производства сводится здесь к пополнению уровня запасов по мере возникновения потребности в них.</a:t>
            </a:r>
          </a:p>
          <a:p>
            <a:pPr marL="0" indent="0">
              <a:buNone/>
            </a:pPr>
            <a:r>
              <a:rPr lang="ru-RU" sz="2400" dirty="0">
                <a:latin typeface="Times New Roman" panose="02020603050405020304" pitchFamily="18" charset="0"/>
                <a:cs typeface="Times New Roman" panose="02020603050405020304" pitchFamily="18" charset="0"/>
              </a:rPr>
              <a:t>Целевая функция задач управления запасами — общие затраты на:</a:t>
            </a:r>
            <a:r>
              <a:rPr lang="en-US" sz="24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содержание запасов;</a:t>
            </a:r>
            <a:r>
              <a:rPr lang="en-US" sz="24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складские операции;</a:t>
            </a:r>
            <a:r>
              <a:rPr lang="en-US" sz="24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потери от порчи при хранении и утрате актуальности и др.</a:t>
            </a:r>
          </a:p>
          <a:p>
            <a:pPr marL="0" indent="0">
              <a:buNone/>
            </a:pPr>
            <a:r>
              <a:rPr lang="ru-RU" sz="2400" dirty="0">
                <a:latin typeface="Times New Roman" panose="02020603050405020304" pitchFamily="18" charset="0"/>
                <a:cs typeface="Times New Roman" panose="02020603050405020304" pitchFamily="18" charset="0"/>
              </a:rPr>
              <a:t>Управляемые переменные:</a:t>
            </a:r>
            <a:r>
              <a:rPr lang="en-US" sz="24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количество запасов;</a:t>
            </a:r>
            <a:r>
              <a:rPr lang="en-US" sz="24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частота и сроки их пополнения;</a:t>
            </a:r>
            <a:r>
              <a:rPr lang="en-US" sz="24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степень готовности продукции, хранящейся в виде запасов.</a:t>
            </a:r>
          </a:p>
          <a:p>
            <a:pPr marL="0" indent="0">
              <a:buNone/>
            </a:pPr>
            <a:r>
              <a:rPr lang="ru-RU" sz="2400" dirty="0">
                <a:latin typeface="Times New Roman" panose="02020603050405020304" pitchFamily="18" charset="0"/>
                <a:cs typeface="Times New Roman" panose="02020603050405020304" pitchFamily="18" charset="0"/>
              </a:rPr>
              <a:t>Задачи подразделяются на:</a:t>
            </a:r>
          </a:p>
          <a:p>
            <a:r>
              <a:rPr lang="ru-RU" sz="2400" dirty="0">
                <a:latin typeface="Times New Roman" panose="02020603050405020304" pitchFamily="18" charset="0"/>
                <a:cs typeface="Times New Roman" panose="02020603050405020304" pitchFamily="18" charset="0"/>
              </a:rPr>
              <a:t>статистические — при принятии единичного решения об уровне запаса на конкретный период;</a:t>
            </a:r>
          </a:p>
          <a:p>
            <a:r>
              <a:rPr lang="ru-RU" sz="2400" dirty="0">
                <a:latin typeface="Times New Roman" panose="02020603050405020304" pitchFamily="18" charset="0"/>
                <a:cs typeface="Times New Roman" panose="02020603050405020304" pitchFamily="18" charset="0"/>
              </a:rPr>
              <a:t>динамические — при принятии серийных решений или при реализации корректировки ранее принятого решения с учетом протекающих изменений.</a:t>
            </a:r>
          </a:p>
          <a:p>
            <a:pPr marL="0" indent="0">
              <a:buNone/>
            </a:pPr>
            <a:endParaRPr lang="ru-RU" sz="2400" dirty="0">
              <a:latin typeface="Times New Roman" panose="02020603050405020304" pitchFamily="18" charset="0"/>
              <a:cs typeface="Times New Roman" panose="02020603050405020304" pitchFamily="18" charset="0"/>
            </a:endParaRPr>
          </a:p>
          <a:p>
            <a:pPr marL="0" lv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4900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elitefon.ru/pic/201211/1680x1050/elitefon.ru-12512.jpg">
            <a:extLst>
              <a:ext uri="{FF2B5EF4-FFF2-40B4-BE49-F238E27FC236}">
                <a16:creationId xmlns:a16="http://schemas.microsoft.com/office/drawing/2014/main" id="{0B79D9D7-841B-4456-9B95-62D993CF62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a:extLst>
              <a:ext uri="{FF2B5EF4-FFF2-40B4-BE49-F238E27FC236}">
                <a16:creationId xmlns:a16="http://schemas.microsoft.com/office/drawing/2014/main" id="{0C268C8D-33BA-47D9-A4CE-F85F836CC73F}"/>
              </a:ext>
            </a:extLst>
          </p:cNvPr>
          <p:cNvSpPr>
            <a:spLocks noGrp="1"/>
          </p:cNvSpPr>
          <p:nvPr>
            <p:ph type="title"/>
          </p:nvPr>
        </p:nvSpPr>
        <p:spPr>
          <a:xfrm>
            <a:off x="838200" y="18255"/>
            <a:ext cx="10515600" cy="1325563"/>
          </a:xfrm>
        </p:spPr>
        <p:txBody>
          <a:bodyPr/>
          <a:lstStyle/>
          <a:p>
            <a:r>
              <a:rPr lang="ru-RU" dirty="0">
                <a:latin typeface="Times New Roman" panose="02020603050405020304" pitchFamily="18" charset="0"/>
                <a:cs typeface="Times New Roman" panose="02020603050405020304" pitchFamily="18" charset="0"/>
              </a:rPr>
              <a:t>Задачи массового обслуживания</a:t>
            </a:r>
          </a:p>
        </p:txBody>
      </p:sp>
      <p:sp>
        <p:nvSpPr>
          <p:cNvPr id="3" name="Объект 2">
            <a:extLst>
              <a:ext uri="{FF2B5EF4-FFF2-40B4-BE49-F238E27FC236}">
                <a16:creationId xmlns:a16="http://schemas.microsoft.com/office/drawing/2014/main" id="{99239B36-1DEA-4615-9023-D066224CABFB}"/>
              </a:ext>
            </a:extLst>
          </p:cNvPr>
          <p:cNvSpPr>
            <a:spLocks noGrp="1"/>
          </p:cNvSpPr>
          <p:nvPr>
            <p:ph idx="1"/>
          </p:nvPr>
        </p:nvSpPr>
        <p:spPr>
          <a:xfrm>
            <a:off x="838200" y="1162051"/>
            <a:ext cx="10515600" cy="5353050"/>
          </a:xfrm>
        </p:spPr>
        <p:txBody>
          <a:bodyPr>
            <a:normAutofit fontScale="92500" lnSpcReduction="20000"/>
          </a:bodyPr>
          <a:lstStyle/>
          <a:p>
            <a:pPr marL="0" indent="0">
              <a:buNone/>
            </a:pPr>
            <a:r>
              <a:rPr lang="ru-RU" dirty="0">
                <a:latin typeface="Times New Roman" panose="02020603050405020304" pitchFamily="18" charset="0"/>
                <a:cs typeface="Times New Roman" panose="02020603050405020304" pitchFamily="18" charset="0"/>
              </a:rPr>
              <a:t>Это класс задач, главным для которых представляется определение оптимальных критериев систем массового обслуживания.</a:t>
            </a:r>
          </a:p>
          <a:p>
            <a:pPr marL="0" indent="0">
              <a:buNone/>
            </a:pPr>
            <a:r>
              <a:rPr lang="ru-RU" dirty="0">
                <a:latin typeface="Times New Roman" panose="02020603050405020304" pitchFamily="18" charset="0"/>
                <a:cs typeface="Times New Roman" panose="02020603050405020304" pitchFamily="18" charset="0"/>
              </a:rPr>
              <a:t>Оптимальные критерии — это характеристики:</a:t>
            </a:r>
          </a:p>
          <a:p>
            <a:r>
              <a:rPr lang="ru-RU" dirty="0">
                <a:latin typeface="Times New Roman" panose="02020603050405020304" pitchFamily="18" charset="0"/>
                <a:cs typeface="Times New Roman" panose="02020603050405020304" pitchFamily="18" charset="0"/>
              </a:rPr>
              <a:t>структуры системы;</a:t>
            </a:r>
          </a:p>
          <a:p>
            <a:r>
              <a:rPr lang="ru-RU" dirty="0">
                <a:latin typeface="Times New Roman" panose="02020603050405020304" pitchFamily="18" charset="0"/>
                <a:cs typeface="Times New Roman" panose="02020603050405020304" pitchFamily="18" charset="0"/>
              </a:rPr>
              <a:t>функционирования системы.</a:t>
            </a:r>
          </a:p>
          <a:p>
            <a:pPr marL="0" indent="0">
              <a:buNone/>
            </a:pPr>
            <a:r>
              <a:rPr lang="ru-RU" dirty="0">
                <a:latin typeface="Times New Roman" panose="02020603050405020304" pitchFamily="18" charset="0"/>
                <a:cs typeface="Times New Roman" panose="02020603050405020304" pitchFamily="18" charset="0"/>
              </a:rPr>
              <a:t>Важнейшими частными критериями качества систем массового обслуживания являются:</a:t>
            </a:r>
          </a:p>
          <a:p>
            <a:pPr marL="0" indent="0">
              <a:buNone/>
            </a:pPr>
            <a:r>
              <a:rPr lang="ru-RU" dirty="0">
                <a:latin typeface="Times New Roman" panose="02020603050405020304" pitchFamily="18" charset="0"/>
                <a:cs typeface="Times New Roman" panose="02020603050405020304" pitchFamily="18" charset="0"/>
              </a:rPr>
              <a:t>•  вероятность удовлетворения заявки (требования) или задержки в обслуживании;</a:t>
            </a:r>
          </a:p>
          <a:p>
            <a:pPr marL="0" indent="0">
              <a:buNone/>
            </a:pPr>
            <a:r>
              <a:rPr lang="ru-RU" dirty="0">
                <a:latin typeface="Times New Roman" panose="02020603050405020304" pitchFamily="18" charset="0"/>
                <a:cs typeface="Times New Roman" panose="02020603050405020304" pitchFamily="18" charset="0"/>
              </a:rPr>
              <a:t>•  математическое ожидание числа удовлетворенных (задержанных) заявок за фиксированное время;</a:t>
            </a:r>
          </a:p>
          <a:p>
            <a:pPr marL="0" indent="0">
              <a:buNone/>
            </a:pPr>
            <a:r>
              <a:rPr lang="ru-RU" dirty="0">
                <a:latin typeface="Times New Roman" panose="02020603050405020304" pitchFamily="18" charset="0"/>
                <a:cs typeface="Times New Roman" panose="02020603050405020304" pitchFamily="18" charset="0"/>
              </a:rPr>
              <a:t>•  математическое ожидание числа занятых каналов обслуживания;</a:t>
            </a:r>
          </a:p>
          <a:p>
            <a:pPr marL="0" indent="0">
              <a:buNone/>
            </a:pPr>
            <a:r>
              <a:rPr lang="ru-RU" dirty="0">
                <a:latin typeface="Times New Roman" panose="02020603050405020304" pitchFamily="18" charset="0"/>
                <a:cs typeface="Times New Roman" panose="02020603050405020304" pitchFamily="18" charset="0"/>
              </a:rPr>
              <a:t>•  математическое ожидание длины очереди.</a:t>
            </a:r>
          </a:p>
          <a:p>
            <a:pPr marL="0" indent="0">
              <a:buNone/>
            </a:pPr>
            <a:r>
              <a:rPr lang="ru-RU" dirty="0">
                <a:latin typeface="Times New Roman" panose="02020603050405020304" pitchFamily="18" charset="0"/>
                <a:cs typeface="Times New Roman" panose="02020603050405020304" pitchFamily="18" charset="0"/>
              </a:rPr>
              <a:t>Для решения таких задач используют метод Монте-Карло.</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6957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elitefon.ru/pic/201211/1680x1050/elitefon.ru-12512.jpg">
            <a:extLst>
              <a:ext uri="{FF2B5EF4-FFF2-40B4-BE49-F238E27FC236}">
                <a16:creationId xmlns:a16="http://schemas.microsoft.com/office/drawing/2014/main" id="{0B79D9D7-841B-4456-9B95-62D993CF62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a:extLst>
              <a:ext uri="{FF2B5EF4-FFF2-40B4-BE49-F238E27FC236}">
                <a16:creationId xmlns:a16="http://schemas.microsoft.com/office/drawing/2014/main" id="{0C268C8D-33BA-47D9-A4CE-F85F836CC73F}"/>
              </a:ext>
            </a:extLst>
          </p:cNvPr>
          <p:cNvSpPr>
            <a:spLocks noGrp="1"/>
          </p:cNvSpPr>
          <p:nvPr>
            <p:ph type="title"/>
          </p:nvPr>
        </p:nvSpPr>
        <p:spPr>
          <a:xfrm>
            <a:off x="838200" y="18255"/>
            <a:ext cx="10515600" cy="1325563"/>
          </a:xfrm>
        </p:spPr>
        <p:txBody>
          <a:bodyPr/>
          <a:lstStyle/>
          <a:p>
            <a:r>
              <a:rPr lang="ru-RU" dirty="0">
                <a:latin typeface="Times New Roman" panose="02020603050405020304" pitchFamily="18" charset="0"/>
                <a:cs typeface="Times New Roman" panose="02020603050405020304" pitchFamily="18" charset="0"/>
              </a:rPr>
              <a:t>Теория игр</a:t>
            </a:r>
          </a:p>
        </p:txBody>
      </p:sp>
      <p:sp>
        <p:nvSpPr>
          <p:cNvPr id="3" name="Объект 2">
            <a:extLst>
              <a:ext uri="{FF2B5EF4-FFF2-40B4-BE49-F238E27FC236}">
                <a16:creationId xmlns:a16="http://schemas.microsoft.com/office/drawing/2014/main" id="{99239B36-1DEA-4615-9023-D066224CABFB}"/>
              </a:ext>
            </a:extLst>
          </p:cNvPr>
          <p:cNvSpPr>
            <a:spLocks noGrp="1"/>
          </p:cNvSpPr>
          <p:nvPr>
            <p:ph idx="1"/>
          </p:nvPr>
        </p:nvSpPr>
        <p:spPr>
          <a:xfrm>
            <a:off x="152400" y="1362073"/>
            <a:ext cx="12039600" cy="5153027"/>
          </a:xfrm>
        </p:spPr>
        <p:txBody>
          <a:bodyPr>
            <a:noAutofit/>
          </a:bodyPr>
          <a:lstStyle/>
          <a:p>
            <a:pPr marL="0" indent="0">
              <a:buNone/>
            </a:pPr>
            <a:r>
              <a:rPr lang="ru-RU" dirty="0">
                <a:latin typeface="Times New Roman" panose="02020603050405020304" pitchFamily="18" charset="0"/>
                <a:cs typeface="Times New Roman" panose="02020603050405020304" pitchFamily="18" charset="0"/>
              </a:rPr>
              <a:t>Это  раздел, изучающий математические модели конфликтных ситуаций. Суть игры в том, что каждый из участников принимает такие решения, которые, как он полагает, обеспечивают ему наибольший выигрыш или наименьший проигрыш, причем этому участнику игры ясно, что результат зависит не только от него, но и от действий партнера, иными словами, он принимает решения в условиях неопределенности. Эти решения отражаются в таблице, которая называется платежной матрицей. Часто обнаруживается такая точка (</a:t>
            </a:r>
            <a:r>
              <a:rPr lang="ru-RU" dirty="0" err="1">
                <a:latin typeface="Times New Roman" panose="02020603050405020304" pitchFamily="18" charset="0"/>
                <a:cs typeface="Times New Roman" panose="02020603050405020304" pitchFamily="18" charset="0"/>
              </a:rPr>
              <a:t>седловая</a:t>
            </a:r>
            <a:r>
              <a:rPr lang="ru-RU" dirty="0">
                <a:latin typeface="Times New Roman" panose="02020603050405020304" pitchFamily="18" charset="0"/>
                <a:cs typeface="Times New Roman" panose="02020603050405020304" pitchFamily="18" charset="0"/>
              </a:rPr>
              <a:t>),в которой достигается равновесие, приемлемое для партнеров.</a:t>
            </a:r>
          </a:p>
          <a:p>
            <a:pPr marL="0" indent="0">
              <a:buNone/>
            </a:pPr>
            <a:r>
              <a:rPr lang="ru-RU" dirty="0">
                <a:latin typeface="Times New Roman" panose="02020603050405020304" pitchFamily="18" charset="0"/>
                <a:cs typeface="Times New Roman" panose="02020603050405020304" pitchFamily="18" charset="0"/>
              </a:rPr>
              <a:t>Принципиальным достоинством теории игр считают то, что она расширяет общепринятое понятие оптимальности, включая в него такие важные элементы, как, например, компромиссное решение, устраивающее разные стороны в подобном споре.</a:t>
            </a:r>
          </a:p>
          <a:p>
            <a:pPr marL="0" lv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5470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elitefon.ru/pic/201211/1680x1050/elitefon.ru-12512.jpg">
            <a:extLst>
              <a:ext uri="{FF2B5EF4-FFF2-40B4-BE49-F238E27FC236}">
                <a16:creationId xmlns:a16="http://schemas.microsoft.com/office/drawing/2014/main" id="{0B79D9D7-841B-4456-9B95-62D993CF62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a:extLst>
              <a:ext uri="{FF2B5EF4-FFF2-40B4-BE49-F238E27FC236}">
                <a16:creationId xmlns:a16="http://schemas.microsoft.com/office/drawing/2014/main" id="{0C268C8D-33BA-47D9-A4CE-F85F836CC73F}"/>
              </a:ext>
            </a:extLst>
          </p:cNvPr>
          <p:cNvSpPr>
            <a:spLocks noGrp="1"/>
          </p:cNvSpPr>
          <p:nvPr>
            <p:ph type="title"/>
          </p:nvPr>
        </p:nvSpPr>
        <p:spPr>
          <a:xfrm>
            <a:off x="838200" y="18255"/>
            <a:ext cx="10515600" cy="1325563"/>
          </a:xfrm>
        </p:spPr>
        <p:txBody>
          <a:bodyPr/>
          <a:lstStyle/>
          <a:p>
            <a:r>
              <a:rPr lang="ru-RU" dirty="0">
                <a:latin typeface="Times New Roman" panose="02020603050405020304" pitchFamily="18" charset="0"/>
                <a:cs typeface="Times New Roman" panose="02020603050405020304" pitchFamily="18" charset="0"/>
              </a:rPr>
              <a:t>Список литературы</a:t>
            </a:r>
          </a:p>
        </p:txBody>
      </p:sp>
      <p:sp>
        <p:nvSpPr>
          <p:cNvPr id="3" name="Объект 2">
            <a:extLst>
              <a:ext uri="{FF2B5EF4-FFF2-40B4-BE49-F238E27FC236}">
                <a16:creationId xmlns:a16="http://schemas.microsoft.com/office/drawing/2014/main" id="{99239B36-1DEA-4615-9023-D066224CABFB}"/>
              </a:ext>
            </a:extLst>
          </p:cNvPr>
          <p:cNvSpPr>
            <a:spLocks noGrp="1"/>
          </p:cNvSpPr>
          <p:nvPr>
            <p:ph idx="1"/>
          </p:nvPr>
        </p:nvSpPr>
        <p:spPr>
          <a:xfrm>
            <a:off x="838200" y="1343818"/>
            <a:ext cx="10515600" cy="4391027"/>
          </a:xfrm>
        </p:spPr>
        <p:txBody>
          <a:bodyPr>
            <a:normAutofit/>
          </a:bodyPr>
          <a:lstStyle/>
          <a:p>
            <a:pPr marL="0" indent="0">
              <a:buNone/>
            </a:pPr>
            <a:r>
              <a:rPr lang="ru-RU" dirty="0">
                <a:latin typeface="Times New Roman" panose="02020603050405020304" pitchFamily="18" charset="0"/>
                <a:cs typeface="Times New Roman" panose="02020603050405020304" pitchFamily="18" charset="0"/>
              </a:rPr>
              <a:t>Классические задачи исследования операций. – [Электронный ресурс]. – Режим доступа: </a:t>
            </a:r>
            <a:r>
              <a:rPr lang="en-US" sz="1800" dirty="0">
                <a:latin typeface="Times New Roman" panose="02020603050405020304" pitchFamily="18" charset="0"/>
                <a:cs typeface="Times New Roman" panose="02020603050405020304" pitchFamily="18" charset="0"/>
              </a:rPr>
              <a:t>http://mp.fizteh.urfu.ru/InformationSystemsTheory/%D0%BF%D1%80%D0%B8%D0%BC%D0%B5%D1%80%D1%8B%20%D0%BF%D1%80%D0%BE%D1%88%D0%BB%D1%8B%D1%85%20%D0%BB%D0%B5%D1%82/2.%D0%9A%D1%83%D1%80%D1%81%D0%BE%D0%B2%D0%BE%D0%B9%20%D0%BF%D1%80%D0%BE%D0%B5%D0%BA%D1%82/2009-10/%D1%82%D0%B5%D0%BE%D1%80%D0%B8%D1%8F%20%D0%B7%D0%B0%D0%BF%D0%B0%D1%81%D0%BE%D0%B2/%D0%9A%D0%BB%D0%B0%D1%81%D1%81%D0%B8%D1%87%D0%B5%D1%81%D0%BA%D0%B8%D0%B5%20%D0%B7%D0%B0%D0%B4%D0%B0%D1%87%D0%B8%20%D0%B8%D1%81%D1%81%D0%BB%D0%B5%D0%B4%D0%BE%D0%B2%D0%B0%D0%BD%D0%B8%D1%8F%20%D0%BE%D0%BF%D0%B5%D1%80%D0%B0%D1%86%D0%B8%D0%B9.htm</a:t>
            </a:r>
            <a:endParaRPr lang="en-US" sz="1400" dirty="0">
              <a:latin typeface="Times New Roman" panose="02020603050405020304" pitchFamily="18" charset="0"/>
              <a:cs typeface="Times New Roman" panose="02020603050405020304" pitchFamily="18" charset="0"/>
            </a:endParaRPr>
          </a:p>
          <a:p>
            <a:pPr marL="0" indent="0">
              <a:buNone/>
            </a:pPr>
            <a:r>
              <a:rPr lang="ru-RU" dirty="0">
                <a:latin typeface="Times New Roman" panose="02020603050405020304" pitchFamily="18" charset="0"/>
                <a:cs typeface="Times New Roman" panose="02020603050405020304" pitchFamily="18" charset="0"/>
              </a:rPr>
              <a:t>Исследование операций. – [Электронный ресурс]. – Режим доступа:</a:t>
            </a:r>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https://studfiles.net/preview/3821515/</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6868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elitefon.ru/pic/201211/1680x1050/elitefon.ru-12512.jpg">
            <a:extLst>
              <a:ext uri="{FF2B5EF4-FFF2-40B4-BE49-F238E27FC236}">
                <a16:creationId xmlns:a16="http://schemas.microsoft.com/office/drawing/2014/main" id="{0B79D9D7-841B-4456-9B95-62D993CF62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a:extLst>
              <a:ext uri="{FF2B5EF4-FFF2-40B4-BE49-F238E27FC236}">
                <a16:creationId xmlns:a16="http://schemas.microsoft.com/office/drawing/2014/main" id="{0C268C8D-33BA-47D9-A4CE-F85F836CC73F}"/>
              </a:ext>
            </a:extLst>
          </p:cNvPr>
          <p:cNvSpPr>
            <a:spLocks noGrp="1"/>
          </p:cNvSpPr>
          <p:nvPr>
            <p:ph type="title"/>
          </p:nvPr>
        </p:nvSpPr>
        <p:spPr>
          <a:xfrm>
            <a:off x="838200" y="2766218"/>
            <a:ext cx="10515600" cy="1325563"/>
          </a:xfrm>
        </p:spPr>
        <p:txBody>
          <a:bodyPr/>
          <a:lstStyle/>
          <a:p>
            <a:pPr algn="ctr"/>
            <a:r>
              <a:rPr lang="ru-RU" dirty="0">
                <a:latin typeface="Times New Roman" panose="02020603050405020304" pitchFamily="18" charset="0"/>
                <a:cs typeface="Times New Roman" panose="02020603050405020304" pitchFamily="18" charset="0"/>
              </a:rPr>
              <a:t>Спасибо за внимание</a:t>
            </a:r>
          </a:p>
        </p:txBody>
      </p:sp>
    </p:spTree>
    <p:extLst>
      <p:ext uri="{BB962C8B-B14F-4D97-AF65-F5344CB8AC3E}">
        <p14:creationId xmlns:p14="http://schemas.microsoft.com/office/powerpoint/2010/main" val="2117230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elitefon.ru/pic/201211/1680x1050/elitefon.ru-12512.jpg">
            <a:extLst>
              <a:ext uri="{FF2B5EF4-FFF2-40B4-BE49-F238E27FC236}">
                <a16:creationId xmlns:a16="http://schemas.microsoft.com/office/drawing/2014/main" id="{0B79D9D7-841B-4456-9B95-62D993CF62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a:extLst>
              <a:ext uri="{FF2B5EF4-FFF2-40B4-BE49-F238E27FC236}">
                <a16:creationId xmlns:a16="http://schemas.microsoft.com/office/drawing/2014/main" id="{0C268C8D-33BA-47D9-A4CE-F85F836CC73F}"/>
              </a:ext>
            </a:extLst>
          </p:cNvPr>
          <p:cNvSpPr>
            <a:spLocks noGrp="1"/>
          </p:cNvSpPr>
          <p:nvPr>
            <p:ph type="title"/>
          </p:nvPr>
        </p:nvSpPr>
        <p:spPr>
          <a:xfrm>
            <a:off x="838200" y="18255"/>
            <a:ext cx="10515600" cy="1325563"/>
          </a:xfrm>
        </p:spPr>
        <p:txBody>
          <a:bodyPr/>
          <a:lstStyle/>
          <a:p>
            <a:r>
              <a:rPr lang="ru-RU" dirty="0">
                <a:latin typeface="Times New Roman" panose="02020603050405020304" pitchFamily="18" charset="0"/>
                <a:cs typeface="Times New Roman" panose="02020603050405020304" pitchFamily="18" charset="0"/>
              </a:rPr>
              <a:t>Введение</a:t>
            </a:r>
          </a:p>
        </p:txBody>
      </p:sp>
      <p:sp>
        <p:nvSpPr>
          <p:cNvPr id="3" name="Объект 2">
            <a:extLst>
              <a:ext uri="{FF2B5EF4-FFF2-40B4-BE49-F238E27FC236}">
                <a16:creationId xmlns:a16="http://schemas.microsoft.com/office/drawing/2014/main" id="{99239B36-1DEA-4615-9023-D066224CABFB}"/>
              </a:ext>
            </a:extLst>
          </p:cNvPr>
          <p:cNvSpPr>
            <a:spLocks noGrp="1"/>
          </p:cNvSpPr>
          <p:nvPr>
            <p:ph idx="1"/>
          </p:nvPr>
        </p:nvSpPr>
        <p:spPr>
          <a:xfrm>
            <a:off x="838200" y="1362073"/>
            <a:ext cx="10515600" cy="4096895"/>
          </a:xfrm>
        </p:spPr>
        <p:txBody>
          <a:bodyPr>
            <a:noAutofit/>
          </a:bodyPr>
          <a:lstStyle/>
          <a:p>
            <a:pPr marL="0" indent="0">
              <a:buNone/>
            </a:pPr>
            <a:r>
              <a:rPr lang="ru-RU" dirty="0">
                <a:latin typeface="Times New Roman" panose="02020603050405020304" pitchFamily="18" charset="0"/>
                <a:cs typeface="Times New Roman" panose="02020603050405020304" pitchFamily="18" charset="0"/>
              </a:rPr>
              <a:t>Исследование операций — научная дисциплина, занимающаяся разработкой и практическим применением методов наиболее эффективного управления различными организационными системами</a:t>
            </a:r>
          </a:p>
          <a:p>
            <a:pPr marL="0" indent="0">
              <a:buNone/>
            </a:pPr>
            <a:r>
              <a:rPr lang="ru-RU" dirty="0">
                <a:latin typeface="Times New Roman" panose="02020603050405020304" pitchFamily="18" charset="0"/>
                <a:cs typeface="Times New Roman" panose="02020603050405020304" pitchFamily="18" charset="0"/>
              </a:rPr>
              <a:t>Управление любой системой реализуется как процесс, подчиняющийся определенным закономерностям. Их знание помогает определить условия, необходимые и достаточные для осуществления данного процесса. Для этого все параметры, характеризующие процесс и внешние условия, должны быть количественно определены, измерены.</a:t>
            </a:r>
          </a:p>
        </p:txBody>
      </p:sp>
    </p:spTree>
    <p:extLst>
      <p:ext uri="{BB962C8B-B14F-4D97-AF65-F5344CB8AC3E}">
        <p14:creationId xmlns:p14="http://schemas.microsoft.com/office/powerpoint/2010/main" val="2470962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elitefon.ru/pic/201211/1680x1050/elitefon.ru-12512.jpg">
            <a:extLst>
              <a:ext uri="{FF2B5EF4-FFF2-40B4-BE49-F238E27FC236}">
                <a16:creationId xmlns:a16="http://schemas.microsoft.com/office/drawing/2014/main" id="{0B79D9D7-841B-4456-9B95-62D993CF62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a:extLst>
              <a:ext uri="{FF2B5EF4-FFF2-40B4-BE49-F238E27FC236}">
                <a16:creationId xmlns:a16="http://schemas.microsoft.com/office/drawing/2014/main" id="{0C268C8D-33BA-47D9-A4CE-F85F836CC73F}"/>
              </a:ext>
            </a:extLst>
          </p:cNvPr>
          <p:cNvSpPr>
            <a:spLocks noGrp="1"/>
          </p:cNvSpPr>
          <p:nvPr>
            <p:ph type="title"/>
          </p:nvPr>
        </p:nvSpPr>
        <p:spPr>
          <a:xfrm>
            <a:off x="838200" y="18255"/>
            <a:ext cx="10515600" cy="1325563"/>
          </a:xfrm>
        </p:spPr>
        <p:txBody>
          <a:bodyPr/>
          <a:lstStyle/>
          <a:p>
            <a:r>
              <a:rPr lang="ru-RU" dirty="0">
                <a:latin typeface="Times New Roman" panose="02020603050405020304" pitchFamily="18" charset="0"/>
                <a:cs typeface="Times New Roman" panose="02020603050405020304" pitchFamily="18" charset="0"/>
              </a:rPr>
              <a:t>Задачи о рационе</a:t>
            </a:r>
          </a:p>
        </p:txBody>
      </p:sp>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99239B36-1DEA-4615-9023-D066224CABFB}"/>
                  </a:ext>
                </a:extLst>
              </p:cNvPr>
              <p:cNvSpPr>
                <a:spLocks noGrp="1"/>
              </p:cNvSpPr>
              <p:nvPr>
                <p:ph idx="1"/>
              </p:nvPr>
            </p:nvSpPr>
            <p:spPr>
              <a:xfrm>
                <a:off x="838200" y="1362073"/>
                <a:ext cx="10515600" cy="4562477"/>
              </a:xfrm>
            </p:spPr>
            <p:txBody>
              <a:bodyPr>
                <a:normAutofit/>
              </a:bodyPr>
              <a:lstStyle/>
              <a:p>
                <a:pPr marL="0" lvl="0" indent="0">
                  <a:buNone/>
                </a:pPr>
                <a:r>
                  <a:rPr lang="ru-RU" dirty="0">
                    <a:latin typeface="Times New Roman" panose="02020603050405020304" pitchFamily="18" charset="0"/>
                    <a:cs typeface="Times New Roman" panose="02020603050405020304" pitchFamily="18" charset="0"/>
                  </a:rPr>
                  <a:t>Эта задача линейного программирования, состоит в определении такого рациона, который удовлетворял бы потребности человека или животного в питательных веществах при минимальной общей стоимости используемых продуктов</a:t>
                </a:r>
                <a:r>
                  <a:rPr lang="en-US" dirty="0">
                    <a:latin typeface="Times New Roman" panose="02020603050405020304" pitchFamily="18" charset="0"/>
                    <a:cs typeface="Times New Roman" panose="02020603050405020304" pitchFamily="18" charset="0"/>
                  </a:rPr>
                  <a:t>.</a:t>
                </a:r>
              </a:p>
              <a:p>
                <a:pPr marL="0" lvl="0" indent="0">
                  <a:buNone/>
                </a:pPr>
                <a:r>
                  <a:rPr lang="ru-RU" dirty="0">
                    <a:latin typeface="Times New Roman" panose="02020603050405020304" pitchFamily="18" charset="0"/>
                    <a:cs typeface="Times New Roman" panose="02020603050405020304" pitchFamily="18" charset="0"/>
                  </a:rPr>
                  <a:t>Модель задачи может быть представлена следующим образом:</a:t>
                </a:r>
                <a:br>
                  <a:rPr lang="ru-RU" dirty="0">
                    <a:latin typeface="Times New Roman" panose="02020603050405020304" pitchFamily="18" charset="0"/>
                    <a:cs typeface="Times New Roman" panose="02020603050405020304" pitchFamily="18" charset="0"/>
                  </a:rPr>
                </a:br>
                <a:r>
                  <a:rPr lang="ru-RU" dirty="0">
                    <a:latin typeface="Times New Roman" panose="02020603050405020304" pitchFamily="18" charset="0"/>
                    <a:cs typeface="Times New Roman" panose="02020603050405020304" pitchFamily="18" charset="0"/>
                  </a:rPr>
                  <a:t>определение минимума суточных затрат на продукты питания</a:t>
                </a:r>
                <a:endParaRPr lang="en-US" dirty="0">
                  <a:latin typeface="Times New Roman" panose="02020603050405020304" pitchFamily="18" charset="0"/>
                  <a:cs typeface="Times New Roman" panose="02020603050405020304" pitchFamily="18" charset="0"/>
                </a:endParaRPr>
              </a:p>
              <a:p>
                <a:pPr marL="0" lv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𝑚𝑖𝑛𝐹</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𝑗</m:t>
                              </m:r>
                            </m:sub>
                          </m:sSub>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𝑗</m:t>
                              </m:r>
                            </m:sub>
                          </m:sSub>
                        </m:e>
                      </m:nary>
                    </m:oMath>
                  </m:oMathPara>
                </a14:m>
                <a:endParaRPr lang="en-US" dirty="0">
                  <a:latin typeface="Times New Roman" panose="02020603050405020304" pitchFamily="18" charset="0"/>
                  <a:cs typeface="Times New Roman" panose="02020603050405020304" pitchFamily="18" charset="0"/>
                </a:endParaRPr>
              </a:p>
              <a:p>
                <a:pPr marL="0" lvl="0" indent="0">
                  <a:buNone/>
                </a:pPr>
                <a:r>
                  <a:rPr lang="ru-RU" dirty="0">
                    <a:latin typeface="Times New Roman" panose="02020603050405020304" pitchFamily="18" charset="0"/>
                    <a:cs typeface="Times New Roman" panose="02020603050405020304" pitchFamily="18" charset="0"/>
                  </a:rPr>
                  <a:t>где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𝑗</m:t>
                        </m:r>
                      </m:sub>
                    </m:sSub>
                  </m:oMath>
                </a14:m>
                <a:r>
                  <a:rPr lang="ru-RU" dirty="0">
                    <a:latin typeface="Times New Roman" panose="02020603050405020304" pitchFamily="18" charset="0"/>
                    <a:cs typeface="Times New Roman" panose="02020603050405020304" pitchFamily="18" charset="0"/>
                  </a:rPr>
                  <a:t> - цена,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𝑗</m:t>
                        </m:r>
                      </m:sub>
                    </m:sSub>
                  </m:oMath>
                </a14:m>
                <a:r>
                  <a:rPr lang="ru-RU" dirty="0">
                    <a:latin typeface="Times New Roman" panose="02020603050405020304" pitchFamily="18" charset="0"/>
                    <a:cs typeface="Times New Roman" panose="02020603050405020304" pitchFamily="18" charset="0"/>
                  </a:rPr>
                  <a:t> - кол-во продукта </a:t>
                </a:r>
                <a:r>
                  <a:rPr lang="en-US" dirty="0">
                    <a:latin typeface="Times New Roman" panose="02020603050405020304" pitchFamily="18" charset="0"/>
                    <a:cs typeface="Times New Roman" panose="02020603050405020304" pitchFamily="18" charset="0"/>
                  </a:rPr>
                  <a:t>j</a:t>
                </a:r>
                <a:r>
                  <a:rPr lang="ru-RU"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n – </a:t>
                </a:r>
                <a:r>
                  <a:rPr lang="ru-RU" dirty="0">
                    <a:latin typeface="Times New Roman" panose="02020603050405020304" pitchFamily="18" charset="0"/>
                    <a:cs typeface="Times New Roman" panose="02020603050405020304" pitchFamily="18" charset="0"/>
                  </a:rPr>
                  <a:t>кол-во таких продуктов</a:t>
                </a:r>
                <a:endParaRPr lang="en-US" dirty="0">
                  <a:latin typeface="Times New Roman" panose="02020603050405020304" pitchFamily="18" charset="0"/>
                  <a:cs typeface="Times New Roman" panose="02020603050405020304" pitchFamily="18" charset="0"/>
                </a:endParaRPr>
              </a:p>
            </p:txBody>
          </p:sp>
        </mc:Choice>
        <mc:Fallback xmlns="">
          <p:sp>
            <p:nvSpPr>
              <p:cNvPr id="3" name="Объект 2">
                <a:extLst>
                  <a:ext uri="{FF2B5EF4-FFF2-40B4-BE49-F238E27FC236}">
                    <a16:creationId xmlns:a16="http://schemas.microsoft.com/office/drawing/2014/main" id="{99239B36-1DEA-4615-9023-D066224CABFB}"/>
                  </a:ext>
                </a:extLst>
              </p:cNvPr>
              <p:cNvSpPr>
                <a:spLocks noGrp="1" noRot="1" noChangeAspect="1" noMove="1" noResize="1" noEditPoints="1" noAdjustHandles="1" noChangeArrowheads="1" noChangeShapeType="1" noTextEdit="1"/>
              </p:cNvSpPr>
              <p:nvPr>
                <p:ph idx="1"/>
              </p:nvPr>
            </p:nvSpPr>
            <p:spPr>
              <a:xfrm>
                <a:off x="838200" y="1362073"/>
                <a:ext cx="10515600" cy="4562477"/>
              </a:xfrm>
              <a:blipFill>
                <a:blip r:embed="rId3"/>
                <a:stretch>
                  <a:fillRect l="-1217" t="-2270"/>
                </a:stretch>
              </a:blipFill>
            </p:spPr>
            <p:txBody>
              <a:bodyPr/>
              <a:lstStyle/>
              <a:p>
                <a:r>
                  <a:rPr lang="ru-RU">
                    <a:noFill/>
                  </a:rPr>
                  <a:t> </a:t>
                </a:r>
              </a:p>
            </p:txBody>
          </p:sp>
        </mc:Fallback>
      </mc:AlternateContent>
    </p:spTree>
    <p:extLst>
      <p:ext uri="{BB962C8B-B14F-4D97-AF65-F5344CB8AC3E}">
        <p14:creationId xmlns:p14="http://schemas.microsoft.com/office/powerpoint/2010/main" val="1874242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elitefon.ru/pic/201211/1680x1050/elitefon.ru-12512.jpg">
            <a:extLst>
              <a:ext uri="{FF2B5EF4-FFF2-40B4-BE49-F238E27FC236}">
                <a16:creationId xmlns:a16="http://schemas.microsoft.com/office/drawing/2014/main" id="{0B79D9D7-841B-4456-9B95-62D993CF62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a:extLst>
              <a:ext uri="{FF2B5EF4-FFF2-40B4-BE49-F238E27FC236}">
                <a16:creationId xmlns:a16="http://schemas.microsoft.com/office/drawing/2014/main" id="{0C268C8D-33BA-47D9-A4CE-F85F836CC73F}"/>
              </a:ext>
            </a:extLst>
          </p:cNvPr>
          <p:cNvSpPr>
            <a:spLocks noGrp="1"/>
          </p:cNvSpPr>
          <p:nvPr>
            <p:ph type="title"/>
          </p:nvPr>
        </p:nvSpPr>
        <p:spPr>
          <a:xfrm>
            <a:off x="838200" y="18255"/>
            <a:ext cx="10515600" cy="1325563"/>
          </a:xfrm>
        </p:spPr>
        <p:txBody>
          <a:bodyPr/>
          <a:lstStyle/>
          <a:p>
            <a:r>
              <a:rPr lang="ru-RU" dirty="0">
                <a:latin typeface="Times New Roman" panose="02020603050405020304" pitchFamily="18" charset="0"/>
                <a:cs typeface="Times New Roman" panose="02020603050405020304" pitchFamily="18" charset="0"/>
              </a:rPr>
              <a:t>Задачи замены</a:t>
            </a:r>
          </a:p>
        </p:txBody>
      </p:sp>
      <p:sp>
        <p:nvSpPr>
          <p:cNvPr id="3" name="Объект 2">
            <a:extLst>
              <a:ext uri="{FF2B5EF4-FFF2-40B4-BE49-F238E27FC236}">
                <a16:creationId xmlns:a16="http://schemas.microsoft.com/office/drawing/2014/main" id="{99239B36-1DEA-4615-9023-D066224CABFB}"/>
              </a:ext>
            </a:extLst>
          </p:cNvPr>
          <p:cNvSpPr>
            <a:spLocks noGrp="1"/>
          </p:cNvSpPr>
          <p:nvPr>
            <p:ph idx="1"/>
          </p:nvPr>
        </p:nvSpPr>
        <p:spPr>
          <a:xfrm>
            <a:off x="838200" y="1362073"/>
            <a:ext cx="10515600" cy="4562477"/>
          </a:xfrm>
        </p:spPr>
        <p:txBody>
          <a:bodyPr>
            <a:normAutofit lnSpcReduction="10000"/>
          </a:bodyPr>
          <a:lstStyle/>
          <a:p>
            <a:pPr marL="0" lvl="0" indent="0">
              <a:buNone/>
            </a:pPr>
            <a:r>
              <a:rPr lang="ru-RU" dirty="0">
                <a:latin typeface="Times New Roman" panose="02020603050405020304" pitchFamily="18" charset="0"/>
                <a:cs typeface="Times New Roman" panose="02020603050405020304" pitchFamily="18" charset="0"/>
              </a:rPr>
              <a:t>Эта задача состоит в составлении прогноза затрат, вызванных в связи с осуществлением обновления оборудования, а также определение оптимизированной экономической стратегии реализации подобной работы.</a:t>
            </a:r>
          </a:p>
          <a:p>
            <a:pPr marL="0" indent="0">
              <a:buNone/>
            </a:pPr>
            <a:r>
              <a:rPr lang="ru-RU" dirty="0">
                <a:latin typeface="Times New Roman" panose="02020603050405020304" pitchFamily="18" charset="0"/>
                <a:cs typeface="Times New Roman" panose="02020603050405020304" pitchFamily="18" charset="0"/>
              </a:rPr>
              <a:t>Существуют методы, обеспечивающие решение задач замены двух типов:</a:t>
            </a:r>
          </a:p>
          <a:p>
            <a:r>
              <a:rPr lang="ru-RU" dirty="0">
                <a:latin typeface="Times New Roman" panose="02020603050405020304" pitchFamily="18" charset="0"/>
                <a:cs typeface="Times New Roman" panose="02020603050405020304" pitchFamily="18" charset="0"/>
              </a:rPr>
              <a:t>сокращение уровня эффективности работы при использовании старого оборудования</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для решения используют методы динамического программирования</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остановка работы из-за поломки нового оборудования (для решения используют математико-статические методы)</a:t>
            </a:r>
          </a:p>
          <a:p>
            <a:pPr marL="0" lv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1671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elitefon.ru/pic/201211/1680x1050/elitefon.ru-12512.jpg">
            <a:extLst>
              <a:ext uri="{FF2B5EF4-FFF2-40B4-BE49-F238E27FC236}">
                <a16:creationId xmlns:a16="http://schemas.microsoft.com/office/drawing/2014/main" id="{0B79D9D7-841B-4456-9B95-62D993CF62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a:extLst>
              <a:ext uri="{FF2B5EF4-FFF2-40B4-BE49-F238E27FC236}">
                <a16:creationId xmlns:a16="http://schemas.microsoft.com/office/drawing/2014/main" id="{0C268C8D-33BA-47D9-A4CE-F85F836CC73F}"/>
              </a:ext>
            </a:extLst>
          </p:cNvPr>
          <p:cNvSpPr>
            <a:spLocks noGrp="1"/>
          </p:cNvSpPr>
          <p:nvPr>
            <p:ph type="title"/>
          </p:nvPr>
        </p:nvSpPr>
        <p:spPr>
          <a:xfrm>
            <a:off x="838200" y="18255"/>
            <a:ext cx="10515600" cy="1325563"/>
          </a:xfrm>
        </p:spPr>
        <p:txBody>
          <a:bodyPr/>
          <a:lstStyle/>
          <a:p>
            <a:r>
              <a:rPr lang="ru-RU" dirty="0">
                <a:latin typeface="Times New Roman" panose="02020603050405020304" pitchFamily="18" charset="0"/>
                <a:cs typeface="Times New Roman" panose="02020603050405020304" pitchFamily="18" charset="0"/>
              </a:rPr>
              <a:t>Задачи о коммивояжере</a:t>
            </a:r>
          </a:p>
        </p:txBody>
      </p:sp>
      <p:sp>
        <p:nvSpPr>
          <p:cNvPr id="3" name="Объект 2">
            <a:extLst>
              <a:ext uri="{FF2B5EF4-FFF2-40B4-BE49-F238E27FC236}">
                <a16:creationId xmlns:a16="http://schemas.microsoft.com/office/drawing/2014/main" id="{99239B36-1DEA-4615-9023-D066224CABFB}"/>
              </a:ext>
            </a:extLst>
          </p:cNvPr>
          <p:cNvSpPr>
            <a:spLocks noGrp="1"/>
          </p:cNvSpPr>
          <p:nvPr>
            <p:ph idx="1"/>
          </p:nvPr>
        </p:nvSpPr>
        <p:spPr>
          <a:xfrm>
            <a:off x="838200" y="1362073"/>
            <a:ext cx="10515600" cy="4562477"/>
          </a:xfrm>
        </p:spPr>
        <p:txBody>
          <a:bodyPr>
            <a:normAutofit/>
          </a:bodyPr>
          <a:lstStyle/>
          <a:p>
            <a:pPr marL="0" lvl="0" indent="0">
              <a:buNone/>
            </a:pPr>
            <a:r>
              <a:rPr lang="ru-RU" dirty="0">
                <a:latin typeface="Times New Roman" panose="02020603050405020304" pitchFamily="18" charset="0"/>
                <a:cs typeface="Times New Roman" panose="02020603050405020304" pitchFamily="18" charset="0"/>
              </a:rPr>
              <a:t>Эта задача заключается в определении наилучшего пути для коммивояжера, которому необходимо посетить обозначенные руководством города и вернуться обратно за минимально возможное время или с минимально возможными расходами на проезд.</a:t>
            </a:r>
            <a:endParaRPr lang="en-US" dirty="0">
              <a:latin typeface="Times New Roman" panose="02020603050405020304" pitchFamily="18" charset="0"/>
              <a:cs typeface="Times New Roman" panose="02020603050405020304" pitchFamily="18" charset="0"/>
            </a:endParaRPr>
          </a:p>
          <a:p>
            <a:pPr marL="0" lvl="0" indent="0">
              <a:buNone/>
            </a:pPr>
            <a:r>
              <a:rPr lang="ru-RU" dirty="0">
                <a:latin typeface="Times New Roman" panose="02020603050405020304" pitchFamily="18" charset="0"/>
                <a:cs typeface="Times New Roman" panose="02020603050405020304" pitchFamily="18" charset="0"/>
              </a:rPr>
              <a:t>О сложности ее говорит такой факт: если городов — 4, то число возможных маршрутов равно 6, а уже при 11 городах существует более 3,5 млн допустимых маршрутов. В общем случае, когда число городов </a:t>
            </a:r>
            <a:r>
              <a:rPr lang="en-US" dirty="0">
                <a:latin typeface="Times New Roman" panose="02020603050405020304" pitchFamily="18" charset="0"/>
                <a:cs typeface="Times New Roman" panose="02020603050405020304" pitchFamily="18" charset="0"/>
              </a:rPr>
              <a:t>n</a:t>
            </a:r>
            <a:r>
              <a:rPr lang="ru-RU" dirty="0">
                <a:latin typeface="Times New Roman" panose="02020603050405020304" pitchFamily="18" charset="0"/>
                <a:cs typeface="Times New Roman" panose="02020603050405020304" pitchFamily="18" charset="0"/>
              </a:rPr>
              <a:t>, количество маршрутов равно (n - 1)!</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0159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elitefon.ru/pic/201211/1680x1050/elitefon.ru-12512.jpg">
            <a:extLst>
              <a:ext uri="{FF2B5EF4-FFF2-40B4-BE49-F238E27FC236}">
                <a16:creationId xmlns:a16="http://schemas.microsoft.com/office/drawing/2014/main" id="{0B79D9D7-841B-4456-9B95-62D993CF62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a:extLst>
              <a:ext uri="{FF2B5EF4-FFF2-40B4-BE49-F238E27FC236}">
                <a16:creationId xmlns:a16="http://schemas.microsoft.com/office/drawing/2014/main" id="{0C268C8D-33BA-47D9-A4CE-F85F836CC73F}"/>
              </a:ext>
            </a:extLst>
          </p:cNvPr>
          <p:cNvSpPr>
            <a:spLocks noGrp="1"/>
          </p:cNvSpPr>
          <p:nvPr>
            <p:ph type="title"/>
          </p:nvPr>
        </p:nvSpPr>
        <p:spPr>
          <a:xfrm>
            <a:off x="838200" y="18255"/>
            <a:ext cx="10515600" cy="1325563"/>
          </a:xfrm>
        </p:spPr>
        <p:txBody>
          <a:bodyPr/>
          <a:lstStyle/>
          <a:p>
            <a:r>
              <a:rPr lang="ru-RU" dirty="0">
                <a:latin typeface="Times New Roman" panose="02020603050405020304" pitchFamily="18" charset="0"/>
                <a:cs typeface="Times New Roman" panose="02020603050405020304" pitchFamily="18" charset="0"/>
              </a:rPr>
              <a:t>Распределительные задачи</a:t>
            </a:r>
          </a:p>
        </p:txBody>
      </p:sp>
      <p:sp>
        <p:nvSpPr>
          <p:cNvPr id="3" name="Объект 2">
            <a:extLst>
              <a:ext uri="{FF2B5EF4-FFF2-40B4-BE49-F238E27FC236}">
                <a16:creationId xmlns:a16="http://schemas.microsoft.com/office/drawing/2014/main" id="{99239B36-1DEA-4615-9023-D066224CABFB}"/>
              </a:ext>
            </a:extLst>
          </p:cNvPr>
          <p:cNvSpPr>
            <a:spLocks noGrp="1"/>
          </p:cNvSpPr>
          <p:nvPr>
            <p:ph idx="1"/>
          </p:nvPr>
        </p:nvSpPr>
        <p:spPr>
          <a:xfrm>
            <a:off x="838200" y="1362073"/>
            <a:ext cx="11029950" cy="5153027"/>
          </a:xfrm>
        </p:spPr>
        <p:txBody>
          <a:bodyPr>
            <a:normAutofit lnSpcReduction="10000"/>
          </a:bodyPr>
          <a:lstStyle/>
          <a:p>
            <a:pPr marL="0" lvl="0" indent="0">
              <a:buNone/>
            </a:pPr>
            <a:r>
              <a:rPr lang="ru-RU" dirty="0">
                <a:latin typeface="Times New Roman" panose="02020603050405020304" pitchFamily="18" charset="0"/>
                <a:cs typeface="Times New Roman" panose="02020603050405020304" pitchFamily="18" charset="0"/>
              </a:rPr>
              <a:t>Это класс экономико-математических задач, связанных с распределением ресурсов по работам, которые необходимо выполнить. Если ресурсов достаточно, чтобы каждую работу выполнить наиболее эффективно, задача не возникает.</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Такие задачи чаще всего приводятся к линейному виду и решаются методом линейного программирования.</a:t>
            </a:r>
            <a:endParaRPr lang="en-US" dirty="0">
              <a:latin typeface="Times New Roman" panose="02020603050405020304" pitchFamily="18" charset="0"/>
              <a:cs typeface="Times New Roman" panose="02020603050405020304" pitchFamily="18" charset="0"/>
            </a:endParaRPr>
          </a:p>
          <a:p>
            <a:pPr marL="0" lvl="0" indent="0">
              <a:buNone/>
            </a:pPr>
            <a:r>
              <a:rPr lang="ru-RU" dirty="0">
                <a:latin typeface="Times New Roman" panose="02020603050405020304" pitchFamily="18" charset="0"/>
                <a:cs typeface="Times New Roman" panose="02020603050405020304" pitchFamily="18" charset="0"/>
              </a:rPr>
              <a:t>Различаются два вида таких задач:</a:t>
            </a:r>
          </a:p>
          <a:p>
            <a:r>
              <a:rPr lang="ru-RU" dirty="0">
                <a:latin typeface="Times New Roman" panose="02020603050405020304" pitchFamily="18" charset="0"/>
                <a:cs typeface="Times New Roman" panose="02020603050405020304" pitchFamily="18" charset="0"/>
              </a:rPr>
              <a:t>сбалансированная (объем ресурсов равен общей потребности в них);</a:t>
            </a:r>
          </a:p>
          <a:p>
            <a:r>
              <a:rPr lang="ru-RU" dirty="0">
                <a:latin typeface="Times New Roman" panose="02020603050405020304" pitchFamily="18" charset="0"/>
                <a:cs typeface="Times New Roman" panose="02020603050405020304" pitchFamily="18" charset="0"/>
              </a:rPr>
              <a:t>Несбалансированная (объем ресурсов меньше общей потребности в них).</a:t>
            </a:r>
            <a:endParaRPr lang="ru-RU" b="0" i="1" dirty="0">
              <a:latin typeface="Times New Roman" panose="02020603050405020304" pitchFamily="18" charset="0"/>
              <a:cs typeface="Times New Roman" panose="02020603050405020304" pitchFamily="18" charset="0"/>
            </a:endParaRPr>
          </a:p>
          <a:p>
            <a:pPr marL="0" indent="0">
              <a:buNone/>
            </a:pPr>
            <a:r>
              <a:rPr lang="ru-RU" dirty="0">
                <a:latin typeface="Times New Roman" panose="02020603050405020304" pitchFamily="18" charset="0"/>
                <a:cs typeface="Times New Roman" panose="02020603050405020304" pitchFamily="18" charset="0"/>
              </a:rPr>
              <a:t>К распределительным задачам можно отнести:</a:t>
            </a:r>
          </a:p>
          <a:p>
            <a:r>
              <a:rPr lang="ru-RU" dirty="0">
                <a:latin typeface="Times New Roman" panose="02020603050405020304" pitchFamily="18" charset="0"/>
                <a:cs typeface="Times New Roman" panose="02020603050405020304" pitchFamily="18" charset="0"/>
              </a:rPr>
              <a:t>транспортную задачу;</a:t>
            </a:r>
          </a:p>
          <a:p>
            <a:r>
              <a:rPr lang="ru-RU" dirty="0">
                <a:latin typeface="Times New Roman" panose="02020603050405020304" pitchFamily="18" charset="0"/>
                <a:cs typeface="Times New Roman" panose="02020603050405020304" pitchFamily="18" charset="0"/>
              </a:rPr>
              <a:t>задачу о назначениях и др.</a:t>
            </a:r>
          </a:p>
          <a:p>
            <a:pPr marL="0" lv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3415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elitefon.ru/pic/201211/1680x1050/elitefon.ru-12512.jpg">
            <a:extLst>
              <a:ext uri="{FF2B5EF4-FFF2-40B4-BE49-F238E27FC236}">
                <a16:creationId xmlns:a16="http://schemas.microsoft.com/office/drawing/2014/main" id="{0B79D9D7-841B-4456-9B95-62D993CF62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a:extLst>
              <a:ext uri="{FF2B5EF4-FFF2-40B4-BE49-F238E27FC236}">
                <a16:creationId xmlns:a16="http://schemas.microsoft.com/office/drawing/2014/main" id="{0C268C8D-33BA-47D9-A4CE-F85F836CC73F}"/>
              </a:ext>
            </a:extLst>
          </p:cNvPr>
          <p:cNvSpPr>
            <a:spLocks noGrp="1"/>
          </p:cNvSpPr>
          <p:nvPr>
            <p:ph type="title"/>
          </p:nvPr>
        </p:nvSpPr>
        <p:spPr>
          <a:xfrm>
            <a:off x="838200" y="18255"/>
            <a:ext cx="10515600" cy="1325563"/>
          </a:xfrm>
        </p:spPr>
        <p:txBody>
          <a:bodyPr/>
          <a:lstStyle/>
          <a:p>
            <a:r>
              <a:rPr lang="ru-RU" dirty="0">
                <a:latin typeface="Times New Roman" panose="02020603050405020304" pitchFamily="18" charset="0"/>
                <a:cs typeface="Times New Roman" panose="02020603050405020304" pitchFamily="18" charset="0"/>
              </a:rPr>
              <a:t>Задачи о назначениях</a:t>
            </a:r>
          </a:p>
        </p:txBody>
      </p:sp>
      <p:sp>
        <p:nvSpPr>
          <p:cNvPr id="3" name="Объект 2">
            <a:extLst>
              <a:ext uri="{FF2B5EF4-FFF2-40B4-BE49-F238E27FC236}">
                <a16:creationId xmlns:a16="http://schemas.microsoft.com/office/drawing/2014/main" id="{99239B36-1DEA-4615-9023-D066224CABFB}"/>
              </a:ext>
            </a:extLst>
          </p:cNvPr>
          <p:cNvSpPr>
            <a:spLocks noGrp="1"/>
          </p:cNvSpPr>
          <p:nvPr>
            <p:ph idx="1"/>
          </p:nvPr>
        </p:nvSpPr>
        <p:spPr>
          <a:xfrm>
            <a:off x="838200" y="1362073"/>
            <a:ext cx="11029950" cy="5153027"/>
          </a:xfrm>
        </p:spPr>
        <p:txBody>
          <a:bodyPr>
            <a:normAutofit/>
          </a:bodyPr>
          <a:lstStyle/>
          <a:p>
            <a:pPr marL="0" lvl="0" indent="0">
              <a:buNone/>
            </a:pPr>
            <a:r>
              <a:rPr lang="ru-RU" dirty="0">
                <a:latin typeface="Times New Roman" panose="02020603050405020304" pitchFamily="18" charset="0"/>
                <a:cs typeface="Times New Roman" panose="02020603050405020304" pitchFamily="18" charset="0"/>
              </a:rPr>
              <a:t>Это вид задач линейного программирования, с помощью которых решаются вопросы типа: как распределить рабочих по станкам, чтобы общая выработка была наибольшей или затраты на заработную плату наименьшими.</a:t>
            </a:r>
            <a:endParaRPr lang="en-US" dirty="0">
              <a:latin typeface="Times New Roman" panose="02020603050405020304" pitchFamily="18" charset="0"/>
              <a:cs typeface="Times New Roman" panose="02020603050405020304" pitchFamily="18" charset="0"/>
            </a:endParaRPr>
          </a:p>
          <a:p>
            <a:pPr marL="0" lvl="0" indent="0">
              <a:buNone/>
            </a:pPr>
            <a:r>
              <a:rPr lang="ru-RU" dirty="0">
                <a:latin typeface="Times New Roman" panose="02020603050405020304" pitchFamily="18" charset="0"/>
                <a:cs typeface="Times New Roman" panose="02020603050405020304" pitchFamily="18" charset="0"/>
              </a:rPr>
              <a:t>Особенностью задач о назначениях является то, что показатели объемов наличных и требующихся для реализации каждой работы ресурсов равны единице. В остальных случаях показатель равен нулю.</a:t>
            </a:r>
          </a:p>
          <a:p>
            <a:pPr marL="0" lvl="0" indent="0">
              <a:buNone/>
            </a:pPr>
            <a:r>
              <a:rPr lang="ru-RU" dirty="0">
                <a:latin typeface="Times New Roman" panose="02020603050405020304" pitchFamily="18" charset="0"/>
                <a:cs typeface="Times New Roman" panose="02020603050405020304" pitchFamily="18" charset="0"/>
              </a:rPr>
              <a:t>Это означает, что реализация каждой работы предполагает расход одного вида ресурса, а каждый ресурс может быть использован на одной работе.</a:t>
            </a:r>
          </a:p>
          <a:p>
            <a:pPr marL="0" lvl="0" indent="0">
              <a:buNone/>
            </a:pPr>
            <a:r>
              <a:rPr lang="ru-RU" dirty="0">
                <a:latin typeface="Times New Roman" panose="02020603050405020304" pitchFamily="18" charset="0"/>
                <a:cs typeface="Times New Roman" panose="02020603050405020304" pitchFamily="18" charset="0"/>
              </a:rPr>
              <a:t>Для решения таких задач особенно эффективным считается «венгерский метод».</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9670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elitefon.ru/pic/201211/1680x1050/elitefon.ru-12512.jpg">
            <a:extLst>
              <a:ext uri="{FF2B5EF4-FFF2-40B4-BE49-F238E27FC236}">
                <a16:creationId xmlns:a16="http://schemas.microsoft.com/office/drawing/2014/main" id="{0B79D9D7-841B-4456-9B95-62D993CF62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a:extLst>
              <a:ext uri="{FF2B5EF4-FFF2-40B4-BE49-F238E27FC236}">
                <a16:creationId xmlns:a16="http://schemas.microsoft.com/office/drawing/2014/main" id="{0C268C8D-33BA-47D9-A4CE-F85F836CC73F}"/>
              </a:ext>
            </a:extLst>
          </p:cNvPr>
          <p:cNvSpPr>
            <a:spLocks noGrp="1"/>
          </p:cNvSpPr>
          <p:nvPr>
            <p:ph type="title"/>
          </p:nvPr>
        </p:nvSpPr>
        <p:spPr>
          <a:xfrm>
            <a:off x="838200" y="18255"/>
            <a:ext cx="10515600" cy="1325563"/>
          </a:xfrm>
        </p:spPr>
        <p:txBody>
          <a:bodyPr/>
          <a:lstStyle/>
          <a:p>
            <a:r>
              <a:rPr lang="ru-RU" dirty="0">
                <a:latin typeface="Times New Roman" panose="02020603050405020304" pitchFamily="18" charset="0"/>
                <a:cs typeface="Times New Roman" panose="02020603050405020304" pitchFamily="18" charset="0"/>
              </a:rPr>
              <a:t>Задачи о раскрое</a:t>
            </a:r>
          </a:p>
        </p:txBody>
      </p:sp>
      <p:sp>
        <p:nvSpPr>
          <p:cNvPr id="3" name="Объект 2">
            <a:extLst>
              <a:ext uri="{FF2B5EF4-FFF2-40B4-BE49-F238E27FC236}">
                <a16:creationId xmlns:a16="http://schemas.microsoft.com/office/drawing/2014/main" id="{99239B36-1DEA-4615-9023-D066224CABFB}"/>
              </a:ext>
            </a:extLst>
          </p:cNvPr>
          <p:cNvSpPr>
            <a:spLocks noGrp="1"/>
          </p:cNvSpPr>
          <p:nvPr>
            <p:ph idx="1"/>
          </p:nvPr>
        </p:nvSpPr>
        <p:spPr>
          <a:xfrm>
            <a:off x="838200" y="1362073"/>
            <a:ext cx="10515600" cy="4657727"/>
          </a:xfrm>
        </p:spPr>
        <p:txBody>
          <a:bodyPr>
            <a:normAutofit/>
          </a:bodyPr>
          <a:lstStyle/>
          <a:p>
            <a:pPr marL="0" lvl="0" indent="0">
              <a:buNone/>
            </a:pPr>
            <a:r>
              <a:rPr lang="ru-RU" dirty="0">
                <a:latin typeface="Times New Roman" panose="02020603050405020304" pitchFamily="18" charset="0"/>
                <a:cs typeface="Times New Roman" panose="02020603050405020304" pitchFamily="18" charset="0"/>
              </a:rPr>
              <a:t>Этот тип задач способствует оптимизированному использованию, например, прутков и листов металла, листов стекла, картона при их делении на определенное число деталей, предусматривающих различные габариты.</a:t>
            </a:r>
            <a:endParaRPr lang="en-US" dirty="0">
              <a:latin typeface="Times New Roman" panose="02020603050405020304" pitchFamily="18" charset="0"/>
              <a:cs typeface="Times New Roman" panose="02020603050405020304" pitchFamily="18" charset="0"/>
            </a:endParaRPr>
          </a:p>
          <a:p>
            <a:pPr marL="0" lvl="0" indent="0">
              <a:buNone/>
            </a:pPr>
            <a:r>
              <a:rPr lang="ru-RU" dirty="0">
                <a:latin typeface="Times New Roman" panose="02020603050405020304" pitchFamily="18" charset="0"/>
                <a:cs typeface="Times New Roman" panose="02020603050405020304" pitchFamily="18" charset="0"/>
              </a:rPr>
              <a:t>При правильной постановке задачи применение метода линейного программирования гарантирует сокращение отходов до минимально возможного.</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6547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elitefon.ru/pic/201211/1680x1050/elitefon.ru-12512.jpg">
            <a:extLst>
              <a:ext uri="{FF2B5EF4-FFF2-40B4-BE49-F238E27FC236}">
                <a16:creationId xmlns:a16="http://schemas.microsoft.com/office/drawing/2014/main" id="{0B79D9D7-841B-4456-9B95-62D993CF62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a:extLst>
              <a:ext uri="{FF2B5EF4-FFF2-40B4-BE49-F238E27FC236}">
                <a16:creationId xmlns:a16="http://schemas.microsoft.com/office/drawing/2014/main" id="{0C268C8D-33BA-47D9-A4CE-F85F836CC73F}"/>
              </a:ext>
            </a:extLst>
          </p:cNvPr>
          <p:cNvSpPr>
            <a:spLocks noGrp="1"/>
          </p:cNvSpPr>
          <p:nvPr>
            <p:ph type="title"/>
          </p:nvPr>
        </p:nvSpPr>
        <p:spPr>
          <a:xfrm>
            <a:off x="838200" y="18255"/>
            <a:ext cx="10515600" cy="1325563"/>
          </a:xfrm>
        </p:spPr>
        <p:txBody>
          <a:bodyPr/>
          <a:lstStyle/>
          <a:p>
            <a:r>
              <a:rPr lang="ru-RU" dirty="0">
                <a:latin typeface="Times New Roman" panose="02020603050405020304" pitchFamily="18" charset="0"/>
                <a:cs typeface="Times New Roman" panose="02020603050405020304" pitchFamily="18" charset="0"/>
              </a:rPr>
              <a:t>Задачи поиска</a:t>
            </a:r>
          </a:p>
        </p:txBody>
      </p:sp>
      <p:sp>
        <p:nvSpPr>
          <p:cNvPr id="3" name="Объект 2">
            <a:extLst>
              <a:ext uri="{FF2B5EF4-FFF2-40B4-BE49-F238E27FC236}">
                <a16:creationId xmlns:a16="http://schemas.microsoft.com/office/drawing/2014/main" id="{99239B36-1DEA-4615-9023-D066224CABFB}"/>
              </a:ext>
            </a:extLst>
          </p:cNvPr>
          <p:cNvSpPr>
            <a:spLocks noGrp="1"/>
          </p:cNvSpPr>
          <p:nvPr>
            <p:ph idx="1"/>
          </p:nvPr>
        </p:nvSpPr>
        <p:spPr>
          <a:xfrm>
            <a:off x="590550" y="1362073"/>
            <a:ext cx="11182350" cy="5133977"/>
          </a:xfrm>
        </p:spPr>
        <p:txBody>
          <a:bodyPr>
            <a:noAutofit/>
          </a:bodyPr>
          <a:lstStyle/>
          <a:p>
            <a:pPr marL="0" lvl="0" indent="0">
              <a:buNone/>
            </a:pPr>
            <a:r>
              <a:rPr lang="ru-RU" dirty="0">
                <a:latin typeface="Times New Roman" panose="02020603050405020304" pitchFamily="18" charset="0"/>
                <a:cs typeface="Times New Roman" panose="02020603050405020304" pitchFamily="18" charset="0"/>
              </a:rPr>
              <a:t>Это класс задач, состоящих в отыскании наилучшего способа получения такой информации, которая однозначно определила бы решение.</a:t>
            </a:r>
          </a:p>
          <a:p>
            <a:pPr marL="0" indent="0">
              <a:buNone/>
            </a:pPr>
            <a:r>
              <a:rPr lang="ru-RU" dirty="0">
                <a:latin typeface="Times New Roman" panose="02020603050405020304" pitchFamily="18" charset="0"/>
                <a:cs typeface="Times New Roman" panose="02020603050405020304" pitchFamily="18" charset="0"/>
              </a:rPr>
              <a:t>В таком виде задач важным представляется минимум двух видов затрат:</a:t>
            </a:r>
          </a:p>
          <a:p>
            <a:r>
              <a:rPr lang="ru-RU" dirty="0">
                <a:latin typeface="Times New Roman" panose="02020603050405020304" pitchFamily="18" charset="0"/>
                <a:cs typeface="Times New Roman" panose="02020603050405020304" pitchFamily="18" charset="0"/>
              </a:rPr>
              <a:t>цены получения информации;</a:t>
            </a:r>
          </a:p>
          <a:p>
            <a:r>
              <a:rPr lang="ru-RU" dirty="0">
                <a:latin typeface="Times New Roman" panose="02020603050405020304" pitchFamily="18" charset="0"/>
                <a:cs typeface="Times New Roman" panose="02020603050405020304" pitchFamily="18" charset="0"/>
              </a:rPr>
              <a:t>цены ошибки при использовании информации.</a:t>
            </a:r>
          </a:p>
          <a:p>
            <a:pPr marL="0" lvl="0" indent="0">
              <a:buNone/>
            </a:pPr>
            <a:r>
              <a:rPr lang="ru-RU" dirty="0">
                <a:latin typeface="Times New Roman" panose="02020603050405020304" pitchFamily="18" charset="0"/>
                <a:cs typeface="Times New Roman" panose="02020603050405020304" pitchFamily="18" charset="0"/>
              </a:rPr>
              <a:t>В первом случае речь идет о стоимости выборки, планирование которой сводится к определению способа выбора наблюдений или выбора наблюдаемых объектов, во втором случае — об ошибках двух родов: ошибке выборки (обнаружение того, что в действительности отсутствует — «ложная тревога») и ошибке наблюдения (пропуск того, что на самом деле имеет место — «пропуск цели»).</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3605203"/>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302</TotalTime>
  <Words>1040</Words>
  <Application>Microsoft Office PowerPoint</Application>
  <PresentationFormat>Широкоэкранный</PresentationFormat>
  <Paragraphs>81</Paragraphs>
  <Slides>18</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18</vt:i4>
      </vt:variant>
    </vt:vector>
  </HeadingPairs>
  <TitlesOfParts>
    <vt:vector size="25" baseType="lpstr">
      <vt:lpstr>Arial</vt:lpstr>
      <vt:lpstr>Calibri</vt:lpstr>
      <vt:lpstr>Calibri Light</vt:lpstr>
      <vt:lpstr>Cambria Math</vt:lpstr>
      <vt:lpstr>Helvetica</vt:lpstr>
      <vt:lpstr>Times New Roman</vt:lpstr>
      <vt:lpstr>Тема Office</vt:lpstr>
      <vt:lpstr>Федеральное государственное образовательное бюджетное учреждение высшего образования «Финансовый университет при Правительстве Российской Федерации» КОЛЛЕДЖ ИНФОРМАТИКИ И ПРОГРАММИРОВАНИЯ </vt:lpstr>
      <vt:lpstr>Введение</vt:lpstr>
      <vt:lpstr>Задачи о рационе</vt:lpstr>
      <vt:lpstr>Задачи замены</vt:lpstr>
      <vt:lpstr>Задачи о коммивояжере</vt:lpstr>
      <vt:lpstr>Распределительные задачи</vt:lpstr>
      <vt:lpstr>Задачи о назначениях</vt:lpstr>
      <vt:lpstr>Задачи о раскрое</vt:lpstr>
      <vt:lpstr>Задачи поиска</vt:lpstr>
      <vt:lpstr>Задачи согласования</vt:lpstr>
      <vt:lpstr>Задачи теории расписаний</vt:lpstr>
      <vt:lpstr>Задачи упорядочения</vt:lpstr>
      <vt:lpstr>Задачи о размещении складов</vt:lpstr>
      <vt:lpstr>Задачи об управлении запасами</vt:lpstr>
      <vt:lpstr>Задачи массового обслуживания</vt:lpstr>
      <vt:lpstr>Теория игр</vt:lpstr>
      <vt:lpstr>Список литературы</vt:lpstr>
      <vt:lpstr>Спасибо за внимание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Алексей Черников</dc:creator>
  <cp:lastModifiedBy>Алексей Черников</cp:lastModifiedBy>
  <cp:revision>42</cp:revision>
  <dcterms:created xsi:type="dcterms:W3CDTF">2017-12-27T17:34:30Z</dcterms:created>
  <dcterms:modified xsi:type="dcterms:W3CDTF">2018-03-10T09:29:17Z</dcterms:modified>
</cp:coreProperties>
</file>